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74" r:id="rId5"/>
    <p:sldId id="275" r:id="rId6"/>
    <p:sldId id="278" r:id="rId7"/>
    <p:sldId id="276" r:id="rId8"/>
    <p:sldId id="279" r:id="rId9"/>
    <p:sldId id="281" r:id="rId10"/>
    <p:sldId id="280" r:id="rId11"/>
    <p:sldId id="268" r:id="rId12"/>
    <p:sldId id="283" r:id="rId13"/>
    <p:sldId id="284" r:id="rId14"/>
    <p:sldId id="282" r:id="rId15"/>
    <p:sldId id="263" r:id="rId16"/>
  </p:sldIdLst>
  <p:sldSz cx="14630400" cy="8229600"/>
  <p:notesSz cx="8229600" cy="14630400"/>
  <p:embeddedFontLst>
    <p:embeddedFont>
      <p:font typeface="Alice" pitchFamily="34" charset="0"/>
      <p:regular r:id="rId20"/>
    </p:embeddedFont>
    <p:embeddedFont>
      <p:font typeface="Alice" pitchFamily="34" charset="-122"/>
      <p:regular r:id="rId21"/>
    </p:embeddedFont>
    <p:embeddedFont>
      <p:font typeface="Alice" pitchFamily="34" charset="-120"/>
      <p:regular r:id="rId22"/>
    </p:embeddedFont>
    <p:embeddedFont>
      <p:font typeface="Lora" pitchFamily="34" charset="0"/>
      <p:regular r:id="rId23"/>
    </p:embeddedFont>
    <p:embeddedFont>
      <p:font typeface="Lora" pitchFamily="34" charset="-122"/>
      <p:regular r:id="rId24"/>
    </p:embeddedFont>
    <p:embeddedFont>
      <p:font typeface="Lora" pitchFamily="34" charset="-120"/>
      <p:regular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 showGuides="1">
      <p:cViewPr varScale="1">
        <p:scale>
          <a:sx n="76" d="100"/>
          <a:sy n="76" d="100"/>
        </p:scale>
        <p:origin x="528" y="12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9A268C-1B8B-47AB-9834-6BE3B054E1E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0AD23F4-A1B4-430F-863D-E44D67409EDB}">
      <dgm:prSet phldrT="[Текст]"/>
      <dgm:spPr/>
      <dgm:t>
        <a:bodyPr/>
        <a:lstStyle/>
        <a:p>
          <a:r>
            <a:rPr lang="ru-RU" dirty="0" smtClean="0"/>
            <a:t>Осознание существующих проблем</a:t>
          </a:r>
          <a:endParaRPr lang="ru-RU" dirty="0"/>
        </a:p>
      </dgm:t>
    </dgm:pt>
    <dgm:pt modelId="{927D8001-57A7-49CF-9295-D05D5463F05C}" cxnId="{A7AC8B1D-7A9A-41F8-9F28-E0B9B75F75E6}" type="parTrans">
      <dgm:prSet/>
      <dgm:spPr/>
      <dgm:t>
        <a:bodyPr/>
        <a:lstStyle/>
        <a:p>
          <a:endParaRPr lang="ru-RU"/>
        </a:p>
      </dgm:t>
    </dgm:pt>
    <dgm:pt modelId="{1C9697B0-0747-4B9E-AE75-FF2DAA431970}" cxnId="{A7AC8B1D-7A9A-41F8-9F28-E0B9B75F75E6}" type="sibTrans">
      <dgm:prSet/>
      <dgm:spPr/>
      <dgm:t>
        <a:bodyPr/>
        <a:lstStyle/>
        <a:p>
          <a:endParaRPr lang="ru-RU"/>
        </a:p>
      </dgm:t>
    </dgm:pt>
    <dgm:pt modelId="{565CA6F7-3F7C-4E60-B960-B97FB1569C15}">
      <dgm:prSet phldrT="[Текст]"/>
      <dgm:spPr/>
      <dgm:t>
        <a:bodyPr/>
        <a:lstStyle/>
        <a:p>
          <a:r>
            <a:rPr lang="ru-RU" dirty="0" smtClean="0"/>
            <a:t>Оказание помощи окружению</a:t>
          </a:r>
          <a:endParaRPr lang="ru-RU" dirty="0"/>
        </a:p>
      </dgm:t>
    </dgm:pt>
    <dgm:pt modelId="{78040EFD-D546-4873-8ABF-4A27E8BAFBD8}" cxnId="{6724C09C-DB9B-42C4-A3E2-0110EDEEB319}" type="parTrans">
      <dgm:prSet/>
      <dgm:spPr/>
      <dgm:t>
        <a:bodyPr/>
        <a:lstStyle/>
        <a:p>
          <a:endParaRPr lang="ru-RU"/>
        </a:p>
      </dgm:t>
    </dgm:pt>
    <dgm:pt modelId="{A9A03CCC-BD9F-45C3-9E77-859EC2C700A0}" cxnId="{6724C09C-DB9B-42C4-A3E2-0110EDEEB319}" type="sibTrans">
      <dgm:prSet/>
      <dgm:spPr/>
      <dgm:t>
        <a:bodyPr/>
        <a:lstStyle/>
        <a:p>
          <a:endParaRPr lang="ru-RU"/>
        </a:p>
      </dgm:t>
    </dgm:pt>
    <dgm:pt modelId="{F2EA4ADF-B82B-4F4D-B52E-983E26643B43}">
      <dgm:prSet phldrT="[Текст]"/>
      <dgm:spPr/>
      <dgm:t>
        <a:bodyPr/>
        <a:lstStyle/>
        <a:p>
          <a:r>
            <a:rPr lang="ru-RU" dirty="0" smtClean="0"/>
            <a:t>Оценка</a:t>
          </a:r>
          <a:endParaRPr lang="ru-RU" dirty="0"/>
        </a:p>
      </dgm:t>
    </dgm:pt>
    <dgm:pt modelId="{9E20EEF5-6E54-43DE-A0AA-17D9E54BE880}" cxnId="{F9EA940E-7D6A-475B-BB19-7283A1E3CD12}" type="parTrans">
      <dgm:prSet/>
      <dgm:spPr/>
      <dgm:t>
        <a:bodyPr/>
        <a:lstStyle/>
        <a:p>
          <a:endParaRPr lang="ru-RU"/>
        </a:p>
      </dgm:t>
    </dgm:pt>
    <dgm:pt modelId="{88D4F76F-9B30-43FA-AB36-516AB18605B4}" cxnId="{F9EA940E-7D6A-475B-BB19-7283A1E3CD12}" type="sibTrans">
      <dgm:prSet/>
      <dgm:spPr/>
      <dgm:t>
        <a:bodyPr/>
        <a:lstStyle/>
        <a:p>
          <a:endParaRPr lang="ru-RU"/>
        </a:p>
      </dgm:t>
    </dgm:pt>
    <dgm:pt modelId="{18E22132-2141-4D79-BD10-C23115F9C014}">
      <dgm:prSet/>
      <dgm:spPr/>
      <dgm:t>
        <a:bodyPr/>
        <a:lstStyle/>
        <a:p>
          <a:r>
            <a:rPr lang="ru-RU" dirty="0" smtClean="0"/>
            <a:t>Помощь родителям</a:t>
          </a:r>
          <a:endParaRPr lang="ru-RU" dirty="0"/>
        </a:p>
      </dgm:t>
    </dgm:pt>
    <dgm:pt modelId="{AE4EAF2D-8CFF-4D96-BDAD-3312648C4F24}" cxnId="{8F47F68F-E942-41AB-B283-56AAFE78F5A0}" type="parTrans">
      <dgm:prSet/>
      <dgm:spPr/>
      <dgm:t>
        <a:bodyPr/>
        <a:lstStyle/>
        <a:p>
          <a:endParaRPr lang="ru-RU"/>
        </a:p>
      </dgm:t>
    </dgm:pt>
    <dgm:pt modelId="{4B600499-1526-4DDA-AE0C-62DD1B7636AD}" cxnId="{8F47F68F-E942-41AB-B283-56AAFE78F5A0}" type="sibTrans">
      <dgm:prSet/>
      <dgm:spPr/>
      <dgm:t>
        <a:bodyPr/>
        <a:lstStyle/>
        <a:p>
          <a:endParaRPr lang="ru-RU"/>
        </a:p>
      </dgm:t>
    </dgm:pt>
    <dgm:pt modelId="{6612EAC4-EE37-4BC8-A41F-37444665568D}" type="pres">
      <dgm:prSet presAssocID="{2E9A268C-1B8B-47AB-9834-6BE3B054E1E3}" presName="Name0" presStyleCnt="0">
        <dgm:presLayoutVars>
          <dgm:dir/>
          <dgm:resizeHandles val="exact"/>
        </dgm:presLayoutVars>
      </dgm:prSet>
      <dgm:spPr/>
    </dgm:pt>
    <dgm:pt modelId="{AAF8771F-0E0D-41A3-88B8-7C0397E3D72D}" type="pres">
      <dgm:prSet presAssocID="{40AD23F4-A1B4-430F-863D-E44D67409ED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EDD216-875B-4599-B5CF-5242E1E63D3A}" type="pres">
      <dgm:prSet presAssocID="{1C9697B0-0747-4B9E-AE75-FF2DAA431970}" presName="sibTrans" presStyleLbl="sibTrans2D1" presStyleIdx="0" presStyleCnt="3"/>
      <dgm:spPr/>
      <dgm:t>
        <a:bodyPr/>
        <a:lstStyle/>
        <a:p>
          <a:endParaRPr lang="ru-RU"/>
        </a:p>
      </dgm:t>
    </dgm:pt>
    <dgm:pt modelId="{941DB6AB-7BE8-4FF2-9E62-B1E627561DA1}" type="pres">
      <dgm:prSet presAssocID="{1C9697B0-0747-4B9E-AE75-FF2DAA431970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621F64DC-5CFC-49DE-A1CD-FAAD68DA076B}" type="pres">
      <dgm:prSet presAssocID="{565CA6F7-3F7C-4E60-B960-B97FB1569C1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F033C9-7990-416C-A397-536DE59B7AAF}" type="pres">
      <dgm:prSet presAssocID="{A9A03CCC-BD9F-45C3-9E77-859EC2C700A0}" presName="sibTrans" presStyleLbl="sibTrans2D1" presStyleIdx="1" presStyleCnt="3"/>
      <dgm:spPr/>
      <dgm:t>
        <a:bodyPr/>
        <a:lstStyle/>
        <a:p>
          <a:endParaRPr lang="ru-RU"/>
        </a:p>
      </dgm:t>
    </dgm:pt>
    <dgm:pt modelId="{99836C3F-B968-4A7B-BC30-E3F406BF14AC}" type="pres">
      <dgm:prSet presAssocID="{A9A03CCC-BD9F-45C3-9E77-859EC2C700A0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E8E7B8BD-E137-4110-B3D1-767F5FE4D935}" type="pres">
      <dgm:prSet presAssocID="{F2EA4ADF-B82B-4F4D-B52E-983E26643B4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00BEC2-9F52-4B4C-B607-72872371C86E}" type="pres">
      <dgm:prSet presAssocID="{88D4F76F-9B30-43FA-AB36-516AB18605B4}" presName="sibTrans" presStyleLbl="sibTrans2D1" presStyleIdx="2" presStyleCnt="3"/>
      <dgm:spPr/>
      <dgm:t>
        <a:bodyPr/>
        <a:lstStyle/>
        <a:p>
          <a:endParaRPr lang="ru-RU"/>
        </a:p>
      </dgm:t>
    </dgm:pt>
    <dgm:pt modelId="{4440EDE2-4E48-458C-B5EB-F1FCED6E3F9F}" type="pres">
      <dgm:prSet presAssocID="{88D4F76F-9B30-43FA-AB36-516AB18605B4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D6A708C6-692F-430B-8EE4-1814463E3592}" type="pres">
      <dgm:prSet presAssocID="{18E22132-2141-4D79-BD10-C23115F9C01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38E132-B5D1-4246-AF2C-5C1552A8C08C}" type="presOf" srcId="{F2EA4ADF-B82B-4F4D-B52E-983E26643B43}" destId="{E8E7B8BD-E137-4110-B3D1-767F5FE4D935}" srcOrd="0" destOrd="0" presId="urn:microsoft.com/office/officeart/2005/8/layout/process1"/>
    <dgm:cxn modelId="{A7AC8B1D-7A9A-41F8-9F28-E0B9B75F75E6}" srcId="{2E9A268C-1B8B-47AB-9834-6BE3B054E1E3}" destId="{40AD23F4-A1B4-430F-863D-E44D67409EDB}" srcOrd="0" destOrd="0" parTransId="{927D8001-57A7-49CF-9295-D05D5463F05C}" sibTransId="{1C9697B0-0747-4B9E-AE75-FF2DAA431970}"/>
    <dgm:cxn modelId="{8B63DD2F-08B7-451A-8B46-762E73974AC1}" type="presOf" srcId="{18E22132-2141-4D79-BD10-C23115F9C014}" destId="{D6A708C6-692F-430B-8EE4-1814463E3592}" srcOrd="0" destOrd="0" presId="urn:microsoft.com/office/officeart/2005/8/layout/process1"/>
    <dgm:cxn modelId="{83B5936D-E12A-4146-949F-7291A35E6276}" type="presOf" srcId="{A9A03CCC-BD9F-45C3-9E77-859EC2C700A0}" destId="{D3F033C9-7990-416C-A397-536DE59B7AAF}" srcOrd="0" destOrd="0" presId="urn:microsoft.com/office/officeart/2005/8/layout/process1"/>
    <dgm:cxn modelId="{34EE68C9-0F2A-4171-8285-5AF1C4310A3D}" type="presOf" srcId="{88D4F76F-9B30-43FA-AB36-516AB18605B4}" destId="{4440EDE2-4E48-458C-B5EB-F1FCED6E3F9F}" srcOrd="1" destOrd="0" presId="urn:microsoft.com/office/officeart/2005/8/layout/process1"/>
    <dgm:cxn modelId="{13E5A9BD-A764-4244-9125-879E1623DAF5}" type="presOf" srcId="{2E9A268C-1B8B-47AB-9834-6BE3B054E1E3}" destId="{6612EAC4-EE37-4BC8-A41F-37444665568D}" srcOrd="0" destOrd="0" presId="urn:microsoft.com/office/officeart/2005/8/layout/process1"/>
    <dgm:cxn modelId="{7972570E-217D-4054-8014-3C4BF46821A6}" type="presOf" srcId="{88D4F76F-9B30-43FA-AB36-516AB18605B4}" destId="{BA00BEC2-9F52-4B4C-B607-72872371C86E}" srcOrd="0" destOrd="0" presId="urn:microsoft.com/office/officeart/2005/8/layout/process1"/>
    <dgm:cxn modelId="{330DA7EA-7881-475C-9206-38F633EA60EC}" type="presOf" srcId="{565CA6F7-3F7C-4E60-B960-B97FB1569C15}" destId="{621F64DC-5CFC-49DE-A1CD-FAAD68DA076B}" srcOrd="0" destOrd="0" presId="urn:microsoft.com/office/officeart/2005/8/layout/process1"/>
    <dgm:cxn modelId="{F495E5A7-CCBF-4C95-B469-8F180283B6A2}" type="presOf" srcId="{1C9697B0-0747-4B9E-AE75-FF2DAA431970}" destId="{941DB6AB-7BE8-4FF2-9E62-B1E627561DA1}" srcOrd="1" destOrd="0" presId="urn:microsoft.com/office/officeart/2005/8/layout/process1"/>
    <dgm:cxn modelId="{7424ECD4-7798-4778-A4B2-4788FF1C585C}" type="presOf" srcId="{A9A03CCC-BD9F-45C3-9E77-859EC2C700A0}" destId="{99836C3F-B968-4A7B-BC30-E3F406BF14AC}" srcOrd="1" destOrd="0" presId="urn:microsoft.com/office/officeart/2005/8/layout/process1"/>
    <dgm:cxn modelId="{6724C09C-DB9B-42C4-A3E2-0110EDEEB319}" srcId="{2E9A268C-1B8B-47AB-9834-6BE3B054E1E3}" destId="{565CA6F7-3F7C-4E60-B960-B97FB1569C15}" srcOrd="1" destOrd="0" parTransId="{78040EFD-D546-4873-8ABF-4A27E8BAFBD8}" sibTransId="{A9A03CCC-BD9F-45C3-9E77-859EC2C700A0}"/>
    <dgm:cxn modelId="{686C19E6-9784-400D-B002-03FDFFDCF7E2}" type="presOf" srcId="{1C9697B0-0747-4B9E-AE75-FF2DAA431970}" destId="{8FEDD216-875B-4599-B5CF-5242E1E63D3A}" srcOrd="0" destOrd="0" presId="urn:microsoft.com/office/officeart/2005/8/layout/process1"/>
    <dgm:cxn modelId="{F9EA940E-7D6A-475B-BB19-7283A1E3CD12}" srcId="{2E9A268C-1B8B-47AB-9834-6BE3B054E1E3}" destId="{F2EA4ADF-B82B-4F4D-B52E-983E26643B43}" srcOrd="2" destOrd="0" parTransId="{9E20EEF5-6E54-43DE-A0AA-17D9E54BE880}" sibTransId="{88D4F76F-9B30-43FA-AB36-516AB18605B4}"/>
    <dgm:cxn modelId="{8F47F68F-E942-41AB-B283-56AAFE78F5A0}" srcId="{2E9A268C-1B8B-47AB-9834-6BE3B054E1E3}" destId="{18E22132-2141-4D79-BD10-C23115F9C014}" srcOrd="3" destOrd="0" parTransId="{AE4EAF2D-8CFF-4D96-BDAD-3312648C4F24}" sibTransId="{4B600499-1526-4DDA-AE0C-62DD1B7636AD}"/>
    <dgm:cxn modelId="{CB94F0B2-95A0-4C36-A359-B8A4BF560C5E}" type="presOf" srcId="{40AD23F4-A1B4-430F-863D-E44D67409EDB}" destId="{AAF8771F-0E0D-41A3-88B8-7C0397E3D72D}" srcOrd="0" destOrd="0" presId="urn:microsoft.com/office/officeart/2005/8/layout/process1"/>
    <dgm:cxn modelId="{B541D65F-D3C2-4883-902E-A05F83F99AE0}" type="presParOf" srcId="{6612EAC4-EE37-4BC8-A41F-37444665568D}" destId="{AAF8771F-0E0D-41A3-88B8-7C0397E3D72D}" srcOrd="0" destOrd="0" presId="urn:microsoft.com/office/officeart/2005/8/layout/process1"/>
    <dgm:cxn modelId="{BDAC4269-1E68-483B-84AE-6D47FA4E6787}" type="presParOf" srcId="{6612EAC4-EE37-4BC8-A41F-37444665568D}" destId="{8FEDD216-875B-4599-B5CF-5242E1E63D3A}" srcOrd="1" destOrd="0" presId="urn:microsoft.com/office/officeart/2005/8/layout/process1"/>
    <dgm:cxn modelId="{2FDA1255-B1D1-4A24-8B0C-2F34DD143F7B}" type="presParOf" srcId="{8FEDD216-875B-4599-B5CF-5242E1E63D3A}" destId="{941DB6AB-7BE8-4FF2-9E62-B1E627561DA1}" srcOrd="0" destOrd="0" presId="urn:microsoft.com/office/officeart/2005/8/layout/process1"/>
    <dgm:cxn modelId="{9699B089-93D5-4027-8F6A-DFA9F7542F19}" type="presParOf" srcId="{6612EAC4-EE37-4BC8-A41F-37444665568D}" destId="{621F64DC-5CFC-49DE-A1CD-FAAD68DA076B}" srcOrd="2" destOrd="0" presId="urn:microsoft.com/office/officeart/2005/8/layout/process1"/>
    <dgm:cxn modelId="{D7AE499D-5827-4AE6-BCCB-AD2EC60102CC}" type="presParOf" srcId="{6612EAC4-EE37-4BC8-A41F-37444665568D}" destId="{D3F033C9-7990-416C-A397-536DE59B7AAF}" srcOrd="3" destOrd="0" presId="urn:microsoft.com/office/officeart/2005/8/layout/process1"/>
    <dgm:cxn modelId="{8DF4DC2A-8324-44BC-9A67-AFEB7EA56B86}" type="presParOf" srcId="{D3F033C9-7990-416C-A397-536DE59B7AAF}" destId="{99836C3F-B968-4A7B-BC30-E3F406BF14AC}" srcOrd="0" destOrd="0" presId="urn:microsoft.com/office/officeart/2005/8/layout/process1"/>
    <dgm:cxn modelId="{74902962-A699-40C6-80E4-C443DA077C09}" type="presParOf" srcId="{6612EAC4-EE37-4BC8-A41F-37444665568D}" destId="{E8E7B8BD-E137-4110-B3D1-767F5FE4D935}" srcOrd="4" destOrd="0" presId="urn:microsoft.com/office/officeart/2005/8/layout/process1"/>
    <dgm:cxn modelId="{FBB46D79-9FB7-4CA1-9B95-DC11075C09D2}" type="presParOf" srcId="{6612EAC4-EE37-4BC8-A41F-37444665568D}" destId="{BA00BEC2-9F52-4B4C-B607-72872371C86E}" srcOrd="5" destOrd="0" presId="urn:microsoft.com/office/officeart/2005/8/layout/process1"/>
    <dgm:cxn modelId="{C7E3E4D4-DBAA-4533-9278-1040FD6FAA9F}" type="presParOf" srcId="{BA00BEC2-9F52-4B4C-B607-72872371C86E}" destId="{4440EDE2-4E48-458C-B5EB-F1FCED6E3F9F}" srcOrd="0" destOrd="0" presId="urn:microsoft.com/office/officeart/2005/8/layout/process1"/>
    <dgm:cxn modelId="{8BBA14F9-4C61-4DF1-98A2-81F9F7FD9FF9}" type="presParOf" srcId="{6612EAC4-EE37-4BC8-A41F-37444665568D}" destId="{D6A708C6-692F-430B-8EE4-1814463E359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13022317" cy="5505669"/>
        <a:chOff x="0" y="0"/>
        <a:chExt cx="13022317" cy="5505669"/>
      </a:xfrm>
    </dsp:grpSpPr>
    <dsp:sp modelId="{AAF8771F-0E0D-41A3-88B8-7C0397E3D72D}">
      <dsp:nvSpPr>
        <dsp:cNvPr id="3" name="Скругленный прямоугольник 2"/>
        <dsp:cNvSpPr/>
      </dsp:nvSpPr>
      <dsp:spPr bwMode="white">
        <a:xfrm>
          <a:off x="0" y="2001547"/>
          <a:ext cx="2504292" cy="1502575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99060" tIns="99060" rIns="99060" bIns="9906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/>
            <a:t>Осознание существующих проблем</a:t>
          </a:r>
          <a:endParaRPr lang="ru-RU" dirty="0"/>
        </a:p>
      </dsp:txBody>
      <dsp:txXfrm>
        <a:off x="0" y="2001547"/>
        <a:ext cx="2504292" cy="1502575"/>
      </dsp:txXfrm>
    </dsp:sp>
    <dsp:sp modelId="{8FEDD216-875B-4599-B5CF-5242E1E63D3A}">
      <dsp:nvSpPr>
        <dsp:cNvPr id="4" name="Стрелка вправо 3"/>
        <dsp:cNvSpPr/>
      </dsp:nvSpPr>
      <dsp:spPr bwMode="white">
        <a:xfrm>
          <a:off x="2739695" y="2442302"/>
          <a:ext cx="530910" cy="621064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4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>
        <a:off x="2739695" y="2442302"/>
        <a:ext cx="530910" cy="621064"/>
      </dsp:txXfrm>
    </dsp:sp>
    <dsp:sp modelId="{621F64DC-5CFC-49DE-A1CD-FAAD68DA076B}">
      <dsp:nvSpPr>
        <dsp:cNvPr id="5" name="Скругленный прямоугольник 4"/>
        <dsp:cNvSpPr/>
      </dsp:nvSpPr>
      <dsp:spPr bwMode="white">
        <a:xfrm>
          <a:off x="3506008" y="2001547"/>
          <a:ext cx="2504292" cy="1502575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99060" tIns="99060" rIns="99060" bIns="9906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/>
            <a:t>Оказание помощи окружению</a:t>
          </a:r>
          <a:endParaRPr lang="ru-RU" dirty="0"/>
        </a:p>
      </dsp:txBody>
      <dsp:txXfrm>
        <a:off x="3506008" y="2001547"/>
        <a:ext cx="2504292" cy="1502575"/>
      </dsp:txXfrm>
    </dsp:sp>
    <dsp:sp modelId="{D3F033C9-7990-416C-A397-536DE59B7AAF}">
      <dsp:nvSpPr>
        <dsp:cNvPr id="6" name="Стрелка вправо 5"/>
        <dsp:cNvSpPr/>
      </dsp:nvSpPr>
      <dsp:spPr bwMode="white">
        <a:xfrm>
          <a:off x="6245704" y="2442302"/>
          <a:ext cx="530910" cy="621064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4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>
        <a:off x="6245704" y="2442302"/>
        <a:ext cx="530910" cy="621064"/>
      </dsp:txXfrm>
    </dsp:sp>
    <dsp:sp modelId="{E8E7B8BD-E137-4110-B3D1-767F5FE4D935}">
      <dsp:nvSpPr>
        <dsp:cNvPr id="7" name="Скругленный прямоугольник 6"/>
        <dsp:cNvSpPr/>
      </dsp:nvSpPr>
      <dsp:spPr bwMode="white">
        <a:xfrm>
          <a:off x="7012017" y="2001547"/>
          <a:ext cx="2504292" cy="1502575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99060" tIns="99060" rIns="99060" bIns="9906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/>
            <a:t>Оценка</a:t>
          </a:r>
          <a:endParaRPr lang="ru-RU" dirty="0"/>
        </a:p>
      </dsp:txBody>
      <dsp:txXfrm>
        <a:off x="7012017" y="2001547"/>
        <a:ext cx="2504292" cy="1502575"/>
      </dsp:txXfrm>
    </dsp:sp>
    <dsp:sp modelId="{BA00BEC2-9F52-4B4C-B607-72872371C86E}">
      <dsp:nvSpPr>
        <dsp:cNvPr id="8" name="Стрелка вправо 7"/>
        <dsp:cNvSpPr/>
      </dsp:nvSpPr>
      <dsp:spPr bwMode="white">
        <a:xfrm>
          <a:off x="9751712" y="2442302"/>
          <a:ext cx="530910" cy="621064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4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>
        <a:off x="9751712" y="2442302"/>
        <a:ext cx="530910" cy="621064"/>
      </dsp:txXfrm>
    </dsp:sp>
    <dsp:sp modelId="{D6A708C6-692F-430B-8EE4-1814463E3592}">
      <dsp:nvSpPr>
        <dsp:cNvPr id="9" name="Скругленный прямоугольник 8"/>
        <dsp:cNvSpPr/>
      </dsp:nvSpPr>
      <dsp:spPr bwMode="white">
        <a:xfrm>
          <a:off x="10518025" y="2001547"/>
          <a:ext cx="2504292" cy="1502575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99060" tIns="99060" rIns="99060" bIns="9906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/>
            <a:t>Помощь родителям</a:t>
          </a:r>
          <a:endParaRPr lang="ru-RU" dirty="0"/>
        </a:p>
      </dsp:txBody>
      <dsp:txXfrm>
        <a:off x="10518025" y="2001547"/>
        <a:ext cx="2504292" cy="1502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A3FDD-B780-4817-9D45-68606D2DA893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10CD2-EF81-40B4-9F60-17889D94A2B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8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8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8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89" y="2011442"/>
            <a:ext cx="7556421" cy="283511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Восстановление благоприятной семейной среды для ребенка: </a:t>
            </a:r>
            <a:endParaRPr lang="ru-RU" sz="4450" dirty="0">
              <a:solidFill>
                <a:srgbClr val="233E32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>
              <a:lnSpc>
                <a:spcPts val="5550"/>
              </a:lnSpc>
            </a:pPr>
            <a:r>
              <a:rPr lang="ru-RU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работа с семьями, дети </a:t>
            </a:r>
            <a:r>
              <a:rPr lang="ru-RU" sz="4450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из </a:t>
            </a:r>
            <a:r>
              <a:rPr lang="ru-RU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которых временно изъяты</a:t>
            </a:r>
            <a:endParaRPr lang="ru-RU" sz="4450" dirty="0">
              <a:solidFill>
                <a:srgbClr val="233E32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382500" y="7061200"/>
            <a:ext cx="2247900" cy="1168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39067" y="128292"/>
            <a:ext cx="925873" cy="4913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ru-RU" sz="4400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</a:rPr>
              <a:t>Нужды моего ребенка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612775" y="1644391"/>
            <a:ext cx="8396143" cy="55418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3000"/>
              </a:spcAft>
            </a:pPr>
            <a:endParaRPr lang="ru-RU" sz="2400" b="1" dirty="0" smtClean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r>
              <a:rPr lang="en-US" sz="200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2000" dirty="0"/>
          </a:p>
        </p:txBody>
      </p:sp>
      <p:sp>
        <p:nvSpPr>
          <p:cNvPr id="1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6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509500" y="7620000"/>
            <a:ext cx="2120900" cy="50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56500" y="912016"/>
            <a:ext cx="114300" cy="70942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926388" y="892713"/>
            <a:ext cx="639398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/>
              <a:t>Карточка №5:</a:t>
            </a:r>
            <a:endParaRPr lang="ru-RU" sz="1900" dirty="0"/>
          </a:p>
          <a:p>
            <a:r>
              <a:rPr lang="ru-RU" sz="1900" b="1" dirty="0"/>
              <a:t>🛀 ФИЗИЧЕСКАЯ АКТИВНОСТЬ</a:t>
            </a:r>
            <a:endParaRPr lang="ru-RU" sz="1900" dirty="0"/>
          </a:p>
          <a:p>
            <a:r>
              <a:rPr lang="ru-RU" sz="1900" dirty="0"/>
              <a:t>✨ Какой уровень физической активности необходим вашему ребёнку?</a:t>
            </a:r>
            <a:endParaRPr lang="ru-RU" sz="1900" dirty="0"/>
          </a:p>
          <a:p>
            <a:r>
              <a:rPr lang="ru-RU" sz="1900" dirty="0"/>
              <a:t>✨ Занимается ли спортом или предпочитает пассивный отдых?</a:t>
            </a:r>
            <a:endParaRPr lang="ru-RU" sz="1900" dirty="0"/>
          </a:p>
          <a:p>
            <a:r>
              <a:rPr lang="ru-RU" sz="1900" dirty="0"/>
              <a:t>✨ Нужно ли добавить физические нагрузки в повседневную жизнь?</a:t>
            </a:r>
            <a:endParaRPr lang="ru-RU" sz="1900" dirty="0"/>
          </a:p>
          <a:p>
            <a:r>
              <a:rPr lang="ru-RU" sz="1900" dirty="0"/>
              <a:t> </a:t>
            </a:r>
            <a:endParaRPr lang="ru-RU" sz="1900" dirty="0"/>
          </a:p>
          <a:p>
            <a:r>
              <a:rPr lang="ru-RU" sz="1900" b="1" dirty="0"/>
              <a:t>Карточка №6:</a:t>
            </a:r>
            <a:endParaRPr lang="ru-RU" sz="1900" dirty="0"/>
          </a:p>
          <a:p>
            <a:r>
              <a:rPr lang="ru-RU" sz="1900" b="1" dirty="0"/>
              <a:t>😴 ОТДЫХ И СОН</a:t>
            </a:r>
            <a:endParaRPr lang="ru-RU" sz="1900" dirty="0"/>
          </a:p>
          <a:p>
            <a:r>
              <a:rPr lang="ru-RU" sz="1900" dirty="0"/>
              <a:t>✨ Сколько часов сна необходимо вашему ребёнку ежедневно?</a:t>
            </a:r>
            <a:endParaRPr lang="ru-RU" sz="1900" dirty="0"/>
          </a:p>
          <a:p>
            <a:r>
              <a:rPr lang="ru-RU" sz="1900" dirty="0"/>
              <a:t>✨ Когда последний раз был полноценный отдых всей семьёй?</a:t>
            </a:r>
            <a:endParaRPr lang="ru-RU" sz="1900" dirty="0"/>
          </a:p>
          <a:p>
            <a:r>
              <a:rPr lang="ru-RU" sz="1900" dirty="0"/>
              <a:t>✨ Может ли ребёнок расслабиться и восстановить силы самостоятельно?</a:t>
            </a:r>
            <a:endParaRPr lang="ru-RU" sz="1900" dirty="0"/>
          </a:p>
          <a:p>
            <a:r>
              <a:rPr lang="ru-RU" sz="1900" dirty="0"/>
              <a:t> </a:t>
            </a:r>
            <a:endParaRPr lang="ru-RU" sz="1900" dirty="0"/>
          </a:p>
          <a:p>
            <a:r>
              <a:rPr lang="ru-RU" sz="1900" b="1" dirty="0"/>
              <a:t>Карточка №7:</a:t>
            </a:r>
            <a:endParaRPr lang="ru-RU" sz="1900" dirty="0"/>
          </a:p>
          <a:p>
            <a:r>
              <a:rPr lang="ru-RU" sz="1900" b="1" dirty="0"/>
              <a:t>💬 ОБЩЕНИЕ И ОБЩЕСТВО</a:t>
            </a:r>
            <a:endParaRPr lang="ru-RU" sz="1900" dirty="0"/>
          </a:p>
          <a:p>
            <a:r>
              <a:rPr lang="ru-RU" sz="1900" dirty="0"/>
              <a:t>✨ Общителен ли ваш ребёнок среди сверстников?</a:t>
            </a:r>
            <a:endParaRPr lang="ru-RU" sz="1900" dirty="0"/>
          </a:p>
          <a:p>
            <a:r>
              <a:rPr lang="ru-RU" sz="1900" dirty="0"/>
              <a:t>✨ Стремится ли он заводить новые знакомства?</a:t>
            </a:r>
            <a:endParaRPr lang="ru-RU" sz="1900" dirty="0"/>
          </a:p>
          <a:p>
            <a:r>
              <a:rPr lang="ru-RU" sz="1900" dirty="0"/>
              <a:t>✨ Отсутствуют ли конфликты и трудности в социальной среде?</a:t>
            </a:r>
            <a:endParaRPr lang="ru-RU" sz="1900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7023" y="912016"/>
            <a:ext cx="7399338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/>
              <a:t>Карточка №1:</a:t>
            </a:r>
            <a:endParaRPr lang="ru-RU" sz="1900" dirty="0"/>
          </a:p>
          <a:p>
            <a:r>
              <a:rPr lang="ru-RU" sz="1900" b="1" dirty="0"/>
              <a:t>🍽 ЕДА</a:t>
            </a:r>
            <a:endParaRPr lang="ru-RU" sz="1900" dirty="0"/>
          </a:p>
          <a:p>
            <a:r>
              <a:rPr lang="ru-RU" sz="1900" dirty="0"/>
              <a:t>✨ Какие блюда ребёнок любит больше всего?</a:t>
            </a:r>
            <a:endParaRPr lang="ru-RU" sz="1900" dirty="0"/>
          </a:p>
          <a:p>
            <a:r>
              <a:rPr lang="ru-RU" sz="1900" dirty="0"/>
              <a:t>✨ Что бы он предпочёл съесть прямо сейчас?</a:t>
            </a:r>
            <a:endParaRPr lang="ru-RU" sz="1900" dirty="0"/>
          </a:p>
          <a:p>
            <a:r>
              <a:rPr lang="ru-RU" sz="1900" dirty="0"/>
              <a:t>✨ Часто ли пропускаются приёмы пищи и почему?</a:t>
            </a:r>
            <a:endParaRPr lang="ru-RU" sz="1900" dirty="0"/>
          </a:p>
          <a:p>
            <a:r>
              <a:rPr lang="ru-RU" sz="1900" dirty="0"/>
              <a:t> </a:t>
            </a:r>
            <a:endParaRPr lang="ru-RU" sz="1900" dirty="0"/>
          </a:p>
          <a:p>
            <a:r>
              <a:rPr lang="ru-RU" sz="1900" b="1" dirty="0"/>
              <a:t>Карточка №2:</a:t>
            </a:r>
            <a:endParaRPr lang="ru-RU" sz="1900" dirty="0"/>
          </a:p>
          <a:p>
            <a:r>
              <a:rPr lang="ru-RU" sz="1900" b="1" dirty="0"/>
              <a:t>🏠 БЕЗОПАСНОСТЬ</a:t>
            </a:r>
            <a:endParaRPr lang="ru-RU" sz="1900" dirty="0"/>
          </a:p>
          <a:p>
            <a:r>
              <a:rPr lang="ru-RU" sz="1900" dirty="0"/>
              <a:t>✨ Насколько защищённым чувствует себя ваш ребёнок дома?</a:t>
            </a:r>
            <a:endParaRPr lang="ru-RU" sz="1900" dirty="0"/>
          </a:p>
          <a:p>
            <a:r>
              <a:rPr lang="ru-RU" sz="1900" dirty="0"/>
              <a:t>✨ Есть ли страх остаться одному?</a:t>
            </a:r>
            <a:endParaRPr lang="ru-RU" sz="1900" dirty="0"/>
          </a:p>
          <a:p>
            <a:r>
              <a:rPr lang="ru-RU" sz="1900" dirty="0"/>
              <a:t>✨ Хватает ли внимания и защиты со стороны взрослых?</a:t>
            </a:r>
            <a:endParaRPr lang="ru-RU" sz="1900" dirty="0"/>
          </a:p>
          <a:p>
            <a:r>
              <a:rPr lang="ru-RU" sz="1900" dirty="0"/>
              <a:t> </a:t>
            </a:r>
            <a:endParaRPr lang="ru-RU" sz="1900" dirty="0"/>
          </a:p>
          <a:p>
            <a:r>
              <a:rPr lang="ru-RU" sz="1900" b="1" dirty="0"/>
              <a:t>Карточка №3:</a:t>
            </a:r>
            <a:endParaRPr lang="ru-RU" sz="1900" dirty="0"/>
          </a:p>
          <a:p>
            <a:r>
              <a:rPr lang="ru-RU" sz="1900" b="1" dirty="0" smtClean="0"/>
              <a:t>❤️ ЛЮБОВЬ </a:t>
            </a:r>
            <a:r>
              <a:rPr lang="ru-RU" sz="1900" b="1" dirty="0"/>
              <a:t>И ПРИЗНАНИЕ</a:t>
            </a:r>
            <a:endParaRPr lang="ru-RU" sz="1900" dirty="0"/>
          </a:p>
          <a:p>
            <a:r>
              <a:rPr lang="ru-RU" sz="1900" dirty="0"/>
              <a:t>✨ Получает ли ребёнок достаточно проявлений вашей любви?</a:t>
            </a:r>
            <a:endParaRPr lang="ru-RU" sz="1900" dirty="0"/>
          </a:p>
          <a:p>
            <a:r>
              <a:rPr lang="ru-RU" sz="1900" dirty="0"/>
              <a:t>✨ Понимает ли он, насколько важен вам?</a:t>
            </a:r>
            <a:endParaRPr lang="ru-RU" sz="1900" dirty="0"/>
          </a:p>
          <a:p>
            <a:r>
              <a:rPr lang="ru-RU" sz="1900" dirty="0"/>
              <a:t>✨ Чего ещё не хватает вашему малышу в плане эмоций?</a:t>
            </a:r>
            <a:endParaRPr lang="ru-RU" sz="1900" dirty="0"/>
          </a:p>
          <a:p>
            <a:r>
              <a:rPr lang="ru-RU" sz="1900" dirty="0"/>
              <a:t> </a:t>
            </a:r>
            <a:endParaRPr lang="ru-RU" sz="1900" dirty="0"/>
          </a:p>
          <a:p>
            <a:r>
              <a:rPr lang="ru-RU" sz="1900" b="1" dirty="0"/>
              <a:t>Карточка №4:</a:t>
            </a:r>
            <a:endParaRPr lang="ru-RU" sz="1900" dirty="0"/>
          </a:p>
          <a:p>
            <a:r>
              <a:rPr lang="ru-RU" sz="1900" b="1" dirty="0"/>
              <a:t>🎓 ОБРАЗОВАНИЕ И РАЗВИТИЕ</a:t>
            </a:r>
            <a:endParaRPr lang="ru-RU" sz="1900" dirty="0"/>
          </a:p>
          <a:p>
            <a:r>
              <a:rPr lang="ru-RU" sz="1900" dirty="0"/>
              <a:t>✨ Достаточно ли ребёнок получает новых впечатлений и познаний?</a:t>
            </a:r>
            <a:endParaRPr lang="ru-RU" sz="1900" dirty="0"/>
          </a:p>
          <a:p>
            <a:r>
              <a:rPr lang="ru-RU" sz="1900" dirty="0"/>
              <a:t>✨ Интересуется ли малыш новыми вещами?</a:t>
            </a:r>
            <a:endParaRPr lang="ru-RU" sz="1900" dirty="0"/>
          </a:p>
          <a:p>
            <a:r>
              <a:rPr lang="ru-RU" sz="1900" dirty="0"/>
              <a:t>✨ Нет ли препятствий развитию талантов и способностей?</a:t>
            </a:r>
            <a:endParaRPr lang="ru-RU" sz="1900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33527" y="163578"/>
            <a:ext cx="5613440" cy="7016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ru-RU" sz="4400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</a:rPr>
              <a:t>Колесо родительских компетенций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612775" y="1644391"/>
            <a:ext cx="8396143" cy="55418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3000"/>
              </a:spcAft>
            </a:pPr>
            <a:endParaRPr lang="ru-RU" sz="2400" b="1" dirty="0" smtClean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r>
              <a:rPr lang="en-US" sz="200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2000" dirty="0"/>
          </a:p>
        </p:txBody>
      </p:sp>
      <p:sp>
        <p:nvSpPr>
          <p:cNvPr id="1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6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509500" y="7620000"/>
            <a:ext cx="2120900" cy="50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775" y="1220633"/>
            <a:ext cx="6864691" cy="6907367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721600" y="2370600"/>
            <a:ext cx="6705600" cy="4089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887967" y="2522474"/>
            <a:ext cx="640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контакт с ребенком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заботиться (гигиена, питание)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режима дня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общения и разрешения конфликтов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 защита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развития и обучения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слушать и понимать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Саморегуляция и стрессоустойчивость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к изменениям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33527" y="714440"/>
            <a:ext cx="5613440" cy="7016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ru-RU" sz="4400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Игры и упражнения для родителей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612775" y="1644391"/>
            <a:ext cx="8396143" cy="55418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1800"/>
              </a:spcAft>
            </a:pPr>
            <a:endParaRPr lang="ru-RU" sz="2400" b="1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spcAft>
                <a:spcPts val="1800"/>
              </a:spcAft>
            </a:pPr>
            <a:r>
              <a:rPr lang="ru-RU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Упражнение «За что я люблю своего ребенка?» </a:t>
            </a:r>
            <a:endParaRPr lang="ru-RU" sz="2400" b="1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spcAft>
                <a:spcPts val="1800"/>
              </a:spcAft>
            </a:pPr>
            <a:r>
              <a:rPr lang="ru-RU" sz="2400" b="1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Техника </a:t>
            </a:r>
            <a:r>
              <a:rPr lang="ru-RU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«Моя семья в будущем» </a:t>
            </a:r>
            <a:endParaRPr lang="ru-RU" sz="2400" b="1" dirty="0" smtClean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spcAft>
                <a:spcPts val="1800"/>
              </a:spcAft>
            </a:pPr>
            <a:r>
              <a:rPr lang="ru-RU" sz="2400" b="1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Упражнение «Один день глазами ребенка»</a:t>
            </a:r>
            <a:endParaRPr lang="ru-RU" sz="2400" b="1" dirty="0" smtClean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spcAft>
                <a:spcPts val="1800"/>
              </a:spcAft>
            </a:pPr>
            <a:r>
              <a:rPr lang="ru-RU" sz="2400" b="1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Упражнение «След в жизни ребенка»</a:t>
            </a:r>
            <a:endParaRPr lang="ru-RU" sz="2400" b="1" dirty="0" smtClean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spcAft>
                <a:spcPts val="1800"/>
              </a:spcAft>
            </a:pPr>
            <a:r>
              <a:rPr lang="ru-RU" sz="2400" b="1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Упражнение «Что я даю своему ребенку</a:t>
            </a:r>
            <a:r>
              <a:rPr lang="ru-RU" sz="2400" b="1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?»</a:t>
            </a:r>
            <a:endParaRPr lang="ru-RU" sz="2400" b="1" dirty="0" smtClean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spcAft>
                <a:spcPts val="1800"/>
              </a:spcAft>
            </a:pPr>
            <a:r>
              <a:rPr lang="ru-RU" sz="2400" b="1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Упражнение «Пирамида потребностей»</a:t>
            </a:r>
            <a:endParaRPr lang="ru-RU" sz="2400" b="1" dirty="0" smtClean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spcAft>
                <a:spcPts val="1800"/>
              </a:spcAft>
            </a:pPr>
            <a:r>
              <a:rPr lang="ru-RU" sz="2400" b="1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Техника ДПР</a:t>
            </a:r>
            <a:endParaRPr lang="ru-RU" sz="2400" b="1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spcAft>
                <a:spcPts val="3000"/>
              </a:spcAft>
            </a:pPr>
            <a:endParaRPr lang="ru-RU" sz="2400" b="1" dirty="0" smtClean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r>
              <a:rPr lang="en-US" sz="200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2000" dirty="0"/>
          </a:p>
        </p:txBody>
      </p:sp>
      <p:sp>
        <p:nvSpPr>
          <p:cNvPr id="1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6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61" b="100000" l="3320" r="96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77"/>
          <a:stretch>
            <a:fillRect/>
          </a:stretch>
        </p:blipFill>
        <p:spPr>
          <a:xfrm>
            <a:off x="8199637" y="4152488"/>
            <a:ext cx="6736002" cy="407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70045" y="5236586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Спасибо </a:t>
            </a:r>
            <a:r>
              <a:rPr lang="en-US" sz="44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за</a:t>
            </a: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4450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внимание</a:t>
            </a:r>
            <a:r>
              <a:rPr lang="ru-RU" sz="4450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!</a:t>
            </a:r>
            <a:endParaRPr lang="en-US" sz="445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750800" y="7658100"/>
            <a:ext cx="1790700" cy="457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5189" y="2462451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Возвращение ребенка </a:t>
            </a:r>
            <a:endParaRPr lang="ru-RU" sz="4450" dirty="0" smtClean="0">
              <a:solidFill>
                <a:srgbClr val="233E32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>
              <a:lnSpc>
                <a:spcPts val="5550"/>
              </a:lnSpc>
            </a:pPr>
            <a:r>
              <a:rPr lang="ru-RU" sz="4450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 </a:t>
            </a:r>
            <a:r>
              <a:rPr lang="ru-RU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кровную семью 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463590" y="4156273"/>
            <a:ext cx="7556421" cy="9070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550"/>
              </a:lnSpc>
            </a:pPr>
            <a:r>
              <a:rPr lang="en-US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— </a:t>
            </a: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целостный процесс поэтапной деятельности специалистов,  направленный на формирование позитивного образа кровной семьи, положительной мотивации ребенка и кровных родителей, на восстановление детско-родительских отношений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65190" y="1084065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4450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Факторы успешности возвращения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565189" y="3147655"/>
            <a:ext cx="7556421" cy="9070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55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создание поддерживающей </a:t>
            </a: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среды 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342900" indent="-342900">
              <a:lnSpc>
                <a:spcPts val="355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наличие профессиональной подготовленности специалистов учреждений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342900" indent="-342900">
              <a:lnSpc>
                <a:spcPts val="355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реализации индивидуальной </a:t>
            </a:r>
            <a:r>
              <a:rPr lang="ru-RU" sz="220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программы </a:t>
            </a: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восстановления детско-родительских отношений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342900" indent="-342900">
              <a:lnSpc>
                <a:spcPts val="355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выявление и учет особенностей личностного статуса родителей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5" t="1976" r="12821"/>
          <a:stretch>
            <a:fillRect/>
          </a:stretch>
        </p:blipFill>
        <p:spPr bwMode="auto">
          <a:xfrm>
            <a:off x="8951250" y="0"/>
            <a:ext cx="567915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946687" y="988179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4450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Этапы работы</a:t>
            </a:r>
            <a:endParaRPr lang="en-US" sz="4450" dirty="0"/>
          </a:p>
        </p:txBody>
      </p:sp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graphicFrame>
        <p:nvGraphicFramePr>
          <p:cNvPr id="5" name="Схема 4"/>
          <p:cNvGraphicFramePr/>
          <p:nvPr/>
        </p:nvGraphicFramePr>
        <p:xfrm>
          <a:off x="788275" y="1860330"/>
          <a:ext cx="13022317" cy="5505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103100" y="7238999"/>
            <a:ext cx="2413000" cy="8636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65190" y="1084065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4450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Работа с родителями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565188" y="2240637"/>
            <a:ext cx="7556421" cy="9070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550"/>
              </a:lnSpc>
              <a:spcBef>
                <a:spcPts val="1800"/>
              </a:spcBef>
            </a:pP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1) наблюдение, диагностика, тренинги, консультации;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3550"/>
              </a:lnSpc>
              <a:spcBef>
                <a:spcPts val="1800"/>
              </a:spcBef>
            </a:pP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2) цикл лекций;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3550"/>
              </a:lnSpc>
              <a:spcBef>
                <a:spcPts val="1800"/>
              </a:spcBef>
            </a:pP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3) профилактические беседы, 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3550"/>
              </a:lnSpc>
              <a:spcBef>
                <a:spcPts val="1800"/>
              </a:spcBef>
            </a:pP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4) научно-популярные брошюры, листовки, памятки, плакаты;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3550"/>
              </a:lnSpc>
              <a:spcBef>
                <a:spcPts val="1800"/>
              </a:spcBef>
            </a:pP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5) семейная психопрофилактика;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3550"/>
              </a:lnSpc>
              <a:spcBef>
                <a:spcPts val="1800"/>
              </a:spcBef>
            </a:pP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6) группы </a:t>
            </a:r>
            <a:r>
              <a:rPr lang="ru-RU" sz="220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взаимопомощи;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3550"/>
              </a:lnSpc>
              <a:spcBef>
                <a:spcPts val="1800"/>
              </a:spcBef>
            </a:pP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7) комплексные выходы в семью.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r="10861"/>
          <a:stretch>
            <a:fillRect/>
          </a:stretch>
        </p:blipFill>
        <p:spPr bwMode="auto">
          <a:xfrm>
            <a:off x="7981410" y="12700"/>
            <a:ext cx="6632661" cy="822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65190" y="1084065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4450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Основные направления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565188" y="2240637"/>
            <a:ext cx="7556421" cy="9070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550"/>
              </a:lnSpc>
              <a:spcBef>
                <a:spcPts val="1800"/>
              </a:spcBef>
            </a:pP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Психологическая помощь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3550"/>
              </a:lnSpc>
              <a:spcBef>
                <a:spcPts val="1800"/>
              </a:spcBef>
            </a:pP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Социально-педагогическая поддержка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3550"/>
              </a:lnSpc>
              <a:spcBef>
                <a:spcPts val="1800"/>
              </a:spcBef>
            </a:pP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Социальная помощь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3550"/>
              </a:lnSpc>
              <a:spcBef>
                <a:spcPts val="1800"/>
              </a:spcBef>
            </a:pP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Юридическое сопровождение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3550"/>
              </a:lnSpc>
              <a:spcBef>
                <a:spcPts val="1800"/>
              </a:spcBef>
            </a:pPr>
            <a:r>
              <a:rPr lang="ru-RU" sz="2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Межведомственное взаимодействие</a:t>
            </a:r>
            <a:endParaRPr lang="ru-RU" sz="22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r="10861"/>
          <a:stretch>
            <a:fillRect/>
          </a:stretch>
        </p:blipFill>
        <p:spPr bwMode="auto">
          <a:xfrm>
            <a:off x="7981410" y="9173"/>
            <a:ext cx="6632661" cy="822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33527" y="714440"/>
            <a:ext cx="5613440" cy="7016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Кейс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460375" y="1416075"/>
            <a:ext cx="8755063" cy="66195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ru-RU" sz="2400" b="1" dirty="0"/>
              <a:t>Участники кейса</a:t>
            </a:r>
            <a:r>
              <a:rPr lang="ru-RU" sz="2400" dirty="0"/>
              <a:t>:  Светлана — мать двоих детей, Карины и Матвея. Сын родился крепким и здоровым мальчуганом, а вот у дочери имеются врожденные нарушения опорно-двигательного аппарата</a:t>
            </a:r>
            <a:r>
              <a:rPr lang="ru-RU" sz="2400" dirty="0" smtClean="0"/>
              <a:t>.</a:t>
            </a:r>
            <a:endParaRPr lang="ru-RU" sz="2400" dirty="0" smtClean="0"/>
          </a:p>
          <a:p>
            <a:endParaRPr lang="ru-RU" sz="2400" b="1" dirty="0" smtClean="0"/>
          </a:p>
          <a:p>
            <a:r>
              <a:rPr lang="ru-RU" sz="2400" b="1" dirty="0" smtClean="0"/>
              <a:t>Описание кейса</a:t>
            </a:r>
            <a:r>
              <a:rPr lang="ru-RU" sz="2400" dirty="0" smtClean="0"/>
              <a:t> </a:t>
            </a:r>
            <a:endParaRPr lang="ru-RU" sz="2400" dirty="0"/>
          </a:p>
          <a:p>
            <a:r>
              <a:rPr lang="ru-RU" sz="2400" dirty="0"/>
              <a:t>Матвей не посещал детский сад, Карина не получала должного медицинского ухода</a:t>
            </a:r>
            <a:endParaRPr lang="ru-RU" sz="2400" dirty="0"/>
          </a:p>
          <a:p>
            <a:r>
              <a:rPr lang="ru-RU" sz="2400" dirty="0"/>
              <a:t>Из-за пренебрежения родительскими обязанностями, отсутствия ухода и медицинской помощи, дети были изъяты из семьи и помещены в приют. </a:t>
            </a:r>
            <a:endParaRPr lang="ru-RU" sz="24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1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6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34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37" r="4833" b="17207"/>
          <a:stretch>
            <a:fillRect/>
          </a:stretch>
        </p:blipFill>
        <p:spPr>
          <a:xfrm>
            <a:off x="9215438" y="3071142"/>
            <a:ext cx="5514975" cy="5258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33527" y="714440"/>
            <a:ext cx="5613440" cy="7016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Кейс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460375" y="1416075"/>
            <a:ext cx="8755063" cy="66195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ru-RU" sz="2400" b="1" dirty="0"/>
              <a:t>Участники кейса</a:t>
            </a:r>
            <a:r>
              <a:rPr lang="ru-RU" sz="2400" dirty="0"/>
              <a:t>:  Родители: Марина и Алексей, 35 и 38 лет. В прошлом — злоупотребление алкоголем, нестабильный доход, эмоциональная нестабильность.</a:t>
            </a:r>
            <a:endParaRPr lang="ru-RU" sz="2400" dirty="0"/>
          </a:p>
          <a:p>
            <a:r>
              <a:rPr lang="ru-RU" sz="2400" dirty="0"/>
              <a:t> Ребёнок: Лиза, 8 лет. Изъята из семьи 10 месяцев назад по причине угрозы жизни и здоровью (</a:t>
            </a:r>
            <a:r>
              <a:rPr lang="ru-RU" sz="2400" dirty="0" err="1"/>
              <a:t>неухоженность</a:t>
            </a:r>
            <a:r>
              <a:rPr lang="ru-RU" sz="2400" dirty="0"/>
              <a:t>, отсутствие питания, агрессивные конфликты в семье).</a:t>
            </a:r>
            <a:endParaRPr lang="ru-RU" sz="2400" dirty="0"/>
          </a:p>
          <a:p>
            <a:endParaRPr lang="ru-RU" sz="2400" b="1" dirty="0" smtClean="0"/>
          </a:p>
          <a:p>
            <a:r>
              <a:rPr lang="ru-RU" sz="2400" b="1" dirty="0" smtClean="0"/>
              <a:t>Описание кейса</a:t>
            </a:r>
            <a:r>
              <a:rPr lang="ru-RU" sz="2400" dirty="0" smtClean="0"/>
              <a:t> </a:t>
            </a:r>
            <a:endParaRPr lang="ru-RU" sz="2400" dirty="0"/>
          </a:p>
          <a:p>
            <a:r>
              <a:rPr lang="ru-RU" sz="2400" dirty="0"/>
              <a:t> Ребёнок помещён в центр временного содержания, затем — в приёмную семью.</a:t>
            </a:r>
            <a:endParaRPr lang="ru-RU" sz="2400" dirty="0"/>
          </a:p>
          <a:p>
            <a:r>
              <a:rPr lang="ru-RU" sz="2400" dirty="0"/>
              <a:t> Родители ограничены в родительских правах, но не лишены.</a:t>
            </a:r>
            <a:endParaRPr lang="ru-RU" sz="2400" dirty="0"/>
          </a:p>
          <a:p>
            <a:r>
              <a:rPr lang="ru-RU" sz="2400" dirty="0"/>
              <a:t> Причины изъятия: бытовая неустроенность, алкоголизм, эмоциональное насилие, отсутствие заботы.</a:t>
            </a:r>
            <a:endParaRPr lang="ru-RU" sz="24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1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6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34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37" r="4833" b="17207"/>
          <a:stretch>
            <a:fillRect/>
          </a:stretch>
        </p:blipFill>
        <p:spPr>
          <a:xfrm>
            <a:off x="9215438" y="3071142"/>
            <a:ext cx="5514975" cy="5258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33527" y="163578"/>
            <a:ext cx="5613440" cy="7016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ru-RU" sz="4400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</a:rPr>
              <a:t>Я- родитель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612775" y="1644391"/>
            <a:ext cx="8396143" cy="55418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3000"/>
              </a:spcAft>
            </a:pPr>
            <a:endParaRPr lang="ru-RU" sz="2400" b="1" dirty="0" smtClean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r>
              <a:rPr lang="en-US" sz="200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2000" dirty="0"/>
          </a:p>
        </p:txBody>
      </p:sp>
      <p:sp>
        <p:nvSpPr>
          <p:cNvPr id="1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6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509500" y="7620000"/>
            <a:ext cx="2120900" cy="50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9784" y="865213"/>
            <a:ext cx="7400925" cy="715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3934</Words>
  <Application>WPS Presentation</Application>
  <PresentationFormat>Произвольный</PresentationFormat>
  <Paragraphs>140</Paragraphs>
  <Slides>13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SimSun</vt:lpstr>
      <vt:lpstr>Wingdings</vt:lpstr>
      <vt:lpstr>Alice</vt:lpstr>
      <vt:lpstr>Alice</vt:lpstr>
      <vt:lpstr>Alice</vt:lpstr>
      <vt:lpstr>Lora</vt:lpstr>
      <vt:lpstr>Lora</vt:lpstr>
      <vt:lpstr>Lora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37</cp:revision>
  <dcterms:created xsi:type="dcterms:W3CDTF">2025-11-05T17:19:00Z</dcterms:created>
  <dcterms:modified xsi:type="dcterms:W3CDTF">2026-04-16T10:54:27Z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BD3EF96AB8444FB2B1E6E30318A5D618_13</vt:lpwstr>
  </property>
  <property fmtid="{D5CDD505-2E9C-101B-9397-08002B2CF9AE}" pid="3" name="KSOProductBuildVer">
    <vt:lpwstr>1049-12.1.0.25242</vt:lpwstr>
  </property>
</Properties>
</file>