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1" r:id="rId4"/>
    <p:sldId id="273" r:id="rId5"/>
    <p:sldId id="259" r:id="rId6"/>
    <p:sldId id="260" r:id="rId7"/>
    <p:sldId id="272" r:id="rId8"/>
    <p:sldId id="262" r:id="rId9"/>
    <p:sldId id="264" r:id="rId10"/>
    <p:sldId id="266" r:id="rId11"/>
    <p:sldId id="267" r:id="rId12"/>
    <p:sldId id="268" r:id="rId13"/>
    <p:sldId id="269" r:id="rId14"/>
    <p:sldId id="270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Open Sans Bold" panose="020B0806030504020204" charset="0"/>
      <p:regular r:id="rId24"/>
    </p:embeddedFont>
    <p:embeddedFont>
      <p:font typeface="Open Sans Bold Italics" panose="020B0604020202020204" charset="0"/>
      <p:regular r:id="rId25"/>
    </p:embeddedFont>
    <p:embeddedFont>
      <p:font typeface="Open Sans Italics" panose="020B0604020202020204" charset="0"/>
      <p:regular r:id="rId26"/>
    </p:embeddedFont>
    <p:embeddedFont>
      <p:font typeface="Open Sans Ultra-Bold" panose="020B0604020202020204" charset="0"/>
      <p:regular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  <p:embeddedFont>
      <p:font typeface="Poppins Bold" panose="00000800000000000000" charset="0"/>
      <p:regular r:id="rId32"/>
    </p:embeddedFont>
    <p:embeddedFont>
      <p:font typeface="Poppins Italic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4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svg"/><Relationship Id="rId7" Type="http://schemas.openxmlformats.org/officeDocument/2006/relationships/image" Target="../media/image13.svg"/><Relationship Id="rId12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.svg"/><Relationship Id="rId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90578">
            <a:off x="-1265718" y="-4430920"/>
            <a:ext cx="20819437" cy="19148840"/>
          </a:xfrm>
          <a:custGeom>
            <a:avLst/>
            <a:gdLst/>
            <a:ahLst/>
            <a:cxnLst/>
            <a:rect l="l" t="t" r="r" b="b"/>
            <a:pathLst>
              <a:path w="20819437" h="19148840">
                <a:moveTo>
                  <a:pt x="6120334" y="0"/>
                </a:moveTo>
                <a:lnTo>
                  <a:pt x="20819436" y="10880595"/>
                </a:lnTo>
                <a:lnTo>
                  <a:pt x="14699102" y="19148840"/>
                </a:lnTo>
                <a:lnTo>
                  <a:pt x="0" y="8268245"/>
                </a:lnTo>
                <a:lnTo>
                  <a:pt x="6120334" y="0"/>
                </a:lnTo>
                <a:close/>
              </a:path>
            </a:pathLst>
          </a:custGeom>
          <a:blipFill>
            <a:blip r:embed="rId2"/>
            <a:stretch>
              <a:fillRect l="-14485" t="-26541" r="-8378" b="-704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746889" y="-3308778"/>
            <a:ext cx="7616121" cy="8229600"/>
          </a:xfrm>
          <a:custGeom>
            <a:avLst/>
            <a:gdLst/>
            <a:ahLst/>
            <a:cxnLst/>
            <a:rect l="l" t="t" r="r" b="b"/>
            <a:pathLst>
              <a:path w="7616121" h="8229600">
                <a:moveTo>
                  <a:pt x="7616120" y="0"/>
                </a:moveTo>
                <a:lnTo>
                  <a:pt x="0" y="0"/>
                </a:lnTo>
                <a:lnTo>
                  <a:pt x="0" y="8229600"/>
                </a:lnTo>
                <a:lnTo>
                  <a:pt x="7616120" y="8229600"/>
                </a:lnTo>
                <a:lnTo>
                  <a:pt x="761612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88531" y="5782996"/>
            <a:ext cx="4713196" cy="4053349"/>
          </a:xfrm>
          <a:custGeom>
            <a:avLst/>
            <a:gdLst/>
            <a:ahLst/>
            <a:cxnLst/>
            <a:rect l="l" t="t" r="r" b="b"/>
            <a:pathLst>
              <a:path w="4713196" h="4053349">
                <a:moveTo>
                  <a:pt x="0" y="0"/>
                </a:moveTo>
                <a:lnTo>
                  <a:pt x="4713197" y="0"/>
                </a:lnTo>
                <a:lnTo>
                  <a:pt x="4713197" y="4053348"/>
                </a:lnTo>
                <a:lnTo>
                  <a:pt x="0" y="4053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02406" y="8573594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7" y="0"/>
                </a:lnTo>
                <a:lnTo>
                  <a:pt x="31721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12045" y="1308502"/>
            <a:ext cx="1526237" cy="1526237"/>
          </a:xfrm>
          <a:custGeom>
            <a:avLst/>
            <a:gdLst/>
            <a:ahLst/>
            <a:cxnLst/>
            <a:rect l="l" t="t" r="r" b="b"/>
            <a:pathLst>
              <a:path w="1526237" h="1526237">
                <a:moveTo>
                  <a:pt x="0" y="0"/>
                </a:moveTo>
                <a:lnTo>
                  <a:pt x="1526237" y="0"/>
                </a:lnTo>
                <a:lnTo>
                  <a:pt x="1526237" y="1526237"/>
                </a:lnTo>
                <a:lnTo>
                  <a:pt x="0" y="15262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6927" y="3235944"/>
            <a:ext cx="1012087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9"/>
              </a:lnSpc>
            </a:pPr>
            <a:r>
              <a:rPr lang="ru-RU" sz="4705" b="1" dirty="0">
                <a:solidFill>
                  <a:srgbClr val="183B3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«Ребёнок – семья – школа: системная помощь при суицидальном риске»</a:t>
            </a:r>
            <a:endParaRPr lang="en-US" sz="4705" b="1" dirty="0">
              <a:solidFill>
                <a:srgbClr val="183B3E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8882978"/>
            <a:ext cx="6942110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Дергай</a:t>
            </a:r>
            <a:r>
              <a:rPr lang="en-US" sz="2100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Алёна</a:t>
            </a:r>
            <a:r>
              <a:rPr lang="en-US" sz="2100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Александровна</a:t>
            </a:r>
            <a:r>
              <a:rPr lang="en-US" sz="2100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 , </a:t>
            </a:r>
            <a:r>
              <a:rPr lang="en-US" sz="2100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педагог-психолог</a:t>
            </a:r>
            <a:r>
              <a:rPr lang="en-US" sz="2100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ru-RU" sz="2100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информационно – методического отдела</a:t>
            </a:r>
            <a:r>
              <a:rPr lang="en-US" sz="2100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 РЦПП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554538"/>
            <a:ext cx="3352287" cy="1234313"/>
            <a:chOff x="0" y="0"/>
            <a:chExt cx="4469716" cy="16457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85446" cy="1608214"/>
            </a:xfrm>
            <a:custGeom>
              <a:avLst/>
              <a:gdLst/>
              <a:ahLst/>
              <a:cxnLst/>
              <a:rect l="l" t="t" r="r" b="b"/>
              <a:pathLst>
                <a:path w="1785446" h="1608214">
                  <a:moveTo>
                    <a:pt x="0" y="0"/>
                  </a:moveTo>
                  <a:lnTo>
                    <a:pt x="1785446" y="0"/>
                  </a:lnTo>
                  <a:lnTo>
                    <a:pt x="1785446" y="1608214"/>
                  </a:lnTo>
                  <a:lnTo>
                    <a:pt x="0" y="1608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938457" y="533889"/>
              <a:ext cx="2531259" cy="1111861"/>
            </a:xfrm>
            <a:custGeom>
              <a:avLst/>
              <a:gdLst/>
              <a:ahLst/>
              <a:cxnLst/>
              <a:rect l="l" t="t" r="r" b="b"/>
              <a:pathLst>
                <a:path w="2531259" h="1111861">
                  <a:moveTo>
                    <a:pt x="0" y="0"/>
                  </a:moveTo>
                  <a:lnTo>
                    <a:pt x="2531259" y="0"/>
                  </a:lnTo>
                  <a:lnTo>
                    <a:pt x="2531259" y="1111862"/>
                  </a:lnTo>
                  <a:lnTo>
                    <a:pt x="0" y="1111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90578">
            <a:off x="-1265718" y="-4430920"/>
            <a:ext cx="20819437" cy="19148840"/>
          </a:xfrm>
          <a:custGeom>
            <a:avLst/>
            <a:gdLst/>
            <a:ahLst/>
            <a:cxnLst/>
            <a:rect l="l" t="t" r="r" b="b"/>
            <a:pathLst>
              <a:path w="20819437" h="19148840">
                <a:moveTo>
                  <a:pt x="6120334" y="0"/>
                </a:moveTo>
                <a:lnTo>
                  <a:pt x="20819436" y="10880595"/>
                </a:lnTo>
                <a:lnTo>
                  <a:pt x="14699102" y="19148840"/>
                </a:lnTo>
                <a:lnTo>
                  <a:pt x="0" y="8268245"/>
                </a:lnTo>
                <a:lnTo>
                  <a:pt x="6120334" y="0"/>
                </a:lnTo>
                <a:close/>
              </a:path>
            </a:pathLst>
          </a:custGeom>
          <a:blipFill>
            <a:blip r:embed="rId2"/>
            <a:stretch>
              <a:fillRect l="-14485" t="-26541" r="-8378" b="-70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01499" y="7565690"/>
            <a:ext cx="6280475" cy="1244676"/>
          </a:xfrm>
          <a:custGeom>
            <a:avLst/>
            <a:gdLst/>
            <a:ahLst/>
            <a:cxnLst/>
            <a:rect l="l" t="t" r="r" b="b"/>
            <a:pathLst>
              <a:path w="6280475" h="1244676">
                <a:moveTo>
                  <a:pt x="0" y="0"/>
                </a:moveTo>
                <a:lnTo>
                  <a:pt x="6280475" y="0"/>
                </a:lnTo>
                <a:lnTo>
                  <a:pt x="6280475" y="1244676"/>
                </a:lnTo>
                <a:lnTo>
                  <a:pt x="0" y="1244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08941" y="5844374"/>
            <a:ext cx="7211541" cy="1429196"/>
          </a:xfrm>
          <a:custGeom>
            <a:avLst/>
            <a:gdLst/>
            <a:ahLst/>
            <a:cxnLst/>
            <a:rect l="l" t="t" r="r" b="b"/>
            <a:pathLst>
              <a:path w="7211541" h="1429196">
                <a:moveTo>
                  <a:pt x="0" y="0"/>
                </a:moveTo>
                <a:lnTo>
                  <a:pt x="7211541" y="0"/>
                </a:lnTo>
                <a:lnTo>
                  <a:pt x="7211541" y="1429196"/>
                </a:lnTo>
                <a:lnTo>
                  <a:pt x="0" y="1429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43992" y="3795442"/>
            <a:ext cx="3007923" cy="2763530"/>
          </a:xfrm>
          <a:custGeom>
            <a:avLst/>
            <a:gdLst/>
            <a:ahLst/>
            <a:cxnLst/>
            <a:rect l="l" t="t" r="r" b="b"/>
            <a:pathLst>
              <a:path w="3007923" h="2763530">
                <a:moveTo>
                  <a:pt x="0" y="0"/>
                </a:moveTo>
                <a:lnTo>
                  <a:pt x="3007923" y="0"/>
                </a:lnTo>
                <a:lnTo>
                  <a:pt x="3007923" y="2763530"/>
                </a:lnTo>
                <a:lnTo>
                  <a:pt x="0" y="2763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14092350" y="-1505847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7" y="0"/>
                </a:lnTo>
                <a:lnTo>
                  <a:pt x="31721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0187" y="1318317"/>
            <a:ext cx="16217280" cy="170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3"/>
              </a:lnSpc>
            </a:pPr>
            <a:r>
              <a:rPr lang="en-US" sz="2699" i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b="1" i="1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Природа кризиса: суицидальное поведение как следствие боли, а не манипуляции. </a:t>
            </a:r>
          </a:p>
          <a:p>
            <a:pPr algn="l">
              <a:lnSpc>
                <a:spcPts val="4643"/>
              </a:lnSpc>
            </a:pPr>
            <a:r>
              <a:rPr lang="en-US" sz="2699" i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Цель: Сформировать у родителей адекватное представление о причинах суицидальных мыслей у подростков, снять обвинительную позицию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0187" y="210212"/>
            <a:ext cx="12659145" cy="254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3807" b="1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Темы консультаций/практических занятий с родителями</a:t>
            </a:r>
          </a:p>
          <a:p>
            <a:pPr algn="ctr">
              <a:lnSpc>
                <a:spcPts val="5810"/>
              </a:lnSpc>
            </a:pPr>
            <a:endParaRPr lang="en-US" sz="3807" b="1">
              <a:solidFill>
                <a:srgbClr val="234346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  <a:p>
            <a:pPr algn="l">
              <a:lnSpc>
                <a:spcPts val="5810"/>
              </a:lnSpc>
            </a:pPr>
            <a:endParaRPr lang="en-US" sz="3807" b="1">
              <a:solidFill>
                <a:srgbClr val="234346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0187" y="3219396"/>
            <a:ext cx="16217280" cy="2288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3"/>
              </a:lnSpc>
            </a:pPr>
            <a:r>
              <a:rPr lang="en-US" sz="2699" i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b="1" i="1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Как говорить с ребенком о его переживаниях: техники активного слушания.</a:t>
            </a:r>
          </a:p>
          <a:p>
            <a:pPr algn="l">
              <a:lnSpc>
                <a:spcPts val="4643"/>
              </a:lnSpc>
            </a:pPr>
            <a:r>
              <a:rPr lang="en-US" sz="2699" i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Цель: Обучить родителей навыкам недирективного общения, позволяющим подростку раскрыться и почувствовать себя услышанным.</a:t>
            </a:r>
          </a:p>
          <a:p>
            <a:pPr algn="l">
              <a:lnSpc>
                <a:spcPts val="4643"/>
              </a:lnSpc>
            </a:pPr>
            <a:endParaRPr lang="en-US" sz="2699" i="1">
              <a:solidFill>
                <a:srgbClr val="234346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80187" y="7998332"/>
            <a:ext cx="17871728" cy="2288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3"/>
              </a:lnSpc>
            </a:pPr>
            <a:r>
              <a:rPr lang="en-US" sz="2699" i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b="1" i="1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Баланс контроля и свободы: как не оставлять без присмотра, но и не душить гиперопекой</a:t>
            </a:r>
          </a:p>
          <a:p>
            <a:pPr algn="l">
              <a:lnSpc>
                <a:spcPts val="4643"/>
              </a:lnSpc>
            </a:pPr>
            <a:r>
              <a:rPr lang="en-US" sz="2699" i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Цель: Научить родителей находить разумный компромисс между необходимой безопасностью и уважением к автономии подростка.</a:t>
            </a:r>
          </a:p>
          <a:p>
            <a:pPr algn="l">
              <a:lnSpc>
                <a:spcPts val="4643"/>
              </a:lnSpc>
            </a:pPr>
            <a:endParaRPr lang="en-US" sz="2699" i="1">
              <a:solidFill>
                <a:srgbClr val="234346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3513" y="5394443"/>
            <a:ext cx="16330629" cy="2906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6"/>
              </a:lnSpc>
            </a:pP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718" b="1" i="1" dirty="0" err="1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Создание</a:t>
            </a:r>
            <a:r>
              <a:rPr lang="en-US" sz="2718" b="1" i="1" dirty="0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718" b="1" i="1" dirty="0" err="1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безопасной</a:t>
            </a:r>
            <a:r>
              <a:rPr lang="en-US" sz="2718" b="1" i="1" dirty="0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и </a:t>
            </a:r>
            <a:r>
              <a:rPr lang="en-US" sz="2718" b="1" i="1" dirty="0" err="1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поддерживающей</a:t>
            </a:r>
            <a:r>
              <a:rPr lang="en-US" sz="2718" b="1" i="1" dirty="0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718" b="1" i="1" dirty="0" err="1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атмосферы</a:t>
            </a:r>
            <a:r>
              <a:rPr lang="en-US" sz="2718" b="1" i="1" dirty="0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718" b="1" i="1" dirty="0" err="1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дома</a:t>
            </a:r>
            <a:endParaRPr lang="en-US" sz="2718" b="1" i="1" dirty="0">
              <a:solidFill>
                <a:srgbClr val="234346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l">
              <a:lnSpc>
                <a:spcPts val="4676"/>
              </a:lnSpc>
            </a:pP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Цель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: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Помочь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родителям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осознать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,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как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их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собственное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поведение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(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критика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,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контроль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,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требования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)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может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усиливать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напряжение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подростка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, и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обучить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способам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создания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«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островка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718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безопасности</a:t>
            </a:r>
            <a:r>
              <a:rPr lang="en-US" sz="2718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».</a:t>
            </a:r>
          </a:p>
          <a:p>
            <a:pPr algn="l">
              <a:lnSpc>
                <a:spcPts val="4676"/>
              </a:lnSpc>
            </a:pPr>
            <a:endParaRPr lang="en-US" sz="2718" i="1" dirty="0">
              <a:solidFill>
                <a:srgbClr val="234346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90578">
            <a:off x="-1265718" y="-4430920"/>
            <a:ext cx="20819437" cy="19148840"/>
          </a:xfrm>
          <a:custGeom>
            <a:avLst/>
            <a:gdLst/>
            <a:ahLst/>
            <a:cxnLst/>
            <a:rect l="l" t="t" r="r" b="b"/>
            <a:pathLst>
              <a:path w="20819437" h="19148840">
                <a:moveTo>
                  <a:pt x="6120334" y="0"/>
                </a:moveTo>
                <a:lnTo>
                  <a:pt x="20819436" y="10880595"/>
                </a:lnTo>
                <a:lnTo>
                  <a:pt x="14699102" y="19148840"/>
                </a:lnTo>
                <a:lnTo>
                  <a:pt x="0" y="8268245"/>
                </a:lnTo>
                <a:lnTo>
                  <a:pt x="6120334" y="0"/>
                </a:lnTo>
                <a:close/>
              </a:path>
            </a:pathLst>
          </a:custGeom>
          <a:blipFill>
            <a:blip r:embed="rId2"/>
            <a:stretch>
              <a:fillRect l="-14485" t="-26541" r="-8378" b="-70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01499" y="7565690"/>
            <a:ext cx="6280475" cy="1244676"/>
          </a:xfrm>
          <a:custGeom>
            <a:avLst/>
            <a:gdLst/>
            <a:ahLst/>
            <a:cxnLst/>
            <a:rect l="l" t="t" r="r" b="b"/>
            <a:pathLst>
              <a:path w="6280475" h="1244676">
                <a:moveTo>
                  <a:pt x="0" y="0"/>
                </a:moveTo>
                <a:lnTo>
                  <a:pt x="6280475" y="0"/>
                </a:lnTo>
                <a:lnTo>
                  <a:pt x="6280475" y="1244676"/>
                </a:lnTo>
                <a:lnTo>
                  <a:pt x="0" y="1244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08941" y="5844374"/>
            <a:ext cx="7211541" cy="1429196"/>
          </a:xfrm>
          <a:custGeom>
            <a:avLst/>
            <a:gdLst/>
            <a:ahLst/>
            <a:cxnLst/>
            <a:rect l="l" t="t" r="r" b="b"/>
            <a:pathLst>
              <a:path w="7211541" h="1429196">
                <a:moveTo>
                  <a:pt x="0" y="0"/>
                </a:moveTo>
                <a:lnTo>
                  <a:pt x="7211541" y="0"/>
                </a:lnTo>
                <a:lnTo>
                  <a:pt x="7211541" y="1429196"/>
                </a:lnTo>
                <a:lnTo>
                  <a:pt x="0" y="1429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99459" y="3511550"/>
            <a:ext cx="3007923" cy="2763530"/>
          </a:xfrm>
          <a:custGeom>
            <a:avLst/>
            <a:gdLst/>
            <a:ahLst/>
            <a:cxnLst/>
            <a:rect l="l" t="t" r="r" b="b"/>
            <a:pathLst>
              <a:path w="3007923" h="2763530">
                <a:moveTo>
                  <a:pt x="0" y="0"/>
                </a:moveTo>
                <a:lnTo>
                  <a:pt x="3007923" y="0"/>
                </a:lnTo>
                <a:lnTo>
                  <a:pt x="3007923" y="2763530"/>
                </a:lnTo>
                <a:lnTo>
                  <a:pt x="0" y="2763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14092350" y="-1505847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7" y="0"/>
                </a:lnTo>
                <a:lnTo>
                  <a:pt x="31721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0187" y="1662312"/>
            <a:ext cx="11554613" cy="466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43"/>
              </a:lnSpc>
            </a:pP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b="1" i="1" dirty="0" err="1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Как</a:t>
            </a:r>
            <a:r>
              <a:rPr lang="en-US" sz="2699" b="1" i="1" dirty="0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699" b="1" i="1" dirty="0" err="1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распознать</a:t>
            </a:r>
            <a:r>
              <a:rPr lang="en-US" sz="2699" b="1" i="1" dirty="0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699" b="1" i="1" dirty="0" err="1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опасные</a:t>
            </a:r>
            <a:r>
              <a:rPr lang="en-US" sz="2699" b="1" i="1" dirty="0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699" b="1" i="1" dirty="0" err="1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сигналы</a:t>
            </a:r>
            <a:r>
              <a:rPr lang="en-US" sz="2699" b="1" i="1" dirty="0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и </a:t>
            </a:r>
            <a:r>
              <a:rPr lang="en-US" sz="2699" b="1" i="1" dirty="0" err="1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действовать</a:t>
            </a:r>
            <a:r>
              <a:rPr lang="en-US" sz="2699" b="1" i="1" dirty="0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в </a:t>
            </a:r>
            <a:r>
              <a:rPr lang="en-US" sz="2699" b="1" i="1" dirty="0" err="1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экстренной</a:t>
            </a:r>
            <a:r>
              <a:rPr lang="en-US" sz="2699" b="1" i="1" dirty="0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699" b="1" i="1" dirty="0" err="1">
                <a:solidFill>
                  <a:srgbClr val="23434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ситуации</a:t>
            </a:r>
            <a:endParaRPr lang="en-US" sz="2699" b="1" i="1" dirty="0">
              <a:solidFill>
                <a:srgbClr val="234346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l">
              <a:lnSpc>
                <a:spcPts val="4643"/>
              </a:lnSpc>
            </a:pPr>
            <a:r>
              <a:rPr lang="en-US" sz="2699" i="1" dirty="0" err="1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Цель</a:t>
            </a:r>
            <a:r>
              <a:rPr lang="en-US" sz="2699" i="1" dirty="0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: </a:t>
            </a:r>
            <a:r>
              <a:rPr lang="en-US" sz="2699" i="1" dirty="0" err="1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Вооружить</a:t>
            </a:r>
            <a:r>
              <a:rPr lang="en-US" sz="2699" i="1" dirty="0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родителей</a:t>
            </a:r>
            <a:r>
              <a:rPr lang="en-US" sz="2699" i="1" dirty="0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четкими</a:t>
            </a:r>
            <a:r>
              <a:rPr lang="en-US" sz="2699" i="1" dirty="0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знаниями</a:t>
            </a:r>
            <a:r>
              <a:rPr lang="en-US" sz="2699" i="1" dirty="0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признаков</a:t>
            </a:r>
            <a:r>
              <a:rPr lang="en-US" sz="2699" i="1" dirty="0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высокого</a:t>
            </a:r>
            <a:r>
              <a:rPr lang="en-US" sz="2699" i="1" dirty="0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суицидального</a:t>
            </a:r>
            <a:r>
              <a:rPr lang="en-US" sz="2699" i="1" dirty="0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риска</a:t>
            </a:r>
            <a:r>
              <a:rPr lang="en-US" sz="2699" i="1" dirty="0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 и </a:t>
            </a:r>
            <a:r>
              <a:rPr lang="en-US" sz="2699" i="1" dirty="0" err="1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алгоритмом</a:t>
            </a:r>
            <a:r>
              <a:rPr lang="en-US" sz="2699" i="1" dirty="0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неотложных</a:t>
            </a:r>
            <a:r>
              <a:rPr lang="en-US" sz="2699" i="1" dirty="0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действий</a:t>
            </a:r>
            <a:r>
              <a:rPr lang="en-US" sz="2699" i="1" dirty="0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.</a:t>
            </a:r>
          </a:p>
          <a:p>
            <a:pPr>
              <a:lnSpc>
                <a:spcPts val="4643"/>
              </a:lnSpc>
            </a:pPr>
            <a:r>
              <a:rPr lang="en-US" sz="2699" i="1" dirty="0" err="1">
                <a:solidFill>
                  <a:srgbClr val="234346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Е</a:t>
            </a:r>
            <a:r>
              <a:rPr lang="en-US" sz="2699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сли</a:t>
            </a:r>
            <a:r>
              <a:rPr lang="en-US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ru-RU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родитель </a:t>
            </a:r>
            <a:r>
              <a:rPr lang="en-US" sz="2699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подозревает</a:t>
            </a:r>
            <a:r>
              <a:rPr lang="en-US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2699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что</a:t>
            </a:r>
            <a:r>
              <a:rPr lang="en-US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699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ребёнок</a:t>
            </a:r>
            <a:r>
              <a:rPr lang="en-US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699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находится</a:t>
            </a:r>
            <a:r>
              <a:rPr lang="en-US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в </a:t>
            </a:r>
            <a:r>
              <a:rPr lang="en-US" sz="2699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кризисе</a:t>
            </a:r>
            <a:r>
              <a:rPr lang="en-US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ru-RU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как з</a:t>
            </a:r>
            <a:r>
              <a:rPr lang="en-US" sz="2699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адавать</a:t>
            </a:r>
            <a:r>
              <a:rPr lang="en-US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699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вопросы</a:t>
            </a:r>
            <a:r>
              <a:rPr lang="en-US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о </a:t>
            </a:r>
            <a:r>
              <a:rPr lang="en-US" sz="2699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суициде</a:t>
            </a:r>
            <a:r>
              <a:rPr lang="ru-RU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? Да, </a:t>
            </a:r>
            <a:r>
              <a:rPr lang="en-US" sz="2699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страшно</a:t>
            </a:r>
            <a:r>
              <a:rPr lang="en-US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2699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но</a:t>
            </a:r>
            <a:r>
              <a:rPr lang="en-US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699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это</a:t>
            </a:r>
            <a:r>
              <a:rPr lang="en-US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699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необходимая</a:t>
            </a:r>
            <a:r>
              <a:rPr lang="en-US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699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часть</a:t>
            </a:r>
            <a:r>
              <a:rPr lang="en-US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699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заботы</a:t>
            </a:r>
            <a:r>
              <a:rPr lang="en-US" sz="2699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.</a:t>
            </a:r>
          </a:p>
          <a:p>
            <a:pPr>
              <a:lnSpc>
                <a:spcPts val="4643"/>
              </a:lnSpc>
            </a:pPr>
            <a:endParaRPr lang="en-US" sz="2699" dirty="0">
              <a:solidFill>
                <a:srgbClr val="23434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643"/>
              </a:lnSpc>
            </a:pPr>
            <a:endParaRPr lang="en-US" sz="2699" dirty="0">
              <a:solidFill>
                <a:srgbClr val="2343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0187" y="210212"/>
            <a:ext cx="12659145" cy="254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3807" b="1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Темы консультаций/практических занятий с родителями</a:t>
            </a:r>
          </a:p>
          <a:p>
            <a:pPr algn="ctr">
              <a:lnSpc>
                <a:spcPts val="5810"/>
              </a:lnSpc>
            </a:pPr>
            <a:endParaRPr lang="en-US" sz="3807" b="1">
              <a:solidFill>
                <a:srgbClr val="234346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  <a:p>
            <a:pPr algn="l">
              <a:lnSpc>
                <a:spcPts val="5810"/>
              </a:lnSpc>
            </a:pPr>
            <a:endParaRPr lang="en-US" sz="3807" b="1">
              <a:solidFill>
                <a:srgbClr val="234346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0" y="6597072"/>
            <a:ext cx="15621000" cy="3057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Научные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данные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убедительно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опровергают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распространённый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миф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о 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том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, 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что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разговор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о 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суициде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может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«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подтолкнуть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» 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или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«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внушить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» 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человеку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мысль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о </a:t>
            </a:r>
            <a:r>
              <a:rPr lang="en-US" sz="3200" b="1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самоубийстве</a:t>
            </a:r>
            <a:r>
              <a:rPr lang="en-US" sz="3200" b="1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. </a:t>
            </a:r>
          </a:p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Напротив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,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корректно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заданный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прямой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вопрос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снижает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риск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,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так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как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уменьшает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изоляцию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,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даёт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человеку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возможность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высказать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боль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и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показывает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,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что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кто-то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готов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его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3200" dirty="0" err="1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услышать</a:t>
            </a:r>
            <a:r>
              <a:rPr lang="en-US" sz="3200" dirty="0">
                <a:solidFill>
                  <a:srgbClr val="234346"/>
                </a:solidFill>
                <a:latin typeface="+mj-lt"/>
                <a:ea typeface="Open Sans Ultra-Bold"/>
                <a:cs typeface="Open Sans Ultra-Bold"/>
                <a:sym typeface="Open Sans Ultra-Bold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5530" y="289498"/>
            <a:ext cx="1432539" cy="1840880"/>
          </a:xfrm>
          <a:custGeom>
            <a:avLst/>
            <a:gdLst/>
            <a:ahLst/>
            <a:cxnLst/>
            <a:rect l="l" t="t" r="r" b="b"/>
            <a:pathLst>
              <a:path w="1432539" h="1840880">
                <a:moveTo>
                  <a:pt x="0" y="0"/>
                </a:moveTo>
                <a:lnTo>
                  <a:pt x="1432540" y="0"/>
                </a:lnTo>
                <a:lnTo>
                  <a:pt x="1432540" y="1840880"/>
                </a:lnTo>
                <a:lnTo>
                  <a:pt x="0" y="1840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63621" y="9258300"/>
            <a:ext cx="1396401" cy="690584"/>
          </a:xfrm>
          <a:custGeom>
            <a:avLst/>
            <a:gdLst/>
            <a:ahLst/>
            <a:cxnLst/>
            <a:rect l="l" t="t" r="r" b="b"/>
            <a:pathLst>
              <a:path w="1396401" h="690584">
                <a:moveTo>
                  <a:pt x="0" y="0"/>
                </a:moveTo>
                <a:lnTo>
                  <a:pt x="1396400" y="0"/>
                </a:lnTo>
                <a:lnTo>
                  <a:pt x="1396400" y="690584"/>
                </a:lnTo>
                <a:lnTo>
                  <a:pt x="0" y="690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70005" y="261282"/>
            <a:ext cx="1117995" cy="1142932"/>
          </a:xfrm>
          <a:custGeom>
            <a:avLst/>
            <a:gdLst/>
            <a:ahLst/>
            <a:cxnLst/>
            <a:rect l="l" t="t" r="r" b="b"/>
            <a:pathLst>
              <a:path w="1117995" h="1142932">
                <a:moveTo>
                  <a:pt x="0" y="0"/>
                </a:moveTo>
                <a:lnTo>
                  <a:pt x="1117995" y="0"/>
                </a:lnTo>
                <a:lnTo>
                  <a:pt x="1117995" y="1142932"/>
                </a:lnTo>
                <a:lnTo>
                  <a:pt x="0" y="11429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448499" y="9028283"/>
            <a:ext cx="887022" cy="1150618"/>
          </a:xfrm>
          <a:custGeom>
            <a:avLst/>
            <a:gdLst/>
            <a:ahLst/>
            <a:cxnLst/>
            <a:rect l="l" t="t" r="r" b="b"/>
            <a:pathLst>
              <a:path w="887022" h="1150618">
                <a:moveTo>
                  <a:pt x="0" y="0"/>
                </a:moveTo>
                <a:lnTo>
                  <a:pt x="887022" y="0"/>
                </a:lnTo>
                <a:lnTo>
                  <a:pt x="887022" y="1150618"/>
                </a:lnTo>
                <a:lnTo>
                  <a:pt x="0" y="11506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60021" y="6987704"/>
            <a:ext cx="950928" cy="950928"/>
          </a:xfrm>
          <a:custGeom>
            <a:avLst/>
            <a:gdLst/>
            <a:ahLst/>
            <a:cxnLst/>
            <a:rect l="l" t="t" r="r" b="b"/>
            <a:pathLst>
              <a:path w="950928" h="950928">
                <a:moveTo>
                  <a:pt x="0" y="0"/>
                </a:moveTo>
                <a:lnTo>
                  <a:pt x="950928" y="0"/>
                </a:lnTo>
                <a:lnTo>
                  <a:pt x="950928" y="950927"/>
                </a:lnTo>
                <a:lnTo>
                  <a:pt x="0" y="9509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11341" y="47625"/>
            <a:ext cx="15037158" cy="345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7"/>
              </a:lnSpc>
            </a:pPr>
            <a:endParaRPr lang="ru-RU" sz="4300" b="1" dirty="0">
              <a:solidFill>
                <a:srgbClr val="234346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  <a:p>
            <a:pPr algn="ctr">
              <a:lnSpc>
                <a:spcPts val="4687"/>
              </a:lnSpc>
            </a:pPr>
            <a:r>
              <a:rPr lang="en-US" sz="4300" b="1" dirty="0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БЛОК </a:t>
            </a:r>
            <a:r>
              <a:rPr lang="ru-RU" sz="4300" b="1" dirty="0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«</a:t>
            </a:r>
            <a:r>
              <a:rPr lang="en-US" sz="4300" b="1" dirty="0" err="1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Работа</a:t>
            </a:r>
            <a:r>
              <a:rPr lang="en-US" sz="4300" b="1" dirty="0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 с </a:t>
            </a:r>
            <a:r>
              <a:rPr lang="en-US" sz="4300" b="1" dirty="0" err="1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классом</a:t>
            </a:r>
            <a:r>
              <a:rPr lang="ru-RU" sz="4300" b="1" dirty="0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»</a:t>
            </a:r>
            <a:endParaRPr lang="en-US" sz="4300" b="1" dirty="0">
              <a:solidFill>
                <a:srgbClr val="234346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  <a:p>
            <a:pPr algn="ctr">
              <a:lnSpc>
                <a:spcPts val="3270"/>
              </a:lnSpc>
            </a:pPr>
            <a:endParaRPr lang="en-US" sz="4300" b="1" dirty="0">
              <a:solidFill>
                <a:srgbClr val="234346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  <a:p>
            <a:pPr algn="ctr">
              <a:lnSpc>
                <a:spcPts val="3270"/>
              </a:lnSpc>
            </a:pP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Цель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блока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Формирование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классе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поддерживающей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среды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обучение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учащихся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навыкам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распознавания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кризисного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состояния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(у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себя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и у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одноклассников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) и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способам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оказания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базовой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эмоциональной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поддержки</a:t>
            </a:r>
            <a:r>
              <a:rPr lang="en-US" sz="30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ctr">
              <a:lnSpc>
                <a:spcPts val="4796"/>
              </a:lnSpc>
            </a:pPr>
            <a:endParaRPr lang="en-US" sz="3000" dirty="0">
              <a:solidFill>
                <a:srgbClr val="2343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2924" y="3450046"/>
            <a:ext cx="10961393" cy="5250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2927" lvl="1" indent="-291463" algn="l">
              <a:lnSpc>
                <a:spcPts val="4643"/>
              </a:lnSpc>
              <a:buFont typeface="Arial"/>
              <a:buChar char="•"/>
            </a:pPr>
            <a:r>
              <a:rPr lang="ru-RU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Что такое кризисное состояние и почему это нормально?</a:t>
            </a:r>
          </a:p>
          <a:p>
            <a:pPr marL="582927" lvl="1" indent="-291463" algn="l">
              <a:lnSpc>
                <a:spcPts val="4643"/>
              </a:lnSpc>
              <a:buFont typeface="Arial"/>
              <a:buChar char="•"/>
            </a:pP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SOS-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сигналы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: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как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понять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,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что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друг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нуждается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в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помощи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?</a:t>
            </a:r>
          </a:p>
          <a:p>
            <a:pPr marL="582927" lvl="1" indent="-291463" algn="l">
              <a:lnSpc>
                <a:spcPts val="4643"/>
              </a:lnSpc>
              <a:buFont typeface="Arial"/>
              <a:buChar char="•"/>
            </a:pP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Искусство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поддержки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: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как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говорить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,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чтобы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помочь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?</a:t>
            </a:r>
          </a:p>
          <a:p>
            <a:pPr marL="582927" lvl="1" indent="-291463" algn="l">
              <a:lnSpc>
                <a:spcPts val="4643"/>
              </a:lnSpc>
              <a:buFont typeface="Arial"/>
              <a:buChar char="•"/>
            </a:pP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Как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помочь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себе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,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когда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тяжело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: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экстренная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самопомощь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.</a:t>
            </a:r>
          </a:p>
          <a:p>
            <a:pPr marL="582927" lvl="1" indent="-291463" algn="l">
              <a:lnSpc>
                <a:spcPts val="4643"/>
              </a:lnSpc>
              <a:buFont typeface="Arial"/>
              <a:buChar char="•"/>
            </a:pP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Мы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–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команда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: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создаём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поддерживающий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класс</a:t>
            </a: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.</a:t>
            </a:r>
          </a:p>
          <a:p>
            <a:pPr algn="l">
              <a:lnSpc>
                <a:spcPts val="4643"/>
              </a:lnSpc>
            </a:pPr>
            <a:r>
              <a:rPr lang="en-US" sz="2699" i="1" dirty="0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и </a:t>
            </a:r>
            <a:r>
              <a:rPr lang="en-US" sz="2699" i="1" dirty="0" err="1">
                <a:solidFill>
                  <a:srgbClr val="234346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др</a:t>
            </a:r>
            <a:endParaRPr lang="en-US" sz="2699" i="1" dirty="0">
              <a:solidFill>
                <a:srgbClr val="234346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  <a:p>
            <a:pPr algn="l">
              <a:lnSpc>
                <a:spcPts val="4643"/>
              </a:lnSpc>
            </a:pPr>
            <a:endParaRPr lang="en-US" sz="2699" i="1" dirty="0">
              <a:solidFill>
                <a:srgbClr val="234346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  <a:p>
            <a:pPr algn="l">
              <a:lnSpc>
                <a:spcPts val="4643"/>
              </a:lnSpc>
            </a:pPr>
            <a:endParaRPr lang="en-US" sz="2699" i="1" dirty="0">
              <a:solidFill>
                <a:srgbClr val="234346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  <a:p>
            <a:pPr algn="l">
              <a:lnSpc>
                <a:spcPts val="4643"/>
              </a:lnSpc>
            </a:pPr>
            <a:endParaRPr lang="en-US" sz="2699" i="1" dirty="0">
              <a:solidFill>
                <a:srgbClr val="234346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54737" y="6429580"/>
            <a:ext cx="4764763" cy="3819320"/>
          </a:xfrm>
          <a:custGeom>
            <a:avLst/>
            <a:gdLst/>
            <a:ahLst/>
            <a:cxnLst/>
            <a:rect l="l" t="t" r="r" b="b"/>
            <a:pathLst>
              <a:path w="3774163" h="3028765">
                <a:moveTo>
                  <a:pt x="0" y="0"/>
                </a:moveTo>
                <a:lnTo>
                  <a:pt x="3774163" y="0"/>
                </a:lnTo>
                <a:lnTo>
                  <a:pt x="3774163" y="3028765"/>
                </a:lnTo>
                <a:lnTo>
                  <a:pt x="0" y="3028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90578">
            <a:off x="-1265718" y="-4430920"/>
            <a:ext cx="20819437" cy="19148840"/>
          </a:xfrm>
          <a:custGeom>
            <a:avLst/>
            <a:gdLst/>
            <a:ahLst/>
            <a:cxnLst/>
            <a:rect l="l" t="t" r="r" b="b"/>
            <a:pathLst>
              <a:path w="20819437" h="19148840">
                <a:moveTo>
                  <a:pt x="6120334" y="0"/>
                </a:moveTo>
                <a:lnTo>
                  <a:pt x="20819436" y="10880595"/>
                </a:lnTo>
                <a:lnTo>
                  <a:pt x="14699102" y="19148840"/>
                </a:lnTo>
                <a:lnTo>
                  <a:pt x="0" y="8268245"/>
                </a:lnTo>
                <a:lnTo>
                  <a:pt x="6120334" y="0"/>
                </a:lnTo>
                <a:close/>
              </a:path>
            </a:pathLst>
          </a:custGeom>
          <a:blipFill>
            <a:blip r:embed="rId2"/>
            <a:stretch>
              <a:fillRect l="-14485" t="-26541" r="-8378" b="-70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15511" y="167893"/>
            <a:ext cx="3424662" cy="4794526"/>
          </a:xfrm>
          <a:custGeom>
            <a:avLst/>
            <a:gdLst/>
            <a:ahLst/>
            <a:cxnLst/>
            <a:rect l="l" t="t" r="r" b="b"/>
            <a:pathLst>
              <a:path w="3424662" h="4794526">
                <a:moveTo>
                  <a:pt x="0" y="0"/>
                </a:moveTo>
                <a:lnTo>
                  <a:pt x="3424662" y="0"/>
                </a:lnTo>
                <a:lnTo>
                  <a:pt x="3424662" y="4794526"/>
                </a:lnTo>
                <a:lnTo>
                  <a:pt x="0" y="4794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27085" y="167893"/>
            <a:ext cx="3794030" cy="5311642"/>
          </a:xfrm>
          <a:custGeom>
            <a:avLst/>
            <a:gdLst/>
            <a:ahLst/>
            <a:cxnLst/>
            <a:rect l="l" t="t" r="r" b="b"/>
            <a:pathLst>
              <a:path w="3794030" h="5311642">
                <a:moveTo>
                  <a:pt x="0" y="0"/>
                </a:moveTo>
                <a:lnTo>
                  <a:pt x="3794030" y="0"/>
                </a:lnTo>
                <a:lnTo>
                  <a:pt x="3794030" y="5311642"/>
                </a:lnTo>
                <a:lnTo>
                  <a:pt x="0" y="53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41142" y="5682214"/>
            <a:ext cx="3018158" cy="4221343"/>
          </a:xfrm>
          <a:custGeom>
            <a:avLst/>
            <a:gdLst/>
            <a:ahLst/>
            <a:cxnLst/>
            <a:rect l="l" t="t" r="r" b="b"/>
            <a:pathLst>
              <a:path w="3018158" h="4221343">
                <a:moveTo>
                  <a:pt x="0" y="0"/>
                </a:moveTo>
                <a:lnTo>
                  <a:pt x="3018158" y="0"/>
                </a:lnTo>
                <a:lnTo>
                  <a:pt x="3018158" y="4221342"/>
                </a:lnTo>
                <a:lnTo>
                  <a:pt x="0" y="42213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0755" y="5479535"/>
            <a:ext cx="3169897" cy="4448601"/>
          </a:xfrm>
          <a:custGeom>
            <a:avLst/>
            <a:gdLst/>
            <a:ahLst/>
            <a:cxnLst/>
            <a:rect l="l" t="t" r="r" b="b"/>
            <a:pathLst>
              <a:path w="3169897" h="4448601">
                <a:moveTo>
                  <a:pt x="0" y="0"/>
                </a:moveTo>
                <a:lnTo>
                  <a:pt x="3169897" y="0"/>
                </a:lnTo>
                <a:lnTo>
                  <a:pt x="3169897" y="4448601"/>
                </a:lnTo>
                <a:lnTo>
                  <a:pt x="0" y="44486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92328" y="167893"/>
            <a:ext cx="3436271" cy="4794526"/>
          </a:xfrm>
          <a:custGeom>
            <a:avLst/>
            <a:gdLst/>
            <a:ahLst/>
            <a:cxnLst/>
            <a:rect l="l" t="t" r="r" b="b"/>
            <a:pathLst>
              <a:path w="3436271" h="4794526">
                <a:moveTo>
                  <a:pt x="0" y="0"/>
                </a:moveTo>
                <a:lnTo>
                  <a:pt x="3436271" y="0"/>
                </a:lnTo>
                <a:lnTo>
                  <a:pt x="3436271" y="4794526"/>
                </a:lnTo>
                <a:lnTo>
                  <a:pt x="0" y="47945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56398" y="5479535"/>
            <a:ext cx="3208419" cy="4491787"/>
          </a:xfrm>
          <a:custGeom>
            <a:avLst/>
            <a:gdLst/>
            <a:ahLst/>
            <a:cxnLst/>
            <a:rect l="l" t="t" r="r" b="b"/>
            <a:pathLst>
              <a:path w="3208419" h="4491787">
                <a:moveTo>
                  <a:pt x="0" y="0"/>
                </a:moveTo>
                <a:lnTo>
                  <a:pt x="3208419" y="0"/>
                </a:lnTo>
                <a:lnTo>
                  <a:pt x="3208419" y="4491787"/>
                </a:lnTo>
                <a:lnTo>
                  <a:pt x="0" y="44917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685" y="3842288"/>
            <a:ext cx="3228496" cy="4530838"/>
          </a:xfrm>
          <a:custGeom>
            <a:avLst/>
            <a:gdLst/>
            <a:ahLst/>
            <a:cxnLst/>
            <a:rect l="l" t="t" r="r" b="b"/>
            <a:pathLst>
              <a:path w="3228496" h="4530838">
                <a:moveTo>
                  <a:pt x="0" y="0"/>
                </a:moveTo>
                <a:lnTo>
                  <a:pt x="3228495" y="0"/>
                </a:lnTo>
                <a:lnTo>
                  <a:pt x="3228495" y="4530838"/>
                </a:lnTo>
                <a:lnTo>
                  <a:pt x="0" y="45308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194914" y="5749979"/>
            <a:ext cx="2918437" cy="4085812"/>
          </a:xfrm>
          <a:custGeom>
            <a:avLst/>
            <a:gdLst/>
            <a:ahLst/>
            <a:cxnLst/>
            <a:rect l="l" t="t" r="r" b="b"/>
            <a:pathLst>
              <a:path w="2918437" h="4085812">
                <a:moveTo>
                  <a:pt x="0" y="0"/>
                </a:moveTo>
                <a:lnTo>
                  <a:pt x="2918437" y="0"/>
                </a:lnTo>
                <a:lnTo>
                  <a:pt x="2918437" y="4085812"/>
                </a:lnTo>
                <a:lnTo>
                  <a:pt x="0" y="4085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0" y="329818"/>
            <a:ext cx="5433165" cy="463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0"/>
              </a:lnSpc>
            </a:pPr>
            <a:r>
              <a:rPr lang="en-US" sz="6484" b="1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«Полезное чтиво …</a:t>
            </a:r>
          </a:p>
          <a:p>
            <a:pPr algn="l">
              <a:lnSpc>
                <a:spcPts val="6030"/>
              </a:lnSpc>
            </a:pPr>
            <a:r>
              <a:rPr lang="en-US" sz="6484" b="1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о жизненно важном»</a:t>
            </a:r>
          </a:p>
          <a:p>
            <a:pPr algn="l">
              <a:lnSpc>
                <a:spcPts val="6030"/>
              </a:lnSpc>
            </a:pPr>
            <a:endParaRPr lang="en-US" sz="6484" b="1">
              <a:solidFill>
                <a:srgbClr val="234346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  <a:p>
            <a:pPr algn="l">
              <a:lnSpc>
                <a:spcPts val="6030"/>
              </a:lnSpc>
            </a:pPr>
            <a:endParaRPr lang="en-US" sz="6484" b="1">
              <a:solidFill>
                <a:srgbClr val="234346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90578">
            <a:off x="-1265718" y="-4430920"/>
            <a:ext cx="20819437" cy="19148840"/>
          </a:xfrm>
          <a:custGeom>
            <a:avLst/>
            <a:gdLst/>
            <a:ahLst/>
            <a:cxnLst/>
            <a:rect l="l" t="t" r="r" b="b"/>
            <a:pathLst>
              <a:path w="20819437" h="19148840">
                <a:moveTo>
                  <a:pt x="6120334" y="0"/>
                </a:moveTo>
                <a:lnTo>
                  <a:pt x="20819436" y="10880595"/>
                </a:lnTo>
                <a:lnTo>
                  <a:pt x="14699102" y="19148840"/>
                </a:lnTo>
                <a:lnTo>
                  <a:pt x="0" y="8268245"/>
                </a:lnTo>
                <a:lnTo>
                  <a:pt x="6120334" y="0"/>
                </a:lnTo>
                <a:close/>
              </a:path>
            </a:pathLst>
          </a:custGeom>
          <a:blipFill>
            <a:blip r:embed="rId2"/>
            <a:stretch>
              <a:fillRect l="-14485" t="-26541" r="-8378" b="-704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838757"/>
            <a:ext cx="9367399" cy="458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1"/>
              </a:lnSpc>
            </a:pPr>
            <a:r>
              <a:rPr lang="en-US" sz="7700" b="1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Спасибо за внимание!</a:t>
            </a:r>
          </a:p>
          <a:p>
            <a:pPr algn="l">
              <a:lnSpc>
                <a:spcPts val="7161"/>
              </a:lnSpc>
            </a:pPr>
            <a:endParaRPr lang="en-US" sz="7700" b="1">
              <a:solidFill>
                <a:srgbClr val="234346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  <a:p>
            <a:pPr algn="l">
              <a:lnSpc>
                <a:spcPts val="7161"/>
              </a:lnSpc>
            </a:pPr>
            <a:endParaRPr lang="en-US" sz="7700" b="1">
              <a:solidFill>
                <a:srgbClr val="234346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  <a:p>
            <a:pPr algn="l">
              <a:lnSpc>
                <a:spcPts val="7161"/>
              </a:lnSpc>
            </a:pPr>
            <a:r>
              <a:rPr lang="en-US" sz="7700" b="1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Вопросы</a:t>
            </a:r>
          </a:p>
        </p:txBody>
      </p:sp>
      <p:sp>
        <p:nvSpPr>
          <p:cNvPr id="4" name="Freeform 4"/>
          <p:cNvSpPr/>
          <p:nvPr/>
        </p:nvSpPr>
        <p:spPr>
          <a:xfrm>
            <a:off x="5933887" y="4657314"/>
            <a:ext cx="1031679" cy="1654295"/>
          </a:xfrm>
          <a:custGeom>
            <a:avLst/>
            <a:gdLst/>
            <a:ahLst/>
            <a:cxnLst/>
            <a:rect l="l" t="t" r="r" b="b"/>
            <a:pathLst>
              <a:path w="1031679" h="1654295">
                <a:moveTo>
                  <a:pt x="0" y="0"/>
                </a:moveTo>
                <a:lnTo>
                  <a:pt x="1031678" y="0"/>
                </a:lnTo>
                <a:lnTo>
                  <a:pt x="1031678" y="1654295"/>
                </a:lnTo>
                <a:lnTo>
                  <a:pt x="0" y="16542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907013" y="8450024"/>
            <a:ext cx="3352287" cy="1234313"/>
            <a:chOff x="0" y="0"/>
            <a:chExt cx="4469716" cy="16457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5446" cy="1608214"/>
            </a:xfrm>
            <a:custGeom>
              <a:avLst/>
              <a:gdLst/>
              <a:ahLst/>
              <a:cxnLst/>
              <a:rect l="l" t="t" r="r" b="b"/>
              <a:pathLst>
                <a:path w="1785446" h="1608214">
                  <a:moveTo>
                    <a:pt x="0" y="0"/>
                  </a:moveTo>
                  <a:lnTo>
                    <a:pt x="1785446" y="0"/>
                  </a:lnTo>
                  <a:lnTo>
                    <a:pt x="1785446" y="1608214"/>
                  </a:lnTo>
                  <a:lnTo>
                    <a:pt x="0" y="1608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38457" y="533889"/>
              <a:ext cx="2531259" cy="1111861"/>
            </a:xfrm>
            <a:custGeom>
              <a:avLst/>
              <a:gdLst/>
              <a:ahLst/>
              <a:cxnLst/>
              <a:rect l="l" t="t" r="r" b="b"/>
              <a:pathLst>
                <a:path w="2531259" h="1111861">
                  <a:moveTo>
                    <a:pt x="0" y="0"/>
                  </a:moveTo>
                  <a:lnTo>
                    <a:pt x="2531259" y="0"/>
                  </a:lnTo>
                  <a:lnTo>
                    <a:pt x="2531259" y="1111862"/>
                  </a:lnTo>
                  <a:lnTo>
                    <a:pt x="0" y="1111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3065848" y="404122"/>
            <a:ext cx="4701253" cy="6179588"/>
          </a:xfrm>
          <a:custGeom>
            <a:avLst/>
            <a:gdLst/>
            <a:ahLst/>
            <a:cxnLst/>
            <a:rect l="l" t="t" r="r" b="b"/>
            <a:pathLst>
              <a:path w="4701253" h="6179588">
                <a:moveTo>
                  <a:pt x="0" y="0"/>
                </a:moveTo>
                <a:lnTo>
                  <a:pt x="4701253" y="0"/>
                </a:lnTo>
                <a:lnTo>
                  <a:pt x="4701253" y="6179588"/>
                </a:lnTo>
                <a:lnTo>
                  <a:pt x="0" y="61795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68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53096" y="2988642"/>
            <a:ext cx="4486006" cy="6645935"/>
          </a:xfrm>
          <a:custGeom>
            <a:avLst/>
            <a:gdLst/>
            <a:ahLst/>
            <a:cxnLst/>
            <a:rect l="l" t="t" r="r" b="b"/>
            <a:pathLst>
              <a:path w="4486006" h="6645935">
                <a:moveTo>
                  <a:pt x="0" y="0"/>
                </a:moveTo>
                <a:lnTo>
                  <a:pt x="4486006" y="0"/>
                </a:lnTo>
                <a:lnTo>
                  <a:pt x="4486006" y="6645935"/>
                </a:lnTo>
                <a:lnTo>
                  <a:pt x="0" y="66459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90578">
            <a:off x="-1265718" y="-4430921"/>
            <a:ext cx="20819437" cy="19148840"/>
          </a:xfrm>
          <a:custGeom>
            <a:avLst/>
            <a:gdLst/>
            <a:ahLst/>
            <a:cxnLst/>
            <a:rect l="l" t="t" r="r" b="b"/>
            <a:pathLst>
              <a:path w="20819437" h="19148840">
                <a:moveTo>
                  <a:pt x="6120334" y="0"/>
                </a:moveTo>
                <a:lnTo>
                  <a:pt x="20819436" y="10880595"/>
                </a:lnTo>
                <a:lnTo>
                  <a:pt x="14699102" y="19148840"/>
                </a:lnTo>
                <a:lnTo>
                  <a:pt x="0" y="8268245"/>
                </a:lnTo>
                <a:lnTo>
                  <a:pt x="6120334" y="0"/>
                </a:lnTo>
                <a:close/>
              </a:path>
            </a:pathLst>
          </a:custGeom>
          <a:blipFill>
            <a:blip r:embed="rId2"/>
            <a:stretch>
              <a:fillRect l="-14485" t="-26541" r="-8378" b="-70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2144" y="8319539"/>
            <a:ext cx="6883605" cy="1364205"/>
          </a:xfrm>
          <a:custGeom>
            <a:avLst/>
            <a:gdLst/>
            <a:ahLst/>
            <a:cxnLst/>
            <a:rect l="l" t="t" r="r" b="b"/>
            <a:pathLst>
              <a:path w="6883605" h="1364205">
                <a:moveTo>
                  <a:pt x="0" y="0"/>
                </a:moveTo>
                <a:lnTo>
                  <a:pt x="6883605" y="0"/>
                </a:lnTo>
                <a:lnTo>
                  <a:pt x="6883605" y="1364206"/>
                </a:lnTo>
                <a:lnTo>
                  <a:pt x="0" y="1364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9891" y="7329361"/>
            <a:ext cx="3726910" cy="2555157"/>
          </a:xfrm>
          <a:custGeom>
            <a:avLst/>
            <a:gdLst/>
            <a:ahLst/>
            <a:cxnLst/>
            <a:rect l="l" t="t" r="r" b="b"/>
            <a:pathLst>
              <a:path w="5795155" h="3832046">
                <a:moveTo>
                  <a:pt x="0" y="0"/>
                </a:moveTo>
                <a:lnTo>
                  <a:pt x="5795155" y="0"/>
                </a:lnTo>
                <a:lnTo>
                  <a:pt x="5795155" y="3832046"/>
                </a:lnTo>
                <a:lnTo>
                  <a:pt x="0" y="3832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180" y="0"/>
            <a:ext cx="1951929" cy="2531984"/>
          </a:xfrm>
          <a:custGeom>
            <a:avLst/>
            <a:gdLst/>
            <a:ahLst/>
            <a:cxnLst/>
            <a:rect l="l" t="t" r="r" b="b"/>
            <a:pathLst>
              <a:path w="1951929" h="2531984">
                <a:moveTo>
                  <a:pt x="0" y="0"/>
                </a:moveTo>
                <a:lnTo>
                  <a:pt x="1951929" y="0"/>
                </a:lnTo>
                <a:lnTo>
                  <a:pt x="1951929" y="2531984"/>
                </a:lnTo>
                <a:lnTo>
                  <a:pt x="0" y="25319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9331805"/>
            <a:ext cx="688521" cy="703879"/>
          </a:xfrm>
          <a:custGeom>
            <a:avLst/>
            <a:gdLst/>
            <a:ahLst/>
            <a:cxnLst/>
            <a:rect l="l" t="t" r="r" b="b"/>
            <a:pathLst>
              <a:path w="688521" h="703879">
                <a:moveTo>
                  <a:pt x="0" y="0"/>
                </a:moveTo>
                <a:lnTo>
                  <a:pt x="688521" y="0"/>
                </a:lnTo>
                <a:lnTo>
                  <a:pt x="688521" y="703879"/>
                </a:lnTo>
                <a:lnTo>
                  <a:pt x="0" y="7038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020664" y="6429578"/>
            <a:ext cx="7421603" cy="8229600"/>
          </a:xfrm>
          <a:custGeom>
            <a:avLst/>
            <a:gdLst/>
            <a:ahLst/>
            <a:cxnLst/>
            <a:rect l="l" t="t" r="r" b="b"/>
            <a:pathLst>
              <a:path w="7421603" h="8229600">
                <a:moveTo>
                  <a:pt x="0" y="0"/>
                </a:moveTo>
                <a:lnTo>
                  <a:pt x="7421602" y="0"/>
                </a:lnTo>
                <a:lnTo>
                  <a:pt x="74216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38400" y="998588"/>
            <a:ext cx="11811000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5"/>
              </a:lnSpc>
            </a:pPr>
            <a:r>
              <a:rPr lang="ru-RU" sz="4500" b="1" dirty="0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	</a:t>
            </a:r>
            <a:r>
              <a:rPr lang="en-US" sz="4500" b="1" dirty="0" err="1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Эффективная</a:t>
            </a:r>
            <a:r>
              <a:rPr lang="en-US" sz="4500" b="1" dirty="0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ru-RU" sz="4500" b="1" dirty="0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системная помощь </a:t>
            </a:r>
            <a:r>
              <a:rPr lang="en-US" sz="4500" b="1" dirty="0" err="1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возможна</a:t>
            </a:r>
            <a:r>
              <a:rPr lang="en-US" sz="4500" b="1" dirty="0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только</a:t>
            </a:r>
            <a:r>
              <a:rPr lang="en-US" sz="4500" b="1" dirty="0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при</a:t>
            </a:r>
            <a:r>
              <a:rPr lang="en-US" sz="4500" b="1" dirty="0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чётком</a:t>
            </a:r>
            <a:r>
              <a:rPr lang="en-US" sz="4500" b="1" dirty="0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распределении</a:t>
            </a:r>
            <a:r>
              <a:rPr lang="en-US" sz="4500" b="1" dirty="0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обязанностей</a:t>
            </a:r>
            <a:r>
              <a:rPr lang="en-US" sz="4500" b="1" dirty="0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между</a:t>
            </a:r>
            <a:r>
              <a:rPr lang="en-US" sz="4500" b="1" dirty="0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всеми</a:t>
            </a:r>
            <a:r>
              <a:rPr lang="en-US" sz="4500" b="1" dirty="0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участниками</a:t>
            </a:r>
            <a:r>
              <a:rPr lang="en-US" sz="4500" b="1" dirty="0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образовательного</a:t>
            </a:r>
            <a:r>
              <a:rPr lang="en-US" sz="4500" b="1" dirty="0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процесса</a:t>
            </a:r>
            <a:r>
              <a:rPr lang="en-US" sz="4500" b="1" dirty="0">
                <a:solidFill>
                  <a:srgbClr val="23434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24400" y="5910786"/>
            <a:ext cx="9144000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Каждый</a:t>
            </a:r>
            <a:r>
              <a:rPr lang="en-US" sz="2999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специалист</a:t>
            </a:r>
            <a:r>
              <a:rPr lang="en-US" sz="2999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решает</a:t>
            </a:r>
            <a:r>
              <a:rPr lang="en-US" sz="2999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свои</a:t>
            </a:r>
            <a:r>
              <a:rPr lang="en-US" sz="2999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задачи</a:t>
            </a:r>
            <a:r>
              <a:rPr lang="en-US" sz="2999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999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но</a:t>
            </a:r>
            <a:r>
              <a:rPr lang="en-US" sz="2999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действует</a:t>
            </a:r>
            <a:r>
              <a:rPr lang="en-US" sz="2999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 в </a:t>
            </a:r>
            <a:r>
              <a:rPr lang="en-US" sz="2999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единой</a:t>
            </a:r>
            <a:r>
              <a:rPr lang="en-US" sz="2999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команде</a:t>
            </a:r>
            <a:r>
              <a:rPr lang="en-US" sz="2999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под</a:t>
            </a:r>
            <a:r>
              <a:rPr lang="en-US" sz="2999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координацией</a:t>
            </a:r>
            <a:r>
              <a:rPr lang="en-US" sz="2999" b="1" dirty="0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b="1" dirty="0" err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администрации</a:t>
            </a:r>
            <a:r>
              <a:rPr lang="ru-RU" sz="2999" b="1">
                <a:solidFill>
                  <a:srgbClr val="234346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  <a:endParaRPr lang="en-US" sz="2999" b="1" dirty="0">
              <a:solidFill>
                <a:srgbClr val="234346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90578">
            <a:off x="-1265719" y="-4430920"/>
            <a:ext cx="20819437" cy="19148840"/>
          </a:xfrm>
          <a:custGeom>
            <a:avLst/>
            <a:gdLst/>
            <a:ahLst/>
            <a:cxnLst/>
            <a:rect l="l" t="t" r="r" b="b"/>
            <a:pathLst>
              <a:path w="20819437" h="19148840">
                <a:moveTo>
                  <a:pt x="6120334" y="0"/>
                </a:moveTo>
                <a:lnTo>
                  <a:pt x="20819436" y="10880595"/>
                </a:lnTo>
                <a:lnTo>
                  <a:pt x="14699102" y="19148840"/>
                </a:lnTo>
                <a:lnTo>
                  <a:pt x="0" y="8268245"/>
                </a:lnTo>
                <a:lnTo>
                  <a:pt x="6120334" y="0"/>
                </a:lnTo>
                <a:close/>
              </a:path>
            </a:pathLst>
          </a:custGeom>
          <a:blipFill>
            <a:blip r:embed="rId2"/>
            <a:stretch>
              <a:fillRect l="-14485" t="-26541" r="-8378" b="-704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1521" y="9833609"/>
            <a:ext cx="1396401" cy="690584"/>
          </a:xfrm>
          <a:custGeom>
            <a:avLst/>
            <a:gdLst/>
            <a:ahLst/>
            <a:cxnLst/>
            <a:rect l="l" t="t" r="r" b="b"/>
            <a:pathLst>
              <a:path w="1396401" h="690584">
                <a:moveTo>
                  <a:pt x="0" y="0"/>
                </a:moveTo>
                <a:lnTo>
                  <a:pt x="1396401" y="0"/>
                </a:lnTo>
                <a:lnTo>
                  <a:pt x="1396401" y="690583"/>
                </a:lnTo>
                <a:lnTo>
                  <a:pt x="0" y="69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70005" y="261282"/>
            <a:ext cx="1117995" cy="1142932"/>
          </a:xfrm>
          <a:custGeom>
            <a:avLst/>
            <a:gdLst/>
            <a:ahLst/>
            <a:cxnLst/>
            <a:rect l="l" t="t" r="r" b="b"/>
            <a:pathLst>
              <a:path w="1117995" h="1142932">
                <a:moveTo>
                  <a:pt x="0" y="0"/>
                </a:moveTo>
                <a:lnTo>
                  <a:pt x="1117995" y="0"/>
                </a:lnTo>
                <a:lnTo>
                  <a:pt x="1117995" y="1142932"/>
                </a:lnTo>
                <a:lnTo>
                  <a:pt x="0" y="1142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494186" y="1273531"/>
            <a:ext cx="950928" cy="950928"/>
          </a:xfrm>
          <a:custGeom>
            <a:avLst/>
            <a:gdLst/>
            <a:ahLst/>
            <a:cxnLst/>
            <a:rect l="l" t="t" r="r" b="b"/>
            <a:pathLst>
              <a:path w="950928" h="950928">
                <a:moveTo>
                  <a:pt x="0" y="0"/>
                </a:moveTo>
                <a:lnTo>
                  <a:pt x="950928" y="0"/>
                </a:lnTo>
                <a:lnTo>
                  <a:pt x="950928" y="950928"/>
                </a:lnTo>
                <a:lnTo>
                  <a:pt x="0" y="950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28070" y="151504"/>
            <a:ext cx="12809387" cy="786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8"/>
              </a:lnSpc>
            </a:pPr>
            <a:r>
              <a:rPr lang="en-US" sz="4000" b="1" dirty="0" err="1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Определим</a:t>
            </a:r>
            <a:r>
              <a:rPr lang="en-US" sz="4000" b="1" dirty="0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4000" b="1" dirty="0" err="1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роли</a:t>
            </a:r>
            <a:r>
              <a:rPr lang="en-US" sz="4000" b="1" dirty="0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 </a:t>
            </a:r>
            <a:r>
              <a:rPr lang="en-US" sz="4000" b="1" dirty="0" err="1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каждого</a:t>
            </a:r>
            <a:r>
              <a:rPr lang="en-US" sz="4000" b="1" dirty="0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8330" y="544721"/>
            <a:ext cx="5418559" cy="343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7"/>
              </a:lnSpc>
            </a:pPr>
            <a:endParaRPr dirty="0"/>
          </a:p>
          <a:p>
            <a:pPr algn="ctr">
              <a:lnSpc>
                <a:spcPts val="5654"/>
              </a:lnSpc>
            </a:pPr>
            <a:r>
              <a:rPr lang="ru-RU" sz="282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Классный руководитель</a:t>
            </a:r>
            <a:endParaRPr lang="en-US" sz="2827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/>
            <a:r>
              <a:rPr lang="ru-RU" sz="28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Центральная фигура, отвечающая за раннее выявление, координацию помощи и взаимодействие с семьёй.</a:t>
            </a:r>
            <a:endParaRPr lang="en-US" sz="2827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45051" y="1432789"/>
            <a:ext cx="10378300" cy="82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48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Диагностическая – </a:t>
            </a:r>
            <a:r>
              <a:rPr lang="ru-RU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отслеживание эмоционального состояния учащихся, семейной ситуации, микроклимат в классе. </a:t>
            </a:r>
            <a:endParaRPr lang="en-US" sz="2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613847" y="2507750"/>
            <a:ext cx="9556158" cy="1243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27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Координационная – </a:t>
            </a:r>
            <a:r>
              <a:rPr lang="ru-RU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взаимодействие с педагогом-психологом, педагогом социальным, родителями, учителями –предметниками.</a:t>
            </a:r>
            <a:endParaRPr lang="en-US" sz="2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594123" y="2342170"/>
            <a:ext cx="950928" cy="950928"/>
          </a:xfrm>
          <a:custGeom>
            <a:avLst/>
            <a:gdLst/>
            <a:ahLst/>
            <a:cxnLst/>
            <a:rect l="l" t="t" r="r" b="b"/>
            <a:pathLst>
              <a:path w="950928" h="950928">
                <a:moveTo>
                  <a:pt x="0" y="0"/>
                </a:moveTo>
                <a:lnTo>
                  <a:pt x="950928" y="0"/>
                </a:lnTo>
                <a:lnTo>
                  <a:pt x="950928" y="950928"/>
                </a:lnTo>
                <a:lnTo>
                  <a:pt x="0" y="950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593969" y="3803689"/>
            <a:ext cx="922427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27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Воспитательно-профилактическая: </a:t>
            </a:r>
            <a:r>
              <a:rPr lang="ru-RU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формирование в классе атмосферы </a:t>
            </a:r>
            <a:r>
              <a:rPr lang="ru-RU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самоподдержки</a:t>
            </a:r>
            <a:r>
              <a:rPr lang="ru-RU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lang="en-US" sz="3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553373" y="3498779"/>
            <a:ext cx="950928" cy="950928"/>
          </a:xfrm>
          <a:custGeom>
            <a:avLst/>
            <a:gdLst/>
            <a:ahLst/>
            <a:cxnLst/>
            <a:rect l="l" t="t" r="r" b="b"/>
            <a:pathLst>
              <a:path w="950928" h="950928">
                <a:moveTo>
                  <a:pt x="0" y="0"/>
                </a:moveTo>
                <a:lnTo>
                  <a:pt x="950928" y="0"/>
                </a:lnTo>
                <a:lnTo>
                  <a:pt x="950928" y="950927"/>
                </a:lnTo>
                <a:lnTo>
                  <a:pt x="0" y="9509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31421" y="4833736"/>
            <a:ext cx="15746779" cy="5202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79"/>
              </a:lnSpc>
            </a:pPr>
            <a:r>
              <a:rPr lang="ru-RU" sz="32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Техника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: 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“</a:t>
            </a:r>
            <a:r>
              <a:rPr lang="ru-RU" sz="32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Карта наблюдений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” </a:t>
            </a:r>
            <a:r>
              <a:rPr lang="ru-RU" sz="32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фиксируем: резкие изменения успеваемости; пропуски уроков без уважительной причины; систематические опоздания; неопрятность (грязная /рваная одежда, запах), смена стиля (на закрытую не по сезону), резкое изменение в весе; изменение поведения (агрессия, замкнутость, потеря интереса, апатия, изоляция); частые жалобы на боль в животе/голове/тошноту, утомляемость; высказывания о бессмысленности жизни, тоске, одиночестве.</a:t>
            </a:r>
          </a:p>
          <a:p>
            <a:pPr>
              <a:lnSpc>
                <a:spcPts val="3379"/>
              </a:lnSpc>
            </a:pPr>
            <a:endParaRPr lang="ru-RU" sz="3200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>
              <a:lnSpc>
                <a:spcPts val="3379"/>
              </a:lnSpc>
            </a:pPr>
            <a:r>
              <a:rPr lang="ru-RU" sz="32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ru-RU" sz="3200" i="1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!!!При накоплении 2-3 признаков из разных сфер в течение 2-3 недель – немедленное взаимодействие с педагогом-психологом для оценки рисков</a:t>
            </a:r>
          </a:p>
          <a:p>
            <a:pPr>
              <a:lnSpc>
                <a:spcPts val="3379"/>
              </a:lnSpc>
            </a:pPr>
            <a:endParaRPr lang="en-US" sz="3200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>
              <a:lnSpc>
                <a:spcPts val="3379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ru-RU" sz="3200" b="1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ВАЖНО!!! Это внутренний рабочий инструмент, не для публичного обсуждения.</a:t>
            </a:r>
          </a:p>
          <a:p>
            <a:pPr>
              <a:lnSpc>
                <a:spcPts val="3379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25547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03801" y="370677"/>
            <a:ext cx="5136493" cy="4355507"/>
          </a:xfrm>
          <a:custGeom>
            <a:avLst/>
            <a:gdLst/>
            <a:ahLst/>
            <a:cxnLst/>
            <a:rect l="l" t="t" r="r" b="b"/>
            <a:pathLst>
              <a:path w="5418559" h="5855025">
                <a:moveTo>
                  <a:pt x="0" y="0"/>
                </a:moveTo>
                <a:lnTo>
                  <a:pt x="5418559" y="0"/>
                </a:lnTo>
                <a:lnTo>
                  <a:pt x="5418559" y="5855024"/>
                </a:lnTo>
                <a:lnTo>
                  <a:pt x="0" y="5855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1521" y="9833609"/>
            <a:ext cx="1396401" cy="690584"/>
          </a:xfrm>
          <a:custGeom>
            <a:avLst/>
            <a:gdLst/>
            <a:ahLst/>
            <a:cxnLst/>
            <a:rect l="l" t="t" r="r" b="b"/>
            <a:pathLst>
              <a:path w="1396401" h="690584">
                <a:moveTo>
                  <a:pt x="0" y="0"/>
                </a:moveTo>
                <a:lnTo>
                  <a:pt x="1396401" y="0"/>
                </a:lnTo>
                <a:lnTo>
                  <a:pt x="1396401" y="690583"/>
                </a:lnTo>
                <a:lnTo>
                  <a:pt x="0" y="69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70005" y="261282"/>
            <a:ext cx="1117995" cy="1142932"/>
          </a:xfrm>
          <a:custGeom>
            <a:avLst/>
            <a:gdLst/>
            <a:ahLst/>
            <a:cxnLst/>
            <a:rect l="l" t="t" r="r" b="b"/>
            <a:pathLst>
              <a:path w="1117995" h="1142932">
                <a:moveTo>
                  <a:pt x="0" y="0"/>
                </a:moveTo>
                <a:lnTo>
                  <a:pt x="1117995" y="0"/>
                </a:lnTo>
                <a:lnTo>
                  <a:pt x="1117995" y="1142932"/>
                </a:lnTo>
                <a:lnTo>
                  <a:pt x="0" y="1142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6423" y="-114044"/>
            <a:ext cx="5418559" cy="310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7"/>
              </a:lnSpc>
            </a:pPr>
            <a:endParaRPr dirty="0"/>
          </a:p>
          <a:p>
            <a:pPr algn="ctr">
              <a:lnSpc>
                <a:spcPts val="5654"/>
              </a:lnSpc>
            </a:pPr>
            <a:r>
              <a:rPr lang="en-US" sz="282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Педагог</a:t>
            </a:r>
            <a:r>
              <a:rPr lang="ru-RU" sz="282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социальный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Главная задача — работа с социальным контекстом: устранение внешних факторов, которые провоцируют или усиливают кризис, и обеспечение межведомственного взаимодействия.</a:t>
            </a:r>
            <a:endParaRPr lang="en-US" sz="2400" dirty="0">
              <a:solidFill>
                <a:srgbClr val="000000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057400" y="8062048"/>
            <a:ext cx="13487400" cy="1280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79"/>
              </a:lnSpc>
            </a:pPr>
            <a:r>
              <a:rPr lang="en-US" sz="2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Приём</a:t>
            </a: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:</a:t>
            </a:r>
            <a:r>
              <a:rPr lang="ru-RU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«Карта-схема микрорайона» (для выявления неформальных контактов)</a:t>
            </a:r>
          </a:p>
          <a:p>
            <a:pPr>
              <a:lnSpc>
                <a:spcPts val="3379"/>
              </a:lnSpc>
            </a:pPr>
            <a:r>
              <a:rPr lang="ru-RU" sz="2400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Социальный педагог может схематично отметить места, где ребёнок проводит время вне школы (двор, подъезд, ТЦ, группы/статусы в соцсетях). Это помогает понять возможные точки риска.</a:t>
            </a:r>
            <a:endParaRPr lang="en-US" sz="2400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4C257-87AE-44E9-9AE0-1415A2EA6237}"/>
              </a:ext>
            </a:extLst>
          </p:cNvPr>
          <p:cNvSpPr txBox="1"/>
          <p:nvPr/>
        </p:nvSpPr>
        <p:spPr>
          <a:xfrm>
            <a:off x="2209800" y="3057697"/>
            <a:ext cx="134874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 - Анализирует семейную структуру: состав, занятость родителей, наличие зависимостей, конфликтов</a:t>
            </a:r>
          </a:p>
          <a:p>
            <a:r>
              <a:rPr lang="ru-RU" sz="2400" dirty="0"/>
              <a:t> - Оценивает и изменяет социальную среду — убирает внешние триггеры (безнадзорность, доступ к опасным средствам).</a:t>
            </a:r>
          </a:p>
          <a:p>
            <a:r>
              <a:rPr lang="ru-RU" sz="2400" dirty="0"/>
              <a:t> - Обеспечивает межведомственное взаимодействие — подключает опеку, КДН, наркологию, когда семья не справляется.</a:t>
            </a:r>
          </a:p>
          <a:p>
            <a:r>
              <a:rPr lang="ru-RU" sz="2400" dirty="0"/>
              <a:t> - Защищает права ребёнка — следит, чтобы он не оставался в опасной ситуации, получал необходимую медицинскую помощь и социальные гарантии.</a:t>
            </a:r>
          </a:p>
          <a:p>
            <a:r>
              <a:rPr lang="ru-RU" sz="2400" dirty="0"/>
              <a:t> </a:t>
            </a:r>
          </a:p>
          <a:p>
            <a:pPr algn="ctr"/>
            <a:r>
              <a:rPr lang="ru-RU" sz="2400" i="1" dirty="0"/>
              <a:t>В кризисной ситуации действия взаимодополняют друг друга: психолог снижает остроту внутреннего кризиса, социальный педагог устраняет внешние угрозы, которые этот кризис подпитывают.</a:t>
            </a: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8D114752-6FD6-45F6-A523-1ABCB63E9B86}"/>
              </a:ext>
            </a:extLst>
          </p:cNvPr>
          <p:cNvSpPr/>
          <p:nvPr/>
        </p:nvSpPr>
        <p:spPr>
          <a:xfrm>
            <a:off x="754257" y="7947737"/>
            <a:ext cx="950928" cy="950928"/>
          </a:xfrm>
          <a:custGeom>
            <a:avLst/>
            <a:gdLst/>
            <a:ahLst/>
            <a:cxnLst/>
            <a:rect l="l" t="t" r="r" b="b"/>
            <a:pathLst>
              <a:path w="950928" h="950928">
                <a:moveTo>
                  <a:pt x="0" y="0"/>
                </a:moveTo>
                <a:lnTo>
                  <a:pt x="950928" y="0"/>
                </a:lnTo>
                <a:lnTo>
                  <a:pt x="950928" y="950928"/>
                </a:lnTo>
                <a:lnTo>
                  <a:pt x="0" y="950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60A6C0-5E5D-4D24-864C-8301D4F90D64}"/>
              </a:ext>
            </a:extLst>
          </p:cNvPr>
          <p:cNvSpPr/>
          <p:nvPr/>
        </p:nvSpPr>
        <p:spPr>
          <a:xfrm>
            <a:off x="1059057" y="8252537"/>
            <a:ext cx="950928" cy="950928"/>
          </a:xfrm>
          <a:custGeom>
            <a:avLst/>
            <a:gdLst/>
            <a:ahLst/>
            <a:cxnLst/>
            <a:rect l="l" t="t" r="r" b="b"/>
            <a:pathLst>
              <a:path w="950928" h="950928">
                <a:moveTo>
                  <a:pt x="0" y="0"/>
                </a:moveTo>
                <a:lnTo>
                  <a:pt x="950928" y="0"/>
                </a:lnTo>
                <a:lnTo>
                  <a:pt x="950928" y="950928"/>
                </a:lnTo>
                <a:lnTo>
                  <a:pt x="0" y="950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46809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03801" y="370677"/>
            <a:ext cx="5136493" cy="4355507"/>
          </a:xfrm>
          <a:custGeom>
            <a:avLst/>
            <a:gdLst/>
            <a:ahLst/>
            <a:cxnLst/>
            <a:rect l="l" t="t" r="r" b="b"/>
            <a:pathLst>
              <a:path w="5418559" h="5855025">
                <a:moveTo>
                  <a:pt x="0" y="0"/>
                </a:moveTo>
                <a:lnTo>
                  <a:pt x="5418559" y="0"/>
                </a:lnTo>
                <a:lnTo>
                  <a:pt x="5418559" y="5855024"/>
                </a:lnTo>
                <a:lnTo>
                  <a:pt x="0" y="5855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1521" y="9833609"/>
            <a:ext cx="1396401" cy="690584"/>
          </a:xfrm>
          <a:custGeom>
            <a:avLst/>
            <a:gdLst/>
            <a:ahLst/>
            <a:cxnLst/>
            <a:rect l="l" t="t" r="r" b="b"/>
            <a:pathLst>
              <a:path w="1396401" h="690584">
                <a:moveTo>
                  <a:pt x="0" y="0"/>
                </a:moveTo>
                <a:lnTo>
                  <a:pt x="1396401" y="0"/>
                </a:lnTo>
                <a:lnTo>
                  <a:pt x="1396401" y="690583"/>
                </a:lnTo>
                <a:lnTo>
                  <a:pt x="0" y="69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70005" y="261282"/>
            <a:ext cx="1117995" cy="1142932"/>
          </a:xfrm>
          <a:custGeom>
            <a:avLst/>
            <a:gdLst/>
            <a:ahLst/>
            <a:cxnLst/>
            <a:rect l="l" t="t" r="r" b="b"/>
            <a:pathLst>
              <a:path w="1117995" h="1142932">
                <a:moveTo>
                  <a:pt x="0" y="0"/>
                </a:moveTo>
                <a:lnTo>
                  <a:pt x="1117995" y="0"/>
                </a:lnTo>
                <a:lnTo>
                  <a:pt x="1117995" y="1142932"/>
                </a:lnTo>
                <a:lnTo>
                  <a:pt x="0" y="1142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29110" y="1130759"/>
            <a:ext cx="950928" cy="950928"/>
          </a:xfrm>
          <a:custGeom>
            <a:avLst/>
            <a:gdLst/>
            <a:ahLst/>
            <a:cxnLst/>
            <a:rect l="l" t="t" r="r" b="b"/>
            <a:pathLst>
              <a:path w="950928" h="950928">
                <a:moveTo>
                  <a:pt x="0" y="0"/>
                </a:moveTo>
                <a:lnTo>
                  <a:pt x="950928" y="0"/>
                </a:lnTo>
                <a:lnTo>
                  <a:pt x="950928" y="950928"/>
                </a:lnTo>
                <a:lnTo>
                  <a:pt x="0" y="950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81577" y="298185"/>
            <a:ext cx="5418559" cy="299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7"/>
              </a:lnSpc>
            </a:pPr>
            <a:endParaRPr dirty="0"/>
          </a:p>
          <a:p>
            <a:pPr algn="ctr">
              <a:lnSpc>
                <a:spcPts val="5654"/>
              </a:lnSpc>
            </a:pPr>
            <a:r>
              <a:rPr lang="en-US" sz="282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Педагоги-предметники</a:t>
            </a:r>
            <a:endParaRPr lang="en-US" sz="2827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/>
            <a:r>
              <a:rPr lang="en-US" sz="28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Главный</a:t>
            </a:r>
            <a:r>
              <a:rPr lang="en-US" sz="28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инструмент</a:t>
            </a:r>
            <a:r>
              <a:rPr lang="en-US" sz="28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28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создание</a:t>
            </a:r>
            <a:r>
              <a:rPr lang="en-US" sz="28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8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уроке</a:t>
            </a:r>
            <a:r>
              <a:rPr lang="en-US" sz="28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атмосферы</a:t>
            </a:r>
            <a:r>
              <a:rPr lang="en-US" sz="28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где</a:t>
            </a:r>
            <a:r>
              <a:rPr lang="en-US" sz="28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ребёнок</a:t>
            </a:r>
            <a:r>
              <a:rPr lang="en-US" sz="28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чувствует</a:t>
            </a:r>
            <a:r>
              <a:rPr lang="en-US" sz="28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себя</a:t>
            </a:r>
            <a:r>
              <a:rPr lang="en-US" sz="28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видимым</a:t>
            </a:r>
            <a:r>
              <a:rPr lang="en-US" sz="28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8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ценным</a:t>
            </a:r>
            <a:r>
              <a:rPr lang="en-US" sz="28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95358" y="901676"/>
            <a:ext cx="9371349" cy="1245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48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На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литературе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используйте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вопросы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: “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Что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помогло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этому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герою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выжить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трудной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ситуации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? 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Была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ли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у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него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опора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? А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что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является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опорой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для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вас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?”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95489" y="2208720"/>
            <a:ext cx="8365304" cy="1668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270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На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истории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Обсуждая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исторические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периоды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войны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эпидемии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репрессии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делать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акцент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, в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том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числе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, и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ресурсе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Как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люди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находили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силы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жить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дальше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что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помогло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отдельному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человеку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не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сломаться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?”</a:t>
            </a:r>
          </a:p>
        </p:txBody>
      </p:sp>
      <p:sp>
        <p:nvSpPr>
          <p:cNvPr id="12" name="Freeform 12"/>
          <p:cNvSpPr/>
          <p:nvPr/>
        </p:nvSpPr>
        <p:spPr>
          <a:xfrm>
            <a:off x="5969144" y="2345860"/>
            <a:ext cx="950928" cy="950928"/>
          </a:xfrm>
          <a:custGeom>
            <a:avLst/>
            <a:gdLst/>
            <a:ahLst/>
            <a:cxnLst/>
            <a:rect l="l" t="t" r="r" b="b"/>
            <a:pathLst>
              <a:path w="950928" h="950928">
                <a:moveTo>
                  <a:pt x="0" y="0"/>
                </a:moveTo>
                <a:lnTo>
                  <a:pt x="950928" y="0"/>
                </a:lnTo>
                <a:lnTo>
                  <a:pt x="950928" y="950928"/>
                </a:lnTo>
                <a:lnTo>
                  <a:pt x="0" y="950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122528" y="4086622"/>
            <a:ext cx="9578525" cy="398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270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На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ОБЖ: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обязательно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включить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блок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психологической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безопасности</a:t>
            </a:r>
            <a:endParaRPr lang="en-US" sz="2400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005947" y="3718907"/>
            <a:ext cx="950928" cy="950928"/>
          </a:xfrm>
          <a:custGeom>
            <a:avLst/>
            <a:gdLst/>
            <a:ahLst/>
            <a:cxnLst/>
            <a:rect l="l" t="t" r="r" b="b"/>
            <a:pathLst>
              <a:path w="950928" h="950928">
                <a:moveTo>
                  <a:pt x="0" y="0"/>
                </a:moveTo>
                <a:lnTo>
                  <a:pt x="950928" y="0"/>
                </a:lnTo>
                <a:lnTo>
                  <a:pt x="950928" y="950927"/>
                </a:lnTo>
                <a:lnTo>
                  <a:pt x="0" y="9509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73461" y="4669835"/>
            <a:ext cx="16666739" cy="2586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79"/>
              </a:lnSpc>
            </a:pPr>
            <a:r>
              <a:rPr lang="en-US" sz="2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Приём</a:t>
            </a: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: 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Шкала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эмоций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Каким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цветом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вы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сегодня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пришли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урок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каким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природным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явлением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т.д</a:t>
            </a:r>
            <a:endParaRPr lang="en-US" sz="2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3379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Приём: </a:t>
            </a:r>
            <a:r>
              <a:rPr lang="ru-RU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«Три минуты тишины» «Закройте глаза, выпрямите спину, сделайте вдох и медленный выдох. Подумайте о том, что хорошее случилось с вами сегодня»</a:t>
            </a:r>
          </a:p>
          <a:p>
            <a:pPr>
              <a:lnSpc>
                <a:spcPts val="3379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Приём: </a:t>
            </a:r>
            <a:r>
              <a:rPr lang="ru-RU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«Копилка ресурсов» «Что на этом уроке/этой неделе меня порадовало?» «За что я могу себя похвалить?» «Кому я благодарен за помощь?» Ответы не оцениваются, но учитель может увидеть тех, кто не может назвать ни одного позитивного момента – это сигнал для внимания.</a:t>
            </a:r>
            <a:endParaRPr lang="en-US" sz="2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886200" y="7717645"/>
            <a:ext cx="10125304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70"/>
              </a:lnSpc>
            </a:pPr>
            <a:r>
              <a:rPr lang="en-US" sz="20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Используйте</a:t>
            </a:r>
            <a:r>
              <a:rPr lang="en-US" sz="20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 </a:t>
            </a:r>
            <a:r>
              <a:rPr lang="en-US" sz="20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фразы</a:t>
            </a:r>
            <a:r>
              <a:rPr lang="en-US" sz="20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:</a:t>
            </a:r>
            <a:endParaRPr lang="ru-RU" sz="2000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marL="647821" lvl="1" indent="-323911" algn="l">
              <a:lnSpc>
                <a:spcPts val="3270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Ответ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неверный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но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мысль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интересная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!</a:t>
            </a:r>
          </a:p>
          <a:p>
            <a:pPr marL="647821" lvl="1" indent="-323911" algn="l">
              <a:lnSpc>
                <a:spcPts val="3270"/>
              </a:lnSpc>
              <a:buFont typeface="Arial"/>
              <a:buChar char="•"/>
            </a:pP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Это интересный вопрос, давайте разберёмся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647821" lvl="1" indent="-323911" algn="l">
              <a:lnSpc>
                <a:spcPts val="3270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Я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не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не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согласна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потому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что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...</a:t>
            </a:r>
          </a:p>
          <a:p>
            <a:pPr marL="647821" lvl="1" indent="-323911" algn="l">
              <a:lnSpc>
                <a:spcPts val="3270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У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меня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сегодня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усталый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вид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но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я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рада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вас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видеть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6730" y="213773"/>
            <a:ext cx="5418559" cy="5082127"/>
          </a:xfrm>
          <a:custGeom>
            <a:avLst/>
            <a:gdLst/>
            <a:ahLst/>
            <a:cxnLst/>
            <a:rect l="l" t="t" r="r" b="b"/>
            <a:pathLst>
              <a:path w="5418559" h="5855025">
                <a:moveTo>
                  <a:pt x="0" y="0"/>
                </a:moveTo>
                <a:lnTo>
                  <a:pt x="5418559" y="0"/>
                </a:lnTo>
                <a:lnTo>
                  <a:pt x="5418559" y="5855024"/>
                </a:lnTo>
                <a:lnTo>
                  <a:pt x="0" y="5855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91599" y="6512700"/>
            <a:ext cx="1396401" cy="690584"/>
          </a:xfrm>
          <a:custGeom>
            <a:avLst/>
            <a:gdLst/>
            <a:ahLst/>
            <a:cxnLst/>
            <a:rect l="l" t="t" r="r" b="b"/>
            <a:pathLst>
              <a:path w="1396401" h="690584">
                <a:moveTo>
                  <a:pt x="0" y="0"/>
                </a:moveTo>
                <a:lnTo>
                  <a:pt x="1396401" y="0"/>
                </a:lnTo>
                <a:lnTo>
                  <a:pt x="1396401" y="690583"/>
                </a:lnTo>
                <a:lnTo>
                  <a:pt x="0" y="69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70005" y="261282"/>
            <a:ext cx="1117995" cy="1142932"/>
          </a:xfrm>
          <a:custGeom>
            <a:avLst/>
            <a:gdLst/>
            <a:ahLst/>
            <a:cxnLst/>
            <a:rect l="l" t="t" r="r" b="b"/>
            <a:pathLst>
              <a:path w="1117995" h="1142932">
                <a:moveTo>
                  <a:pt x="0" y="0"/>
                </a:moveTo>
                <a:lnTo>
                  <a:pt x="1117995" y="0"/>
                </a:lnTo>
                <a:lnTo>
                  <a:pt x="1117995" y="1142932"/>
                </a:lnTo>
                <a:lnTo>
                  <a:pt x="0" y="1142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66132" y="423627"/>
            <a:ext cx="950928" cy="950928"/>
          </a:xfrm>
          <a:custGeom>
            <a:avLst/>
            <a:gdLst/>
            <a:ahLst/>
            <a:cxnLst/>
            <a:rect l="l" t="t" r="r" b="b"/>
            <a:pathLst>
              <a:path w="950928" h="950928">
                <a:moveTo>
                  <a:pt x="0" y="0"/>
                </a:moveTo>
                <a:lnTo>
                  <a:pt x="950928" y="0"/>
                </a:lnTo>
                <a:lnTo>
                  <a:pt x="950928" y="950928"/>
                </a:lnTo>
                <a:lnTo>
                  <a:pt x="0" y="950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4275" y="663097"/>
            <a:ext cx="5418559" cy="4102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7"/>
              </a:lnSpc>
            </a:pPr>
            <a:endParaRPr dirty="0"/>
          </a:p>
          <a:p>
            <a:pPr algn="ctr"/>
            <a:r>
              <a:rPr lang="en-US" sz="2827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АДМИНИСТРАЦИЯ </a:t>
            </a:r>
            <a:endParaRPr lang="ru-RU" sz="2827" b="1" dirty="0">
              <a:solidFill>
                <a:srgbClr val="000000"/>
              </a:solidFill>
              <a:latin typeface="+mj-lt"/>
              <a:ea typeface="Open Sans Bold"/>
              <a:cs typeface="Open Sans Bold"/>
              <a:sym typeface="Open Sans Bold"/>
            </a:endParaRPr>
          </a:p>
          <a:p>
            <a:pPr algn="ctr"/>
            <a:r>
              <a:rPr lang="en-US" sz="2827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(ДИРЕКТОР, ЗАМЕСТИТЕЛЬ </a:t>
            </a:r>
            <a:r>
              <a:rPr lang="en-US" sz="2827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директора</a:t>
            </a:r>
            <a:r>
              <a:rPr lang="en-US" sz="2827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27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по</a:t>
            </a:r>
            <a:r>
              <a:rPr lang="en-US" sz="2827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27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учебной</a:t>
            </a:r>
            <a:r>
              <a:rPr lang="en-US" sz="2827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и </a:t>
            </a:r>
            <a:r>
              <a:rPr lang="en-US" sz="2827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воспитательной</a:t>
            </a:r>
            <a:r>
              <a:rPr lang="en-US" sz="2827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27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работе</a:t>
            </a:r>
            <a:r>
              <a:rPr lang="en-US" sz="2827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)</a:t>
            </a:r>
            <a:endParaRPr lang="ru-RU" sz="2827" b="1" dirty="0">
              <a:solidFill>
                <a:srgbClr val="000000"/>
              </a:solidFill>
              <a:latin typeface="+mj-lt"/>
              <a:ea typeface="Open Sans Bold"/>
              <a:cs typeface="Open Sans Bold"/>
              <a:sym typeface="Open Sans Bold"/>
            </a:endParaRPr>
          </a:p>
          <a:p>
            <a:pPr algn="ctr"/>
            <a:endParaRPr lang="en-US" sz="2827" b="1" dirty="0">
              <a:solidFill>
                <a:srgbClr val="000000"/>
              </a:solidFill>
              <a:latin typeface="+mj-lt"/>
              <a:ea typeface="Open Sans Bold"/>
              <a:cs typeface="Open Sans Bold"/>
              <a:sym typeface="Open Sans Bold"/>
            </a:endParaRPr>
          </a:p>
          <a:p>
            <a:pPr algn="just"/>
            <a:r>
              <a:rPr lang="en-US" sz="2277" b="1" dirty="0" err="1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Основная</a:t>
            </a:r>
            <a:r>
              <a:rPr lang="en-US" sz="2277" b="1" dirty="0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77" b="1" dirty="0" err="1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функция</a:t>
            </a:r>
            <a:r>
              <a:rPr lang="en-US" sz="2277" b="1" dirty="0">
                <a:solidFill>
                  <a:srgbClr val="234346"/>
                </a:solidFill>
                <a:latin typeface="+mj-lt"/>
                <a:ea typeface="Open Sans Bold"/>
                <a:cs typeface="Open Sans Bold"/>
                <a:sym typeface="Open Sans Bold"/>
              </a:rPr>
              <a:t>:</a:t>
            </a:r>
            <a:r>
              <a:rPr lang="en-US" sz="2277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277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Создание</a:t>
            </a:r>
            <a:r>
              <a:rPr lang="en-US" sz="2277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277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условий</a:t>
            </a:r>
            <a:r>
              <a:rPr lang="en-US" sz="2277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277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для</a:t>
            </a:r>
            <a:r>
              <a:rPr lang="en-US" sz="2277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277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эффективной</a:t>
            </a:r>
            <a:r>
              <a:rPr lang="en-US" sz="2277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277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работы</a:t>
            </a:r>
            <a:r>
              <a:rPr lang="en-US" sz="2277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2277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контроль</a:t>
            </a:r>
            <a:r>
              <a:rPr lang="en-US" sz="2277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2277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правовое</a:t>
            </a:r>
            <a:r>
              <a:rPr lang="en-US" sz="2277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277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обеспечение</a:t>
            </a:r>
            <a:r>
              <a:rPr lang="en-US" sz="2277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2277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взаимодействие</a:t>
            </a:r>
            <a:r>
              <a:rPr lang="en-US" sz="2277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с </a:t>
            </a:r>
            <a:r>
              <a:rPr lang="en-US" sz="2277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внешними</a:t>
            </a:r>
            <a:r>
              <a:rPr lang="en-US" sz="2277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277" dirty="0" err="1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структурами</a:t>
            </a:r>
            <a:r>
              <a:rPr lang="en-US" sz="2277" dirty="0">
                <a:solidFill>
                  <a:srgbClr val="234346"/>
                </a:solidFill>
                <a:latin typeface="+mj-lt"/>
                <a:ea typeface="Open Sans"/>
                <a:cs typeface="Open Sans"/>
                <a:sym typeface="Open Sans"/>
              </a:rPr>
              <a:t>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03661" y="568055"/>
            <a:ext cx="8428065" cy="68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7"/>
              </a:lnSpc>
              <a:spcBef>
                <a:spcPct val="0"/>
              </a:spcBef>
            </a:pPr>
            <a:r>
              <a:rPr lang="en-US" sz="317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Предоставление</a:t>
            </a:r>
            <a:r>
              <a:rPr lang="en-US" sz="317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ОТДЕЛЬНЫХ </a:t>
            </a:r>
            <a:r>
              <a:rPr lang="en-US" sz="317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кабинетов</a:t>
            </a:r>
            <a:r>
              <a:rPr lang="en-US" sz="317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ctr">
              <a:lnSpc>
                <a:spcPts val="1931"/>
              </a:lnSpc>
              <a:spcBef>
                <a:spcPct val="0"/>
              </a:spcBef>
            </a:pPr>
            <a:endParaRPr lang="en-US" sz="317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086600" y="1744071"/>
            <a:ext cx="8324024" cy="1133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3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Организация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повышения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квалификации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педагогов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психологов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вопросам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суицидальной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превенции</a:t>
            </a:r>
            <a:endParaRPr lang="en-US" sz="27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866132" y="1817605"/>
            <a:ext cx="950928" cy="950928"/>
          </a:xfrm>
          <a:custGeom>
            <a:avLst/>
            <a:gdLst/>
            <a:ahLst/>
            <a:cxnLst/>
            <a:rect l="l" t="t" r="r" b="b"/>
            <a:pathLst>
              <a:path w="950928" h="950928">
                <a:moveTo>
                  <a:pt x="0" y="0"/>
                </a:moveTo>
                <a:lnTo>
                  <a:pt x="950928" y="0"/>
                </a:lnTo>
                <a:lnTo>
                  <a:pt x="950928" y="950928"/>
                </a:lnTo>
                <a:lnTo>
                  <a:pt x="0" y="950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086600" y="3263773"/>
            <a:ext cx="8324024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3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Привлечение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внешних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сторонних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специалистов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психиатров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ru-RU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наркологов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ru-RU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гинекологов,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священнослужителей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</p:txBody>
      </p:sp>
      <p:sp>
        <p:nvSpPr>
          <p:cNvPr id="14" name="Freeform 14"/>
          <p:cNvSpPr/>
          <p:nvPr/>
        </p:nvSpPr>
        <p:spPr>
          <a:xfrm>
            <a:off x="5805289" y="3260604"/>
            <a:ext cx="950928" cy="950928"/>
          </a:xfrm>
          <a:custGeom>
            <a:avLst/>
            <a:gdLst/>
            <a:ahLst/>
            <a:cxnLst/>
            <a:rect l="l" t="t" r="r" b="b"/>
            <a:pathLst>
              <a:path w="950928" h="950928">
                <a:moveTo>
                  <a:pt x="0" y="0"/>
                </a:moveTo>
                <a:lnTo>
                  <a:pt x="950928" y="0"/>
                </a:lnTo>
                <a:lnTo>
                  <a:pt x="950928" y="950928"/>
                </a:lnTo>
                <a:lnTo>
                  <a:pt x="0" y="950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419600" y="5336684"/>
            <a:ext cx="9296555" cy="100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183B3E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КЛЮЧЕВЫЕ ПРИНЦИПЫ РАБОТЫ КОМАНДЫ: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66734" y="7492274"/>
            <a:ext cx="5018038" cy="50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Конфиденциальность</a:t>
            </a:r>
            <a:r>
              <a:rPr lang="en-US" sz="3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38650" y="6867158"/>
            <a:ext cx="604598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Единство</a:t>
            </a:r>
            <a:r>
              <a:rPr lang="ru-RU" sz="3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требований</a:t>
            </a:r>
            <a:endParaRPr lang="en-US" sz="36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175753" y="8866075"/>
            <a:ext cx="4481364" cy="50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Безотлагательность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933901" y="8168131"/>
            <a:ext cx="5957698" cy="507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Ориентация</a:t>
            </a:r>
            <a:r>
              <a:rPr lang="en-US" sz="3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3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семью</a:t>
            </a:r>
            <a:endParaRPr lang="en-US" sz="36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877800" y="9516505"/>
            <a:ext cx="4910455" cy="507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Документирование</a:t>
            </a:r>
            <a:endParaRPr lang="en-US" sz="36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03058" y="8309067"/>
            <a:ext cx="8759061" cy="1300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16"/>
              </a:lnSpc>
            </a:pP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Постановление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Министерства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образования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Республики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Беларусь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25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июня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2025 г. №113</a:t>
            </a:r>
          </a:p>
          <a:p>
            <a:pPr algn="just">
              <a:lnSpc>
                <a:spcPts val="2616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социально-педагогической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поддержке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обучающихся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оказании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им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психологической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помощи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п 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0200" y="111038"/>
            <a:ext cx="13697103" cy="657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sz="3600" b="1" dirty="0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БЛОК</a:t>
            </a:r>
            <a:r>
              <a:rPr lang="ru-RU" sz="3600" b="1" dirty="0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 «Ребёнок»</a:t>
            </a:r>
            <a:endParaRPr lang="en-US" sz="3600" b="1" dirty="0">
              <a:solidFill>
                <a:srgbClr val="234346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229600" y="2286636"/>
            <a:ext cx="10195946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3924"/>
              </a:lnSpc>
              <a:spcBef>
                <a:spcPct val="0"/>
              </a:spcBef>
            </a:pPr>
            <a:endParaRPr lang="en-US" sz="3600" dirty="0">
              <a:solidFill>
                <a:srgbClr val="2343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876113" y="8750570"/>
            <a:ext cx="2261448" cy="1410991"/>
          </a:xfrm>
          <a:custGeom>
            <a:avLst/>
            <a:gdLst/>
            <a:ahLst/>
            <a:cxnLst/>
            <a:rect l="l" t="t" r="r" b="b"/>
            <a:pathLst>
              <a:path w="3895893" h="2576159">
                <a:moveTo>
                  <a:pt x="0" y="0"/>
                </a:moveTo>
                <a:lnTo>
                  <a:pt x="3895894" y="0"/>
                </a:lnTo>
                <a:lnTo>
                  <a:pt x="3895894" y="2576159"/>
                </a:lnTo>
                <a:lnTo>
                  <a:pt x="0" y="25761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24616C9E-E525-4E60-8540-7A0F998AD8BA}"/>
              </a:ext>
            </a:extLst>
          </p:cNvPr>
          <p:cNvSpPr txBox="1"/>
          <p:nvPr/>
        </p:nvSpPr>
        <p:spPr>
          <a:xfrm>
            <a:off x="838200" y="924151"/>
            <a:ext cx="9386702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ru-RU" sz="2800" b="1" i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Почему результаты теста могут не показать риск?</a:t>
            </a:r>
          </a:p>
          <a:p>
            <a:pPr algn="ctr">
              <a:lnSpc>
                <a:spcPts val="3924"/>
              </a:lnSpc>
              <a:spcBef>
                <a:spcPct val="0"/>
              </a:spcBef>
            </a:pPr>
            <a:endParaRPr lang="en-US" sz="36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46C04780-6D3E-4399-812C-66A9D1D32846}"/>
              </a:ext>
            </a:extLst>
          </p:cNvPr>
          <p:cNvSpPr txBox="1"/>
          <p:nvPr/>
        </p:nvSpPr>
        <p:spPr>
          <a:xfrm>
            <a:off x="8415499" y="2520187"/>
            <a:ext cx="10195946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3924"/>
              </a:lnSpc>
              <a:spcBef>
                <a:spcPct val="0"/>
              </a:spcBef>
            </a:pPr>
            <a:endParaRPr lang="en-US" sz="3600" dirty="0">
              <a:solidFill>
                <a:srgbClr val="2343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43D9C90C-AF92-4223-B76B-B2B1D3F70324}"/>
              </a:ext>
            </a:extLst>
          </p:cNvPr>
          <p:cNvSpPr txBox="1"/>
          <p:nvPr/>
        </p:nvSpPr>
        <p:spPr>
          <a:xfrm>
            <a:off x="524150" y="2055399"/>
            <a:ext cx="8434144" cy="4432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Социальная желательность</a:t>
            </a:r>
          </a:p>
          <a:p>
            <a:pPr>
              <a:lnSpc>
                <a:spcPts val="3924"/>
              </a:lnSpc>
              <a:spcBef>
                <a:spcPct val="0"/>
              </a:spcBef>
            </a:pPr>
            <a:r>
              <a:rPr lang="ru-RU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 не причинять беспокойства взрослым</a:t>
            </a:r>
          </a:p>
          <a:p>
            <a:pPr marL="342900" indent="-342900">
              <a:lnSpc>
                <a:spcPts val="392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избежать стигматизации, контроля, госпитализации;</a:t>
            </a:r>
          </a:p>
          <a:p>
            <a:pPr marL="342900" indent="-342900">
              <a:lnSpc>
                <a:spcPts val="392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сохранить «лицо» перед сверстниками</a:t>
            </a:r>
          </a:p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Алекситимия и низкая рефлексия</a:t>
            </a:r>
          </a:p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Ребёнок может испытывать острую душевную боль, но не может соотнести своё состояние с предложенными вопросами. </a:t>
            </a:r>
          </a:p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indent="-342900" algn="ctr">
              <a:lnSpc>
                <a:spcPts val="392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A1168C-606D-46AF-A5B3-835868C80869}"/>
              </a:ext>
            </a:extLst>
          </p:cNvPr>
          <p:cNvSpPr txBox="1"/>
          <p:nvPr/>
        </p:nvSpPr>
        <p:spPr>
          <a:xfrm>
            <a:off x="9425947" y="4748548"/>
            <a:ext cx="8051064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Ограниченность методик </a:t>
            </a:r>
          </a:p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ru-RU" sz="3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ru-RU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фиксирует состояние здесь и сейчас</a:t>
            </a:r>
            <a:r>
              <a:rPr lang="ru-RU" sz="3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>
              <a:lnSpc>
                <a:spcPts val="3924"/>
              </a:lnSpc>
              <a:spcBef>
                <a:spcPct val="0"/>
              </a:spcBef>
            </a:pPr>
            <a:r>
              <a:rPr lang="ru-RU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Суицидальный риск часто имеет: волнообразный характер, ситуативную привязку.</a:t>
            </a:r>
          </a:p>
          <a:p>
            <a:pPr algn="ctr">
              <a:lnSpc>
                <a:spcPts val="3924"/>
              </a:lnSpc>
              <a:spcBef>
                <a:spcPct val="0"/>
              </a:spcBef>
            </a:pPr>
            <a:endParaRPr lang="en-US" sz="36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D038A959-6B89-4C0B-BA3B-E03EE92EBCBF}"/>
              </a:ext>
            </a:extLst>
          </p:cNvPr>
          <p:cNvSpPr txBox="1"/>
          <p:nvPr/>
        </p:nvSpPr>
        <p:spPr>
          <a:xfrm>
            <a:off x="9742259" y="1761131"/>
            <a:ext cx="6632713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Активизируются мощные психологические защиты:</a:t>
            </a:r>
          </a:p>
          <a:p>
            <a:pPr>
              <a:lnSpc>
                <a:spcPts val="3924"/>
              </a:lnSpc>
              <a:spcBef>
                <a:spcPct val="0"/>
              </a:spcBef>
            </a:pPr>
            <a:r>
              <a:rPr lang="ru-RU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отрицание («у меня всё хорошо»)</a:t>
            </a:r>
          </a:p>
          <a:p>
            <a:pPr>
              <a:lnSpc>
                <a:spcPts val="3924"/>
              </a:lnSpc>
              <a:spcBef>
                <a:spcPct val="0"/>
              </a:spcBef>
            </a:pPr>
            <a:r>
              <a:rPr lang="ru-RU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рационализация («это просто усталость»)</a:t>
            </a:r>
          </a:p>
          <a:p>
            <a:pPr>
              <a:lnSpc>
                <a:spcPts val="3924"/>
              </a:lnSpc>
              <a:spcBef>
                <a:spcPct val="0"/>
              </a:spcBef>
            </a:pPr>
            <a:r>
              <a:rPr lang="ru-RU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изоляция аффекта («я ничего не чувствую»)</a:t>
            </a:r>
          </a:p>
          <a:p>
            <a:pPr algn="ctr">
              <a:lnSpc>
                <a:spcPts val="3924"/>
              </a:lnSpc>
              <a:spcBef>
                <a:spcPct val="0"/>
              </a:spcBef>
            </a:pPr>
            <a:endParaRPr lang="ru-RU" sz="36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924"/>
              </a:lnSpc>
              <a:spcBef>
                <a:spcPct val="0"/>
              </a:spcBef>
            </a:pPr>
            <a:endParaRPr lang="en-US" sz="36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86E7B3-01EA-4AD1-B7A0-1BB5B82796B2}"/>
              </a:ext>
            </a:extLst>
          </p:cNvPr>
          <p:cNvSpPr txBox="1"/>
          <p:nvPr/>
        </p:nvSpPr>
        <p:spPr>
          <a:xfrm>
            <a:off x="715690" y="6148404"/>
            <a:ext cx="8051064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Возрастной негативизм и протест</a:t>
            </a:r>
          </a:p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ru-RU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воспринимает как вторжение, попытку контроля</a:t>
            </a:r>
          </a:p>
          <a:p>
            <a:pPr algn="ctr">
              <a:lnSpc>
                <a:spcPts val="3924"/>
              </a:lnSpc>
              <a:spcBef>
                <a:spcPct val="0"/>
              </a:spcBef>
            </a:pPr>
            <a:endParaRPr lang="en-US" sz="36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E9CE63-1D77-4A02-8751-E18C7DD18BAA}"/>
              </a:ext>
            </a:extLst>
          </p:cNvPr>
          <p:cNvSpPr txBox="1"/>
          <p:nvPr/>
        </p:nvSpPr>
        <p:spPr>
          <a:xfrm>
            <a:off x="228600" y="7648815"/>
            <a:ext cx="131826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Педагог-психолог опирается не на баллы, а на совокупность данных: наблюдение, анамнез, динамика состояния и контекст жизненной ситуации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924"/>
              </a:lnSpc>
              <a:spcBef>
                <a:spcPct val="0"/>
              </a:spcBef>
            </a:pPr>
            <a:endParaRPr lang="en-US" sz="36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BE724192-A612-4B1A-BF09-280BFA83AEAA}"/>
              </a:ext>
            </a:extLst>
          </p:cNvPr>
          <p:cNvSpPr/>
          <p:nvPr/>
        </p:nvSpPr>
        <p:spPr>
          <a:xfrm rot="5400000">
            <a:off x="16059994" y="-179293"/>
            <a:ext cx="2197885" cy="2364096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7" y="0"/>
                </a:lnTo>
                <a:lnTo>
                  <a:pt x="31721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7113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15751" y="157946"/>
            <a:ext cx="9201303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sz="5100" b="1" dirty="0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БЛОК</a:t>
            </a:r>
            <a:r>
              <a:rPr lang="ru-RU" sz="5100" b="1" dirty="0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 «Ребёнок»</a:t>
            </a:r>
            <a:endParaRPr lang="en-US" sz="5100" b="1" dirty="0">
              <a:solidFill>
                <a:srgbClr val="234346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04799" y="741121"/>
            <a:ext cx="7116457" cy="5609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99"/>
              </a:lnSpc>
            </a:pPr>
            <a:r>
              <a:rPr lang="en-US" sz="2400" b="1" dirty="0">
                <a:solidFill>
                  <a:srgbClr val="23434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БЛОК 1: ДИАГНОСТИЧЕСКИЙ. </a:t>
            </a:r>
            <a:endParaRPr lang="ru-RU" sz="2400" b="1" dirty="0">
              <a:solidFill>
                <a:srgbClr val="23434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/>
            <a:r>
              <a:rPr lang="ru-RU" sz="2800" dirty="0">
                <a:solidFill>
                  <a:srgbClr val="2C2D2E"/>
                </a:solidFill>
                <a:effectLst/>
                <a:latin typeface="+mj-lt"/>
                <a:ea typeface="Times New Roman" panose="02020603050405020304" pitchFamily="18" charset="0"/>
              </a:rPr>
              <a:t>Оценка глубины кризиса, выявление ресурсов и установление доверительных отношений.</a:t>
            </a:r>
            <a:endParaRPr lang="ru-RU" sz="28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>
              <a:lnSpc>
                <a:spcPts val="6799"/>
              </a:lnSpc>
            </a:pPr>
            <a:endParaRPr lang="ru-RU" sz="3399" b="1" dirty="0">
              <a:solidFill>
                <a:srgbClr val="23434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799"/>
              </a:lnSpc>
            </a:pPr>
            <a:endParaRPr lang="en-US" sz="3399" b="1" dirty="0">
              <a:solidFill>
                <a:srgbClr val="23434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3400"/>
              </a:lnSpc>
            </a:pPr>
            <a:endParaRPr lang="en-US" sz="3099" dirty="0">
              <a:solidFill>
                <a:srgbClr val="23434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400"/>
              </a:lnSpc>
            </a:pPr>
            <a:endParaRPr lang="en-US" sz="3099" dirty="0">
              <a:solidFill>
                <a:srgbClr val="23434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400"/>
              </a:lnSpc>
            </a:pPr>
            <a:endParaRPr lang="en-US" sz="3099" dirty="0">
              <a:solidFill>
                <a:srgbClr val="23434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400"/>
              </a:lnSpc>
            </a:pPr>
            <a:r>
              <a:rPr lang="en-US" sz="1700" dirty="0">
                <a:solidFill>
                  <a:srgbClr val="234346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</a:p>
          <a:p>
            <a:pPr algn="just">
              <a:lnSpc>
                <a:spcPts val="3400"/>
              </a:lnSpc>
            </a:pPr>
            <a:endParaRPr lang="en-US" sz="1700" dirty="0">
              <a:solidFill>
                <a:srgbClr val="2343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764000" y="-352888"/>
            <a:ext cx="1701853" cy="1739812"/>
          </a:xfrm>
          <a:custGeom>
            <a:avLst/>
            <a:gdLst/>
            <a:ahLst/>
            <a:cxnLst/>
            <a:rect l="l" t="t" r="r" b="b"/>
            <a:pathLst>
              <a:path w="1701853" h="1739812">
                <a:moveTo>
                  <a:pt x="0" y="0"/>
                </a:moveTo>
                <a:lnTo>
                  <a:pt x="1701853" y="0"/>
                </a:lnTo>
                <a:lnTo>
                  <a:pt x="1701853" y="1739813"/>
                </a:lnTo>
                <a:lnTo>
                  <a:pt x="0" y="1739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454387" y="329854"/>
            <a:ext cx="9385813" cy="3831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23434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Упражнение</a:t>
            </a:r>
            <a:r>
              <a:rPr lang="en-US" sz="2800" b="1" dirty="0">
                <a:solidFill>
                  <a:srgbClr val="23434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«</a:t>
            </a:r>
            <a:r>
              <a:rPr lang="en-US" sz="2800" b="1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Шкала</a:t>
            </a:r>
            <a:r>
              <a:rPr lang="en-US" sz="2800" b="1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настроения</a:t>
            </a:r>
            <a:r>
              <a:rPr lang="en-US" sz="2800" b="1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800" b="1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риска</a:t>
            </a:r>
            <a:r>
              <a:rPr lang="en-US" sz="2800" b="1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».</a:t>
            </a:r>
            <a:endParaRPr lang="ru-RU" sz="2800" b="1" dirty="0">
              <a:solidFill>
                <a:srgbClr val="23434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spcBef>
                <a:spcPct val="0"/>
              </a:spcBef>
            </a:pP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Цель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мониторинг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состояния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динамике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легализация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темы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разговора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о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боли</a:t>
            </a:r>
            <a:r>
              <a:rPr lang="en-US" sz="36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lang="ru-RU" sz="3600" dirty="0">
              <a:solidFill>
                <a:srgbClr val="23434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spcBef>
                <a:spcPct val="0"/>
              </a:spcBef>
            </a:pPr>
            <a:r>
              <a:rPr lang="ru-RU" sz="2400" dirty="0">
                <a:solidFill>
                  <a:srgbClr val="2C2D2E"/>
                </a:solidFill>
                <a:effectLst/>
                <a:latin typeface="+mj-lt"/>
                <a:ea typeface="Times New Roman" panose="02020603050405020304" pitchFamily="18" charset="0"/>
              </a:rPr>
              <a:t>На встрече психолог рисует вертикальную линию. </a:t>
            </a:r>
          </a:p>
          <a:p>
            <a:pPr algn="ctr">
              <a:spcBef>
                <a:spcPct val="0"/>
              </a:spcBef>
            </a:pPr>
            <a:r>
              <a:rPr lang="ru-RU" sz="2400" dirty="0">
                <a:solidFill>
                  <a:srgbClr val="2C2D2E"/>
                </a:solidFill>
                <a:effectLst/>
                <a:latin typeface="+mj-lt"/>
                <a:ea typeface="Times New Roman" panose="02020603050405020304" pitchFamily="18" charset="0"/>
              </a:rPr>
              <a:t>«Представь, что внизу (0) — самое ужасное состояние, когда ты готов был исчезнуть, а вверху (10) — состояние полного счастья и покоя. Где ты сейчас? Отметь». </a:t>
            </a:r>
            <a:r>
              <a:rPr lang="ru-RU" sz="2400" dirty="0">
                <a:solidFill>
                  <a:srgbClr val="2C2D2E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«Что удерживает тебя на этом делении? Что мешает упасть еще ниже?»</a:t>
            </a:r>
            <a:endParaRPr lang="en-US" sz="2400" dirty="0">
              <a:solidFill>
                <a:srgbClr val="2343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81001" y="3786227"/>
            <a:ext cx="8229600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b="1" dirty="0" err="1">
                <a:solidFill>
                  <a:srgbClr val="23434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Упражнение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«</a:t>
            </a:r>
            <a:r>
              <a:rPr lang="en-US" sz="2800" b="1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Карта</a:t>
            </a:r>
            <a:r>
              <a:rPr lang="en-US" sz="2800" b="1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моей</a:t>
            </a:r>
            <a:r>
              <a:rPr lang="en-US" sz="2800" b="1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жизни</a:t>
            </a:r>
            <a:r>
              <a:rPr lang="en-US" sz="2800" b="1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» </a:t>
            </a:r>
          </a:p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Цель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визуализация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проблемного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поля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выход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разговор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через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метафору</a:t>
            </a:r>
            <a:r>
              <a:rPr lang="ru-RU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ctr">
              <a:spcBef>
                <a:spcPct val="0"/>
              </a:spcBef>
            </a:pPr>
            <a:r>
              <a:rPr lang="ru-RU" sz="2400" dirty="0">
                <a:solidFill>
                  <a:srgbClr val="2C2D2E"/>
                </a:solidFill>
                <a:effectLst/>
                <a:latin typeface="+mj-lt"/>
                <a:ea typeface="Times New Roman" panose="02020603050405020304" pitchFamily="18" charset="0"/>
              </a:rPr>
              <a:t>«Нарисуй карту местности, где ты сейчас находишься. Где здесь "болото", где "пустыня", где "гора", а где "дом" или "оазис"? Где сейчас находишься ты?»</a:t>
            </a:r>
            <a:endParaRPr lang="ru-RU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sz="2800" dirty="0">
              <a:solidFill>
                <a:srgbClr val="2343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956300" y="6266587"/>
            <a:ext cx="1024296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rgbClr val="23434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«</a:t>
            </a:r>
            <a:r>
              <a:rPr lang="en-US" sz="2800" b="1" dirty="0" err="1">
                <a:solidFill>
                  <a:srgbClr val="23434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План</a:t>
            </a:r>
            <a:r>
              <a:rPr lang="en-US" sz="2800" b="1" dirty="0">
                <a:solidFill>
                  <a:srgbClr val="23434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23434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безопасности</a:t>
            </a:r>
            <a:r>
              <a:rPr lang="en-US" sz="2800" b="1" dirty="0">
                <a:solidFill>
                  <a:srgbClr val="23434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»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Цель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помочь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человеку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«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пережить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»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этот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острый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пик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предоставив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инструменты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для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отвлечения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замедления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времени</a:t>
            </a:r>
            <a:r>
              <a:rPr lang="en-US" sz="2800" dirty="0">
                <a:solidFill>
                  <a:srgbClr val="234346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lang="ru-RU" sz="2800" dirty="0">
              <a:solidFill>
                <a:srgbClr val="23434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/>
            <a:r>
              <a:rPr lang="ru-RU" sz="2800" dirty="0">
                <a:solidFill>
                  <a:srgbClr val="2C2D2E"/>
                </a:solidFill>
                <a:effectLst/>
                <a:latin typeface="+mj-lt"/>
                <a:ea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2C2D2E"/>
                </a:solidFill>
                <a:effectLst/>
                <a:latin typeface="+mj-lt"/>
                <a:ea typeface="Times New Roman" panose="02020603050405020304" pitchFamily="18" charset="0"/>
              </a:rPr>
              <a:t>Я вижу, как тебе тяжело. Мы будем работать, чтобы стало легче. Но мне нужно твое обещание: если вдруг возникнет желание сделать с собой что-то прямо сейчас — ты не делаешь этого. Ты звонишь мне (по телефону доверия, родителям) или идешь в людное место. Ты согласен пообещать мне это?»</a:t>
            </a:r>
            <a:endParaRPr lang="ru-RU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sz="2800" dirty="0">
              <a:solidFill>
                <a:srgbClr val="2343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6EA4908D-3A4B-4F45-9F00-AB9D3FCB20F8}"/>
              </a:ext>
            </a:extLst>
          </p:cNvPr>
          <p:cNvSpPr/>
          <p:nvPr/>
        </p:nvSpPr>
        <p:spPr>
          <a:xfrm>
            <a:off x="692339" y="7598254"/>
            <a:ext cx="1396401" cy="690584"/>
          </a:xfrm>
          <a:custGeom>
            <a:avLst/>
            <a:gdLst/>
            <a:ahLst/>
            <a:cxnLst/>
            <a:rect l="l" t="t" r="r" b="b"/>
            <a:pathLst>
              <a:path w="1396401" h="690584">
                <a:moveTo>
                  <a:pt x="0" y="0"/>
                </a:moveTo>
                <a:lnTo>
                  <a:pt x="1396400" y="0"/>
                </a:lnTo>
                <a:lnTo>
                  <a:pt x="1396400" y="690584"/>
                </a:lnTo>
                <a:lnTo>
                  <a:pt x="0" y="690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201499" y="7565690"/>
            <a:ext cx="6280475" cy="1244676"/>
          </a:xfrm>
          <a:custGeom>
            <a:avLst/>
            <a:gdLst/>
            <a:ahLst/>
            <a:cxnLst/>
            <a:rect l="l" t="t" r="r" b="b"/>
            <a:pathLst>
              <a:path w="6280475" h="1244676">
                <a:moveTo>
                  <a:pt x="0" y="0"/>
                </a:moveTo>
                <a:lnTo>
                  <a:pt x="6280475" y="0"/>
                </a:lnTo>
                <a:lnTo>
                  <a:pt x="6280475" y="1244676"/>
                </a:lnTo>
                <a:lnTo>
                  <a:pt x="0" y="1244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07192" y="5876913"/>
            <a:ext cx="7211541" cy="1429196"/>
          </a:xfrm>
          <a:custGeom>
            <a:avLst/>
            <a:gdLst/>
            <a:ahLst/>
            <a:cxnLst/>
            <a:rect l="l" t="t" r="r" b="b"/>
            <a:pathLst>
              <a:path w="7211541" h="1429196">
                <a:moveTo>
                  <a:pt x="0" y="0"/>
                </a:moveTo>
                <a:lnTo>
                  <a:pt x="7211541" y="0"/>
                </a:lnTo>
                <a:lnTo>
                  <a:pt x="7211541" y="1429196"/>
                </a:lnTo>
                <a:lnTo>
                  <a:pt x="0" y="1429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01928" y="7224297"/>
            <a:ext cx="3234923" cy="3172138"/>
          </a:xfrm>
          <a:custGeom>
            <a:avLst/>
            <a:gdLst/>
            <a:ahLst/>
            <a:cxnLst/>
            <a:rect l="l" t="t" r="r" b="b"/>
            <a:pathLst>
              <a:path w="5754411" h="5286865">
                <a:moveTo>
                  <a:pt x="0" y="0"/>
                </a:moveTo>
                <a:lnTo>
                  <a:pt x="5754411" y="0"/>
                </a:lnTo>
                <a:lnTo>
                  <a:pt x="5754411" y="5286865"/>
                </a:lnTo>
                <a:lnTo>
                  <a:pt x="0" y="52868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14092350" y="-1505847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7" y="0"/>
                </a:lnTo>
                <a:lnTo>
                  <a:pt x="31721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52182" y="940014"/>
            <a:ext cx="1420946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ВОЗ в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руководстве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по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предотвращению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самоубийств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(2014)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указывает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,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что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укрепление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связей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в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семье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и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обучение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родителей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навыкам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поддержки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—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одна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из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ключевых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стратегий</a:t>
            </a:r>
            <a:r>
              <a:rPr lang="en-US" sz="3200" i="1" u="sng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200" i="1" u="sng" dirty="0" err="1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превенции</a:t>
            </a:r>
            <a:r>
              <a:rPr lang="en-US" sz="3200" i="1" u="sng" dirty="0">
                <a:solidFill>
                  <a:srgbClr val="23434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3050" y="-177522"/>
            <a:ext cx="12914838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7"/>
              </a:lnSpc>
            </a:pPr>
            <a:r>
              <a:rPr lang="en-US" sz="2800" b="1" dirty="0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БЛОК </a:t>
            </a:r>
            <a:r>
              <a:rPr lang="ru-RU" sz="2800" b="1" dirty="0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«</a:t>
            </a:r>
            <a:r>
              <a:rPr lang="en-US" sz="2800" b="1" dirty="0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РАБОТА С РОДИТЕЛЯМИ</a:t>
            </a:r>
            <a:r>
              <a:rPr lang="ru-RU" sz="2800" b="1" dirty="0">
                <a:solidFill>
                  <a:srgbClr val="234346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»</a:t>
            </a:r>
            <a:endParaRPr lang="en-US" sz="2800" b="1" dirty="0">
              <a:solidFill>
                <a:srgbClr val="234346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  <a:p>
            <a:pPr algn="l">
              <a:lnSpc>
                <a:spcPts val="6867"/>
              </a:lnSpc>
            </a:pPr>
            <a:endParaRPr lang="en-US" sz="6300" b="1" dirty="0">
              <a:solidFill>
                <a:srgbClr val="234346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621018" y="9068290"/>
            <a:ext cx="1526237" cy="1526237"/>
          </a:xfrm>
          <a:custGeom>
            <a:avLst/>
            <a:gdLst/>
            <a:ahLst/>
            <a:cxnLst/>
            <a:rect l="l" t="t" r="r" b="b"/>
            <a:pathLst>
              <a:path w="1526237" h="1526237">
                <a:moveTo>
                  <a:pt x="0" y="0"/>
                </a:moveTo>
                <a:lnTo>
                  <a:pt x="1526237" y="0"/>
                </a:lnTo>
                <a:lnTo>
                  <a:pt x="1526237" y="1526236"/>
                </a:lnTo>
                <a:lnTo>
                  <a:pt x="0" y="15262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7C7B3B5A-6A52-4EB1-9A3F-5B420C452589}"/>
              </a:ext>
            </a:extLst>
          </p:cNvPr>
          <p:cNvSpPr txBox="1"/>
          <p:nvPr/>
        </p:nvSpPr>
        <p:spPr>
          <a:xfrm>
            <a:off x="335212" y="2661999"/>
            <a:ext cx="12725400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Установление контакта и сообщение информации</a:t>
            </a:r>
          </a:p>
          <a:p>
            <a:pPr algn="ctr"/>
            <a:r>
              <a:rPr lang="ru-RU" sz="2400" b="1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«Правило четырёх шагов» (результативно проводить совместно с классным руководителем)</a:t>
            </a:r>
          </a:p>
          <a:p>
            <a:pPr algn="ctr"/>
            <a:r>
              <a:rPr lang="ru-RU" sz="2400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Констатация фактов без оценок. Выражение заботы. Запрос на объединение усилий. Легализация чувств родителя</a:t>
            </a:r>
            <a:r>
              <a:rPr lang="ru-RU" sz="2000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.</a:t>
            </a:r>
            <a:endParaRPr lang="en-US" sz="2000" dirty="0">
              <a:solidFill>
                <a:srgbClr val="234346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2D7E21A9-FEDC-4FA7-A559-E71E57E1944A}"/>
              </a:ext>
            </a:extLst>
          </p:cNvPr>
          <p:cNvSpPr txBox="1"/>
          <p:nvPr/>
        </p:nvSpPr>
        <p:spPr>
          <a:xfrm>
            <a:off x="659798" y="4262437"/>
            <a:ext cx="1232324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Снятие мифов о суициде</a:t>
            </a:r>
          </a:p>
          <a:p>
            <a:pPr algn="ctr"/>
            <a:r>
              <a:rPr lang="ru-RU" sz="2400" b="1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«Столкновение с мифами» </a:t>
            </a:r>
            <a:r>
              <a:rPr lang="ru-RU" sz="2400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психолог</a:t>
            </a:r>
            <a:r>
              <a:rPr lang="ru-RU" sz="2400" b="1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</a:t>
            </a:r>
            <a:r>
              <a:rPr lang="ru-RU" sz="2400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предлагает ключевые мифы (список), родитель выбирает утверждение, которое считает верным, а затем совместно разбирают каждое.</a:t>
            </a:r>
            <a:endParaRPr lang="en-US" sz="2400" dirty="0">
              <a:solidFill>
                <a:srgbClr val="234346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88A0073-C45D-49C6-953B-C096AA9CBDF4}"/>
              </a:ext>
            </a:extLst>
          </p:cNvPr>
          <p:cNvSpPr txBox="1"/>
          <p:nvPr/>
        </p:nvSpPr>
        <p:spPr>
          <a:xfrm>
            <a:off x="673050" y="5685414"/>
            <a:ext cx="12323243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План безопасности семьи</a:t>
            </a:r>
          </a:p>
          <a:p>
            <a:pPr algn="ctr"/>
            <a:r>
              <a:rPr lang="ru-RU" sz="2400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!Совместно с родителем создаёте план действий.</a:t>
            </a:r>
          </a:p>
          <a:p>
            <a:r>
              <a:rPr lang="ru-RU" sz="2400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*Как я распознаю, что ребёнку плохо? (признаки: замкнутость, резкие смены настроения, разговоры о бессмысленности и т.п)</a:t>
            </a:r>
          </a:p>
          <a:p>
            <a:r>
              <a:rPr lang="ru-RU" sz="2400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*Мои первые действия:               Подхожу и говорю: «Я вижу, тебе тяжело. Я рядом»</a:t>
            </a:r>
          </a:p>
          <a:p>
            <a:r>
              <a:rPr lang="ru-RU" sz="2400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                                                            Не оставляю одного</a:t>
            </a:r>
          </a:p>
          <a:p>
            <a:r>
              <a:rPr lang="ru-RU" sz="2400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                                                             Убираю из доступа опасные предметы</a:t>
            </a:r>
          </a:p>
          <a:p>
            <a:r>
              <a:rPr lang="ru-RU" sz="2400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*Кому я звоню: Психолог/классный руководитель/если риск -103    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79D92D3E-A066-4469-A8CA-296CADD10A83}"/>
              </a:ext>
            </a:extLst>
          </p:cNvPr>
          <p:cNvSpPr txBox="1"/>
          <p:nvPr/>
        </p:nvSpPr>
        <p:spPr>
          <a:xfrm>
            <a:off x="838200" y="8916099"/>
            <a:ext cx="1232324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Что я сделаю для восстановления своих сил:</a:t>
            </a:r>
          </a:p>
          <a:p>
            <a:pPr algn="ctr"/>
            <a:r>
              <a:rPr lang="ru-RU" sz="2400" dirty="0">
                <a:solidFill>
                  <a:srgbClr val="234346"/>
                </a:solidFill>
                <a:latin typeface="+mj-lt"/>
                <a:ea typeface="Poppins Italics"/>
                <a:cs typeface="Poppins Italics"/>
                <a:sym typeface="Poppins Italics"/>
              </a:rPr>
              <a:t>Родитель должен заботиться о себе!!!</a:t>
            </a:r>
            <a:endParaRPr lang="en-US" sz="2400" dirty="0">
              <a:solidFill>
                <a:srgbClr val="234346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1637</Words>
  <Application>Microsoft Office PowerPoint</Application>
  <PresentationFormat>Произвольный</PresentationFormat>
  <Paragraphs>143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Open Sans Bold Italics</vt:lpstr>
      <vt:lpstr>Poppins</vt:lpstr>
      <vt:lpstr>Poppins Bold</vt:lpstr>
      <vt:lpstr>Open Sans Ultra-Bold</vt:lpstr>
      <vt:lpstr>Arial</vt:lpstr>
      <vt:lpstr>Calibri</vt:lpstr>
      <vt:lpstr>Open Sans Italics</vt:lpstr>
      <vt:lpstr>Poppins Italics</vt:lpstr>
      <vt:lpstr>Open Sans</vt:lpstr>
      <vt:lpstr>Open Sans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Республиканский центр психологической помощи</dc:title>
  <dc:creator>User</dc:creator>
  <cp:lastModifiedBy>User</cp:lastModifiedBy>
  <cp:revision>46</cp:revision>
  <dcterms:created xsi:type="dcterms:W3CDTF">2006-08-16T00:00:00Z</dcterms:created>
  <dcterms:modified xsi:type="dcterms:W3CDTF">2026-03-30T09:04:24Z</dcterms:modified>
  <dc:identifier>DAHC4u0aBfw</dc:identifier>
</cp:coreProperties>
</file>