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94" r:id="rId4"/>
    <p:sldId id="257" r:id="rId5"/>
    <p:sldId id="258" r:id="rId6"/>
    <p:sldId id="259" r:id="rId7"/>
    <p:sldId id="260" r:id="rId8"/>
    <p:sldId id="261" r:id="rId9"/>
    <p:sldId id="262" r:id="rId10"/>
    <p:sldId id="292" r:id="rId11"/>
    <p:sldId id="263" r:id="rId12"/>
    <p:sldId id="297" r:id="rId13"/>
    <p:sldId id="298" r:id="rId14"/>
    <p:sldId id="264" r:id="rId15"/>
    <p:sldId id="303" r:id="rId16"/>
    <p:sldId id="265" r:id="rId17"/>
    <p:sldId id="280" r:id="rId18"/>
    <p:sldId id="266" r:id="rId19"/>
    <p:sldId id="300" r:id="rId20"/>
    <p:sldId id="301" r:id="rId21"/>
    <p:sldId id="267" r:id="rId22"/>
    <p:sldId id="268" r:id="rId23"/>
    <p:sldId id="277" r:id="rId24"/>
    <p:sldId id="270" r:id="rId25"/>
    <p:sldId id="286" r:id="rId26"/>
    <p:sldId id="287" r:id="rId27"/>
    <p:sldId id="288" r:id="rId28"/>
    <p:sldId id="289" r:id="rId29"/>
    <p:sldId id="291" r:id="rId30"/>
    <p:sldId id="273" r:id="rId31"/>
    <p:sldId id="271" r:id="rId32"/>
    <p:sldId id="296" r:id="rId33"/>
    <p:sldId id="283" r:id="rId34"/>
    <p:sldId id="302" r:id="rId35"/>
    <p:sldId id="272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119" d="100"/>
          <a:sy n="119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102440-7F41-4C5E-A818-6C51BD574053}" type="doc">
      <dgm:prSet loTypeId="urn:microsoft.com/office/officeart/2005/8/layout/vList3" loCatId="list" qsTypeId="urn:microsoft.com/office/officeart/2005/8/quickstyle/simple1#10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60CCE64C-6412-49B7-B432-F0878183AD3C}">
      <dgm:prSet phldrT="[Text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Каковы</a:t>
          </a:r>
          <a:endParaRPr lang="en-US" dirty="0"/>
        </a:p>
      </dgm:t>
    </dgm:pt>
    <dgm:pt modelId="{4D04AB81-F81C-471F-A5F7-2A3F14692AF3}" type="parTrans" cxnId="{A4427701-574D-40C3-B2A8-105E8DCCAB6D}">
      <dgm:prSet/>
      <dgm:spPr/>
      <dgm:t>
        <a:bodyPr/>
        <a:lstStyle/>
        <a:p>
          <a:endParaRPr lang="en-US"/>
        </a:p>
      </dgm:t>
    </dgm:pt>
    <dgm:pt modelId="{EF8E4C92-8074-4A16-8E68-18CDB87BF88D}" type="sibTrans" cxnId="{A4427701-574D-40C3-B2A8-105E8DCCAB6D}">
      <dgm:prSet/>
      <dgm:spPr/>
      <dgm:t>
        <a:bodyPr/>
        <a:lstStyle/>
        <a:p>
          <a:endParaRPr lang="en-US"/>
        </a:p>
      </dgm:t>
    </dgm:pt>
    <dgm:pt modelId="{A5D55B3C-8283-4E04-85AF-39F7A0A36555}">
      <dgm:prSet phldrT="[Text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ваши потребности</a:t>
          </a:r>
          <a:r>
            <a:rPr lang="en-US" dirty="0" smtClean="0"/>
            <a:t>?</a:t>
          </a:r>
          <a:endParaRPr lang="en-US" dirty="0"/>
        </a:p>
      </dgm:t>
    </dgm:pt>
    <dgm:pt modelId="{FE069362-24D0-46BC-9890-1523E3F8B01F}" type="parTrans" cxnId="{855C2732-154C-47C6-9C44-F6EADA0A22DF}">
      <dgm:prSet/>
      <dgm:spPr/>
      <dgm:t>
        <a:bodyPr/>
        <a:lstStyle/>
        <a:p>
          <a:endParaRPr lang="en-US"/>
        </a:p>
      </dgm:t>
    </dgm:pt>
    <dgm:pt modelId="{689E091A-1D68-4212-B00F-3B0F0F9E32CC}" type="sibTrans" cxnId="{855C2732-154C-47C6-9C44-F6EADA0A22DF}">
      <dgm:prSet/>
      <dgm:spPr/>
      <dgm:t>
        <a:bodyPr/>
        <a:lstStyle/>
        <a:p>
          <a:endParaRPr lang="en-US"/>
        </a:p>
      </dgm:t>
    </dgm:pt>
    <dgm:pt modelId="{2C0836B6-C391-4FF1-9826-C6DC97EAE3D0}">
      <dgm:prSet phldrT="[Text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необходимые ресурсы</a:t>
          </a:r>
          <a:r>
            <a:rPr lang="en-US" dirty="0" smtClean="0"/>
            <a:t>?</a:t>
          </a:r>
          <a:endParaRPr lang="en-US" dirty="0"/>
        </a:p>
      </dgm:t>
    </dgm:pt>
    <dgm:pt modelId="{6F8C3581-D187-45D0-AB12-209267EA530F}" type="parTrans" cxnId="{8B616ADC-0BCE-41DB-9091-23659D4A1B7A}">
      <dgm:prSet/>
      <dgm:spPr/>
      <dgm:t>
        <a:bodyPr/>
        <a:lstStyle/>
        <a:p>
          <a:endParaRPr lang="en-US"/>
        </a:p>
      </dgm:t>
    </dgm:pt>
    <dgm:pt modelId="{B8EE44BE-9E11-44A4-9C5A-D87821265D30}" type="sibTrans" cxnId="{8B616ADC-0BCE-41DB-9091-23659D4A1B7A}">
      <dgm:prSet/>
      <dgm:spPr/>
      <dgm:t>
        <a:bodyPr/>
        <a:lstStyle/>
        <a:p>
          <a:endParaRPr lang="en-US"/>
        </a:p>
      </dgm:t>
    </dgm:pt>
    <dgm:pt modelId="{43AD1249-E0A5-4E11-B45D-72EAC32CFA17}">
      <dgm:prSet phldrT="[Text]"/>
      <dgm:spPr>
        <a:solidFill>
          <a:schemeClr val="accent1">
            <a:lumMod val="75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Кто</a:t>
          </a:r>
          <a:endParaRPr lang="en-US" dirty="0"/>
        </a:p>
      </dgm:t>
    </dgm:pt>
    <dgm:pt modelId="{17E4A83F-F3BA-46FF-9AB8-A2D9F51EA42E}" type="parTrans" cxnId="{9FBB40C7-8D74-4A27-BDC0-4D296C227469}">
      <dgm:prSet/>
      <dgm:spPr/>
      <dgm:t>
        <a:bodyPr/>
        <a:lstStyle/>
        <a:p>
          <a:endParaRPr lang="en-US"/>
        </a:p>
      </dgm:t>
    </dgm:pt>
    <dgm:pt modelId="{1734AF08-029F-4359-A74D-A0E12155E644}" type="sibTrans" cxnId="{9FBB40C7-8D74-4A27-BDC0-4D296C227469}">
      <dgm:prSet/>
      <dgm:spPr/>
      <dgm:t>
        <a:bodyPr/>
        <a:lstStyle/>
        <a:p>
          <a:endParaRPr lang="en-US"/>
        </a:p>
      </dgm:t>
    </dgm:pt>
    <dgm:pt modelId="{874D24EA-F856-463A-931A-3592AA79EBFF}">
      <dgm:prSet phldrT="[Text]"/>
      <dgm:spPr>
        <a:solidFill>
          <a:schemeClr val="accent1">
            <a:lumMod val="75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может обеспечить вас необходимым</a:t>
          </a:r>
          <a:r>
            <a:rPr lang="en-US" dirty="0" smtClean="0"/>
            <a:t>?</a:t>
          </a:r>
          <a:endParaRPr lang="en-US" dirty="0"/>
        </a:p>
      </dgm:t>
    </dgm:pt>
    <dgm:pt modelId="{D668422A-B88D-4CED-A803-82F98648A17B}" type="parTrans" cxnId="{3DAF5FDE-406D-4F58-99ED-24EBF748C716}">
      <dgm:prSet/>
      <dgm:spPr/>
      <dgm:t>
        <a:bodyPr/>
        <a:lstStyle/>
        <a:p>
          <a:endParaRPr lang="en-US"/>
        </a:p>
      </dgm:t>
    </dgm:pt>
    <dgm:pt modelId="{216BCE1B-9614-4E94-B91D-F8BA4C80A259}" type="sibTrans" cxnId="{3DAF5FDE-406D-4F58-99ED-24EBF748C716}">
      <dgm:prSet/>
      <dgm:spPr/>
      <dgm:t>
        <a:bodyPr/>
        <a:lstStyle/>
        <a:p>
          <a:endParaRPr lang="en-US"/>
        </a:p>
      </dgm:t>
    </dgm:pt>
    <dgm:pt modelId="{6A8253D8-D224-4111-8E9E-FA95C6B41701}">
      <dgm:prSet phldrT="[Text]"/>
      <dgm:spPr>
        <a:solidFill>
          <a:schemeClr val="accent1">
            <a:lumMod val="75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/>
            <a:t>может помочь в получении необходимого</a:t>
          </a:r>
          <a:r>
            <a:rPr lang="en-US" dirty="0" smtClean="0"/>
            <a:t>?</a:t>
          </a:r>
          <a:endParaRPr lang="en-US" dirty="0"/>
        </a:p>
      </dgm:t>
    </dgm:pt>
    <dgm:pt modelId="{DB613713-0F50-46FA-AB26-90E2742AB9D4}" type="parTrans" cxnId="{63009448-3FEC-412B-828D-B205285CB238}">
      <dgm:prSet/>
      <dgm:spPr/>
      <dgm:t>
        <a:bodyPr/>
        <a:lstStyle/>
        <a:p>
          <a:endParaRPr lang="en-US"/>
        </a:p>
      </dgm:t>
    </dgm:pt>
    <dgm:pt modelId="{7979D187-5186-49A9-B9C8-76180F752396}" type="sibTrans" cxnId="{63009448-3FEC-412B-828D-B205285CB238}">
      <dgm:prSet/>
      <dgm:spPr/>
      <dgm:t>
        <a:bodyPr/>
        <a:lstStyle/>
        <a:p>
          <a:endParaRPr lang="en-US"/>
        </a:p>
      </dgm:t>
    </dgm:pt>
    <dgm:pt modelId="{3884F049-38E2-4DA3-BB20-0628D61FED5B}">
      <dgm:prSet phldrT="[Text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Когда</a:t>
          </a:r>
          <a:endParaRPr lang="en-US" dirty="0"/>
        </a:p>
      </dgm:t>
    </dgm:pt>
    <dgm:pt modelId="{93B18B51-F4F0-4018-8409-550213BEE564}" type="parTrans" cxnId="{6D4B1807-B8A2-4C78-80A9-D389A7F5D93C}">
      <dgm:prSet/>
      <dgm:spPr/>
      <dgm:t>
        <a:bodyPr/>
        <a:lstStyle/>
        <a:p>
          <a:endParaRPr lang="en-US"/>
        </a:p>
      </dgm:t>
    </dgm:pt>
    <dgm:pt modelId="{6626091A-5315-43E3-8D90-44B5F76F13EF}" type="sibTrans" cxnId="{6D4B1807-B8A2-4C78-80A9-D389A7F5D93C}">
      <dgm:prSet/>
      <dgm:spPr/>
      <dgm:t>
        <a:bodyPr/>
        <a:lstStyle/>
        <a:p>
          <a:endParaRPr lang="en-US"/>
        </a:p>
      </dgm:t>
    </dgm:pt>
    <dgm:pt modelId="{DE2433F5-1DDD-4A7E-8CDB-5971339D990D}">
      <dgm:prSet phldrT="[Text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вы сможете снова собраться</a:t>
          </a:r>
          <a:r>
            <a:rPr lang="en-US" dirty="0" smtClean="0"/>
            <a:t>?</a:t>
          </a:r>
          <a:endParaRPr lang="en-US" dirty="0"/>
        </a:p>
      </dgm:t>
    </dgm:pt>
    <dgm:pt modelId="{303A4FFA-4F2D-41A7-8EFA-15459E3D35FC}" type="parTrans" cxnId="{70F53018-7F21-4E30-85EE-FF6E4DD8BE12}">
      <dgm:prSet/>
      <dgm:spPr/>
      <dgm:t>
        <a:bodyPr/>
        <a:lstStyle/>
        <a:p>
          <a:endParaRPr lang="en-US"/>
        </a:p>
      </dgm:t>
    </dgm:pt>
    <dgm:pt modelId="{69DEC0F9-2933-4A24-9F79-B58A3F9FC87B}" type="sibTrans" cxnId="{70F53018-7F21-4E30-85EE-FF6E4DD8BE12}">
      <dgm:prSet/>
      <dgm:spPr/>
      <dgm:t>
        <a:bodyPr/>
        <a:lstStyle/>
        <a:p>
          <a:endParaRPr lang="en-US"/>
        </a:p>
      </dgm:t>
    </dgm:pt>
    <dgm:pt modelId="{131CE543-6F85-4D08-9585-8BA2867DEA8A}" type="pres">
      <dgm:prSet presAssocID="{A4102440-7F41-4C5E-A818-6C51BD57405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7CF1D4-64CE-4CF2-A12B-F8B24DF07560}" type="pres">
      <dgm:prSet presAssocID="{60CCE64C-6412-49B7-B432-F0878183AD3C}" presName="composite" presStyleCnt="0"/>
      <dgm:spPr/>
    </dgm:pt>
    <dgm:pt modelId="{3BA91FA8-3A33-400E-BDC9-2345513D2E38}" type="pres">
      <dgm:prSet presAssocID="{60CCE64C-6412-49B7-B432-F0878183AD3C}" presName="imgShp" presStyleLbl="fgImgPlace1" presStyleIdx="0" presStyleCnt="3"/>
      <dgm:spPr/>
    </dgm:pt>
    <dgm:pt modelId="{FCB07B2F-A59F-4510-9203-2BFE52D96EB8}" type="pres">
      <dgm:prSet presAssocID="{60CCE64C-6412-49B7-B432-F0878183AD3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834D6-2AF8-4E2A-9031-212E1CBF7FF9}" type="pres">
      <dgm:prSet presAssocID="{EF8E4C92-8074-4A16-8E68-18CDB87BF88D}" presName="spacing" presStyleCnt="0"/>
      <dgm:spPr/>
    </dgm:pt>
    <dgm:pt modelId="{EEDA6AC2-557F-4289-9B1F-4C7487E20A3B}" type="pres">
      <dgm:prSet presAssocID="{43AD1249-E0A5-4E11-B45D-72EAC32CFA17}" presName="composite" presStyleCnt="0"/>
      <dgm:spPr/>
    </dgm:pt>
    <dgm:pt modelId="{010FF671-50AE-4DD6-9C60-8B36653FB77F}" type="pres">
      <dgm:prSet presAssocID="{43AD1249-E0A5-4E11-B45D-72EAC32CFA17}" presName="imgShp" presStyleLbl="fgImgPlace1" presStyleIdx="1" presStyleCnt="3"/>
      <dgm:spPr/>
    </dgm:pt>
    <dgm:pt modelId="{1684B783-9117-4D8B-93FB-CEE432C8D629}" type="pres">
      <dgm:prSet presAssocID="{43AD1249-E0A5-4E11-B45D-72EAC32CFA17}" presName="txShp" presStyleLbl="node1" presStyleIdx="1" presStyleCnt="3" custScaleX="104082" custLinFactNeighborX="-186" custLinFactNeighborY="1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D95FD-9CE8-49B5-A3A3-C9EEE1DEA6AF}" type="pres">
      <dgm:prSet presAssocID="{1734AF08-029F-4359-A74D-A0E12155E644}" presName="spacing" presStyleCnt="0"/>
      <dgm:spPr/>
    </dgm:pt>
    <dgm:pt modelId="{35D27076-25D7-46F8-9D82-90C5883713E5}" type="pres">
      <dgm:prSet presAssocID="{3884F049-38E2-4DA3-BB20-0628D61FED5B}" presName="composite" presStyleCnt="0"/>
      <dgm:spPr/>
    </dgm:pt>
    <dgm:pt modelId="{88FEC89A-E6AF-4293-BCA3-50540A6CC9E3}" type="pres">
      <dgm:prSet presAssocID="{3884F049-38E2-4DA3-BB20-0628D61FED5B}" presName="imgShp" presStyleLbl="fgImgPlace1" presStyleIdx="2" presStyleCnt="3"/>
      <dgm:spPr/>
    </dgm:pt>
    <dgm:pt modelId="{D2016AB6-446E-4B68-B7EE-60EC71F07317}" type="pres">
      <dgm:prSet presAssocID="{3884F049-38E2-4DA3-BB20-0628D61FED5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7BA24A-80EE-4268-BCB9-7670EE1F02E8}" type="presOf" srcId="{6A8253D8-D224-4111-8E9E-FA95C6B41701}" destId="{1684B783-9117-4D8B-93FB-CEE432C8D629}" srcOrd="0" destOrd="2" presId="urn:microsoft.com/office/officeart/2005/8/layout/vList3"/>
    <dgm:cxn modelId="{40C9C641-CC7D-44A4-BEA7-4E3E54DFE73E}" type="presOf" srcId="{DE2433F5-1DDD-4A7E-8CDB-5971339D990D}" destId="{D2016AB6-446E-4B68-B7EE-60EC71F07317}" srcOrd="0" destOrd="1" presId="urn:microsoft.com/office/officeart/2005/8/layout/vList3"/>
    <dgm:cxn modelId="{A4427701-574D-40C3-B2A8-105E8DCCAB6D}" srcId="{A4102440-7F41-4C5E-A818-6C51BD574053}" destId="{60CCE64C-6412-49B7-B432-F0878183AD3C}" srcOrd="0" destOrd="0" parTransId="{4D04AB81-F81C-471F-A5F7-2A3F14692AF3}" sibTransId="{EF8E4C92-8074-4A16-8E68-18CDB87BF88D}"/>
    <dgm:cxn modelId="{855C2732-154C-47C6-9C44-F6EADA0A22DF}" srcId="{60CCE64C-6412-49B7-B432-F0878183AD3C}" destId="{A5D55B3C-8283-4E04-85AF-39F7A0A36555}" srcOrd="0" destOrd="0" parTransId="{FE069362-24D0-46BC-9890-1523E3F8B01F}" sibTransId="{689E091A-1D68-4212-B00F-3B0F0F9E32CC}"/>
    <dgm:cxn modelId="{70F53018-7F21-4E30-85EE-FF6E4DD8BE12}" srcId="{3884F049-38E2-4DA3-BB20-0628D61FED5B}" destId="{DE2433F5-1DDD-4A7E-8CDB-5971339D990D}" srcOrd="0" destOrd="0" parTransId="{303A4FFA-4F2D-41A7-8EFA-15459E3D35FC}" sibTransId="{69DEC0F9-2933-4A24-9F79-B58A3F9FC87B}"/>
    <dgm:cxn modelId="{8B616ADC-0BCE-41DB-9091-23659D4A1B7A}" srcId="{60CCE64C-6412-49B7-B432-F0878183AD3C}" destId="{2C0836B6-C391-4FF1-9826-C6DC97EAE3D0}" srcOrd="1" destOrd="0" parTransId="{6F8C3581-D187-45D0-AB12-209267EA530F}" sibTransId="{B8EE44BE-9E11-44A4-9C5A-D87821265D30}"/>
    <dgm:cxn modelId="{63009448-3FEC-412B-828D-B205285CB238}" srcId="{43AD1249-E0A5-4E11-B45D-72EAC32CFA17}" destId="{6A8253D8-D224-4111-8E9E-FA95C6B41701}" srcOrd="1" destOrd="0" parTransId="{DB613713-0F50-46FA-AB26-90E2742AB9D4}" sibTransId="{7979D187-5186-49A9-B9C8-76180F752396}"/>
    <dgm:cxn modelId="{27C981AA-27D6-47BE-AF58-9CD11A94D8CF}" type="presOf" srcId="{2C0836B6-C391-4FF1-9826-C6DC97EAE3D0}" destId="{FCB07B2F-A59F-4510-9203-2BFE52D96EB8}" srcOrd="0" destOrd="2" presId="urn:microsoft.com/office/officeart/2005/8/layout/vList3"/>
    <dgm:cxn modelId="{9FBB40C7-8D74-4A27-BDC0-4D296C227469}" srcId="{A4102440-7F41-4C5E-A818-6C51BD574053}" destId="{43AD1249-E0A5-4E11-B45D-72EAC32CFA17}" srcOrd="1" destOrd="0" parTransId="{17E4A83F-F3BA-46FF-9AB8-A2D9F51EA42E}" sibTransId="{1734AF08-029F-4359-A74D-A0E12155E644}"/>
    <dgm:cxn modelId="{4200E40F-9879-493D-92D1-81118474F7DD}" type="presOf" srcId="{874D24EA-F856-463A-931A-3592AA79EBFF}" destId="{1684B783-9117-4D8B-93FB-CEE432C8D629}" srcOrd="0" destOrd="1" presId="urn:microsoft.com/office/officeart/2005/8/layout/vList3"/>
    <dgm:cxn modelId="{CA92CAA7-74F8-4928-BA4B-5496583B50C1}" type="presOf" srcId="{A5D55B3C-8283-4E04-85AF-39F7A0A36555}" destId="{FCB07B2F-A59F-4510-9203-2BFE52D96EB8}" srcOrd="0" destOrd="1" presId="urn:microsoft.com/office/officeart/2005/8/layout/vList3"/>
    <dgm:cxn modelId="{2CADCB2D-2A94-42E5-9BDF-C758187B65A8}" type="presOf" srcId="{43AD1249-E0A5-4E11-B45D-72EAC32CFA17}" destId="{1684B783-9117-4D8B-93FB-CEE432C8D629}" srcOrd="0" destOrd="0" presId="urn:microsoft.com/office/officeart/2005/8/layout/vList3"/>
    <dgm:cxn modelId="{242C1154-F9EF-4D80-9C77-088C2ED6AC76}" type="presOf" srcId="{60CCE64C-6412-49B7-B432-F0878183AD3C}" destId="{FCB07B2F-A59F-4510-9203-2BFE52D96EB8}" srcOrd="0" destOrd="0" presId="urn:microsoft.com/office/officeart/2005/8/layout/vList3"/>
    <dgm:cxn modelId="{3DAF5FDE-406D-4F58-99ED-24EBF748C716}" srcId="{43AD1249-E0A5-4E11-B45D-72EAC32CFA17}" destId="{874D24EA-F856-463A-931A-3592AA79EBFF}" srcOrd="0" destOrd="0" parTransId="{D668422A-B88D-4CED-A803-82F98648A17B}" sibTransId="{216BCE1B-9614-4E94-B91D-F8BA4C80A259}"/>
    <dgm:cxn modelId="{6D4B1807-B8A2-4C78-80A9-D389A7F5D93C}" srcId="{A4102440-7F41-4C5E-A818-6C51BD574053}" destId="{3884F049-38E2-4DA3-BB20-0628D61FED5B}" srcOrd="2" destOrd="0" parTransId="{93B18B51-F4F0-4018-8409-550213BEE564}" sibTransId="{6626091A-5315-43E3-8D90-44B5F76F13EF}"/>
    <dgm:cxn modelId="{8CF3AB32-1CFC-4425-BF53-52578CD2E034}" type="presOf" srcId="{3884F049-38E2-4DA3-BB20-0628D61FED5B}" destId="{D2016AB6-446E-4B68-B7EE-60EC71F07317}" srcOrd="0" destOrd="0" presId="urn:microsoft.com/office/officeart/2005/8/layout/vList3"/>
    <dgm:cxn modelId="{6A9CD426-544D-4F11-94BC-253256F3AC1F}" type="presOf" srcId="{A4102440-7F41-4C5E-A818-6C51BD574053}" destId="{131CE543-6F85-4D08-9585-8BA2867DEA8A}" srcOrd="0" destOrd="0" presId="urn:microsoft.com/office/officeart/2005/8/layout/vList3"/>
    <dgm:cxn modelId="{922A5708-470E-4567-89DF-D67D31F6746C}" type="presParOf" srcId="{131CE543-6F85-4D08-9585-8BA2867DEA8A}" destId="{1A7CF1D4-64CE-4CF2-A12B-F8B24DF07560}" srcOrd="0" destOrd="0" presId="urn:microsoft.com/office/officeart/2005/8/layout/vList3"/>
    <dgm:cxn modelId="{CA4D96D8-5E9D-4437-8560-46A613656A11}" type="presParOf" srcId="{1A7CF1D4-64CE-4CF2-A12B-F8B24DF07560}" destId="{3BA91FA8-3A33-400E-BDC9-2345513D2E38}" srcOrd="0" destOrd="0" presId="urn:microsoft.com/office/officeart/2005/8/layout/vList3"/>
    <dgm:cxn modelId="{2C1DEDE7-5B38-4674-A36B-7025A3C69D8A}" type="presParOf" srcId="{1A7CF1D4-64CE-4CF2-A12B-F8B24DF07560}" destId="{FCB07B2F-A59F-4510-9203-2BFE52D96EB8}" srcOrd="1" destOrd="0" presId="urn:microsoft.com/office/officeart/2005/8/layout/vList3"/>
    <dgm:cxn modelId="{EBCEEEF0-B648-4198-B76C-2A60797EF45E}" type="presParOf" srcId="{131CE543-6F85-4D08-9585-8BA2867DEA8A}" destId="{EBE834D6-2AF8-4E2A-9031-212E1CBF7FF9}" srcOrd="1" destOrd="0" presId="urn:microsoft.com/office/officeart/2005/8/layout/vList3"/>
    <dgm:cxn modelId="{6E4A6479-558E-41FA-BE72-8EA451668B3E}" type="presParOf" srcId="{131CE543-6F85-4D08-9585-8BA2867DEA8A}" destId="{EEDA6AC2-557F-4289-9B1F-4C7487E20A3B}" srcOrd="2" destOrd="0" presId="urn:microsoft.com/office/officeart/2005/8/layout/vList3"/>
    <dgm:cxn modelId="{03724174-141F-4B4C-AC34-EEFE770EB78D}" type="presParOf" srcId="{EEDA6AC2-557F-4289-9B1F-4C7487E20A3B}" destId="{010FF671-50AE-4DD6-9C60-8B36653FB77F}" srcOrd="0" destOrd="0" presId="urn:microsoft.com/office/officeart/2005/8/layout/vList3"/>
    <dgm:cxn modelId="{B4503C04-B74F-41B9-B4EE-4B4CAAB0D263}" type="presParOf" srcId="{EEDA6AC2-557F-4289-9B1F-4C7487E20A3B}" destId="{1684B783-9117-4D8B-93FB-CEE432C8D629}" srcOrd="1" destOrd="0" presId="urn:microsoft.com/office/officeart/2005/8/layout/vList3"/>
    <dgm:cxn modelId="{BD682EB5-FDE8-4217-8D25-534A58266982}" type="presParOf" srcId="{131CE543-6F85-4D08-9585-8BA2867DEA8A}" destId="{ABDD95FD-9CE8-49B5-A3A3-C9EEE1DEA6AF}" srcOrd="3" destOrd="0" presId="urn:microsoft.com/office/officeart/2005/8/layout/vList3"/>
    <dgm:cxn modelId="{F60A48F9-AD89-4792-A03D-01B879EC351A}" type="presParOf" srcId="{131CE543-6F85-4D08-9585-8BA2867DEA8A}" destId="{35D27076-25D7-46F8-9D82-90C5883713E5}" srcOrd="4" destOrd="0" presId="urn:microsoft.com/office/officeart/2005/8/layout/vList3"/>
    <dgm:cxn modelId="{D28716EC-36C7-47EE-B1AF-E5C670AD680C}" type="presParOf" srcId="{35D27076-25D7-46F8-9D82-90C5883713E5}" destId="{88FEC89A-E6AF-4293-BCA3-50540A6CC9E3}" srcOrd="0" destOrd="0" presId="urn:microsoft.com/office/officeart/2005/8/layout/vList3"/>
    <dgm:cxn modelId="{3AC4FD61-A578-42DA-8BCB-BE331119F8F5}" type="presParOf" srcId="{35D27076-25D7-46F8-9D82-90C5883713E5}" destId="{D2016AB6-446E-4B68-B7EE-60EC71F073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07B2F-A59F-4510-9203-2BFE52D96EB8}">
      <dsp:nvSpPr>
        <dsp:cNvPr id="0" name=""/>
        <dsp:cNvSpPr/>
      </dsp:nvSpPr>
      <dsp:spPr>
        <a:xfrm rot="10800000">
          <a:off x="1763157" y="41"/>
          <a:ext cx="5675376" cy="1334583"/>
        </a:xfrm>
        <a:prstGeom prst="homePlate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514" tIns="91440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Каковы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ваши потребности</a:t>
          </a:r>
          <a:r>
            <a:rPr lang="en-US" sz="1900" kern="1200" dirty="0" smtClean="0"/>
            <a:t>?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необходимые ресурсы</a:t>
          </a:r>
          <a:r>
            <a:rPr lang="en-US" sz="1900" kern="1200" dirty="0" smtClean="0"/>
            <a:t>?</a:t>
          </a:r>
          <a:endParaRPr lang="en-US" sz="1900" kern="1200" dirty="0"/>
        </a:p>
      </dsp:txBody>
      <dsp:txXfrm rot="10800000">
        <a:off x="2096803" y="41"/>
        <a:ext cx="5341730" cy="1334583"/>
      </dsp:txXfrm>
    </dsp:sp>
    <dsp:sp modelId="{3BA91FA8-3A33-400E-BDC9-2345513D2E38}">
      <dsp:nvSpPr>
        <dsp:cNvPr id="0" name=""/>
        <dsp:cNvSpPr/>
      </dsp:nvSpPr>
      <dsp:spPr>
        <a:xfrm>
          <a:off x="1095866" y="41"/>
          <a:ext cx="1334583" cy="133458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4B783-9117-4D8B-93FB-CEE432C8D629}">
      <dsp:nvSpPr>
        <dsp:cNvPr id="0" name=""/>
        <dsp:cNvSpPr/>
      </dsp:nvSpPr>
      <dsp:spPr>
        <a:xfrm rot="10800000">
          <a:off x="1578850" y="1752599"/>
          <a:ext cx="5907044" cy="1334583"/>
        </a:xfrm>
        <a:prstGeom prst="homePlate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514" tIns="91440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Кто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может обеспечить вас необходимым</a:t>
          </a:r>
          <a:r>
            <a:rPr lang="en-US" sz="1900" kern="1200" dirty="0" smtClean="0"/>
            <a:t>?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может помочь в получении необходимого</a:t>
          </a:r>
          <a:r>
            <a:rPr lang="en-US" sz="1900" kern="1200" dirty="0" smtClean="0"/>
            <a:t>?</a:t>
          </a:r>
          <a:endParaRPr lang="en-US" sz="1900" kern="1200" dirty="0"/>
        </a:p>
      </dsp:txBody>
      <dsp:txXfrm rot="10800000">
        <a:off x="1912496" y="1752599"/>
        <a:ext cx="5573398" cy="1334583"/>
      </dsp:txXfrm>
    </dsp:sp>
    <dsp:sp modelId="{010FF671-50AE-4DD6-9C60-8B36653FB77F}">
      <dsp:nvSpPr>
        <dsp:cNvPr id="0" name=""/>
        <dsp:cNvSpPr/>
      </dsp:nvSpPr>
      <dsp:spPr>
        <a:xfrm>
          <a:off x="1037948" y="1733008"/>
          <a:ext cx="1334583" cy="133458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16AB6-446E-4B68-B7EE-60EC71F07317}">
      <dsp:nvSpPr>
        <dsp:cNvPr id="0" name=""/>
        <dsp:cNvSpPr/>
      </dsp:nvSpPr>
      <dsp:spPr>
        <a:xfrm rot="10800000">
          <a:off x="1763157" y="3465974"/>
          <a:ext cx="5675376" cy="1334583"/>
        </a:xfrm>
        <a:prstGeom prst="homePlate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514" tIns="91440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Когда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вы сможете снова собраться</a:t>
          </a:r>
          <a:r>
            <a:rPr lang="en-US" sz="1900" kern="1200" dirty="0" smtClean="0"/>
            <a:t>?</a:t>
          </a:r>
          <a:endParaRPr lang="en-US" sz="1900" kern="1200" dirty="0"/>
        </a:p>
      </dsp:txBody>
      <dsp:txXfrm rot="10800000">
        <a:off x="2096803" y="3465974"/>
        <a:ext cx="5341730" cy="1334583"/>
      </dsp:txXfrm>
    </dsp:sp>
    <dsp:sp modelId="{88FEC89A-E6AF-4293-BCA3-50540A6CC9E3}">
      <dsp:nvSpPr>
        <dsp:cNvPr id="0" name=""/>
        <dsp:cNvSpPr/>
      </dsp:nvSpPr>
      <dsp:spPr>
        <a:xfrm>
          <a:off x="1095866" y="3465974"/>
          <a:ext cx="1334583" cy="133458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16B7-5AC6-46FC-A844-71E8A3D88461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8209-7BCE-4AF3-A715-C89A59D82BC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49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16B7-5AC6-46FC-A844-71E8A3D88461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8209-7BCE-4AF3-A715-C89A59D82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3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16B7-5AC6-46FC-A844-71E8A3D88461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8209-7BCE-4AF3-A715-C89A59D82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73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16B7-5AC6-46FC-A844-71E8A3D88461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8209-7BCE-4AF3-A715-C89A59D82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3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16B7-5AC6-46FC-A844-71E8A3D88461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8209-7BCE-4AF3-A715-C89A59D82BC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67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16B7-5AC6-46FC-A844-71E8A3D88461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8209-7BCE-4AF3-A715-C89A59D82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21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16B7-5AC6-46FC-A844-71E8A3D88461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8209-7BCE-4AF3-A715-C89A59D82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1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16B7-5AC6-46FC-A844-71E8A3D88461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8209-7BCE-4AF3-A715-C89A59D82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4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16B7-5AC6-46FC-A844-71E8A3D88461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8209-7BCE-4AF3-A715-C89A59D82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9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9F16B7-5AC6-46FC-A844-71E8A3D88461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C98209-7BCE-4AF3-A715-C89A59D82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3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F16B7-5AC6-46FC-A844-71E8A3D88461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8209-7BCE-4AF3-A715-C89A59D82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38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9F16B7-5AC6-46FC-A844-71E8A3D88461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0C98209-7BCE-4AF3-A715-C89A59D82BC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25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8162" y="665018"/>
            <a:ext cx="9123475" cy="5417127"/>
          </a:xfrm>
        </p:spPr>
        <p:txBody>
          <a:bodyPr/>
          <a:lstStyle/>
          <a:p>
            <a:pPr algn="ctr"/>
            <a:r>
              <a:rPr lang="ru-RU" sz="1800" b="1" dirty="0" smtClean="0"/>
              <a:t>МБОО  «Поможем детям вместе»</a:t>
            </a:r>
          </a:p>
          <a:p>
            <a:r>
              <a:rPr lang="ru-RU" b="1" dirty="0" smtClean="0"/>
              <a:t>Понятие </a:t>
            </a:r>
            <a:r>
              <a:rPr lang="ru-RU" b="1" dirty="0"/>
              <a:t>супервизии и организация ее проведения.</a:t>
            </a:r>
            <a:br>
              <a:rPr lang="ru-RU" b="1" dirty="0"/>
            </a:b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                                              Фоменок Г.А.              </a:t>
            </a:r>
          </a:p>
          <a:p>
            <a:endParaRPr lang="ru-RU" b="1" dirty="0"/>
          </a:p>
          <a:p>
            <a:r>
              <a:rPr lang="ru-RU" sz="1800" b="1" dirty="0" smtClean="0"/>
              <a:t>                                                 </a:t>
            </a:r>
          </a:p>
          <a:p>
            <a:r>
              <a:rPr lang="ru-RU" sz="1800" b="1" dirty="0"/>
              <a:t> </a:t>
            </a:r>
            <a:r>
              <a:rPr lang="ru-RU" sz="1800" b="1" dirty="0" smtClean="0"/>
              <a:t>                                            февраль 2026</a:t>
            </a:r>
            <a:endParaRPr lang="ru-RU" sz="1800" b="1" dirty="0"/>
          </a:p>
        </p:txBody>
      </p:sp>
      <p:pic>
        <p:nvPicPr>
          <p:cNvPr id="6" name="Рисунок 5" descr="Инвестируй в Тюмень и область, куда инвестировать деньги в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4" y="4516581"/>
            <a:ext cx="3218812" cy="1149216"/>
          </a:xfrm>
          <a:prstGeom prst="rect">
            <a:avLst/>
          </a:prstGeom>
        </p:spPr>
      </p:pic>
      <p:pic>
        <p:nvPicPr>
          <p:cNvPr id="2" name="Рисунок 1" descr="Ультразвуковое исследование органов малого таза и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48" y="2772961"/>
            <a:ext cx="2343789" cy="123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4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4408" y="1666250"/>
            <a:ext cx="87286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114300" algn="l"/>
                <a:tab pos="768350" algn="l"/>
              </a:tabLs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Безопасность, комфорт.</a:t>
            </a:r>
          </a:p>
          <a:p>
            <a:pPr indent="457200" algn="just">
              <a:spcAft>
                <a:spcPts val="0"/>
              </a:spcAft>
              <a:tabLst>
                <a:tab pos="114300" algn="l"/>
              </a:tabLs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Когда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мы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в безопасности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учащается пульс, 90-95 в минуту (норма 60-70). Тогда кровь из мозга, отвечающего за причинно-следственные связи отливает, происходит отлив из тех частей мозга, которые отвечают за эмпатию. Следовательно, такая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 для обучения совсем не благоприятная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0"/>
              </a:spcAft>
              <a:tabLst>
                <a:tab pos="114300" algn="l"/>
              </a:tabLst>
            </a:pPr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114300" algn="l"/>
                <a:tab pos="768350" algn="l"/>
              </a:tabLs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Новое должно быть чуть интересней и отличаться от старого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114300" algn="l"/>
                <a:tab pos="768350" algn="l"/>
              </a:tabLst>
            </a:pP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114300" algn="l"/>
                <a:tab pos="768350" algn="l"/>
              </a:tabLs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Процентное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соотношение негативных и позитивных откликов об участниках.</a:t>
            </a:r>
          </a:p>
          <a:p>
            <a:pPr indent="457200" algn="just">
              <a:spcAft>
                <a:spcPts val="0"/>
              </a:spcAft>
              <a:tabLst>
                <a:tab pos="114300" algn="l"/>
              </a:tabLs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показали, что должно быть соотношение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1:5.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Чтобы научиться чему-то новому мы должны получить 5 позитивных комментариев и только один негативный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супервизора – создать атмосферу, чтобы звучало в 5 раз больше позитивных комментариев. </a:t>
            </a: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</a:t>
            </a:r>
            <a:r>
              <a:rPr lang="ru-RU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Супервизор пытается обнять участников своей заботой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83447" y="-152400"/>
            <a:ext cx="12275447" cy="45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54408" y="332794"/>
            <a:ext cx="122754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Факторы, влияющие на супервизию, как процесс.</a:t>
            </a:r>
            <a:endParaRPr kumimoji="0" lang="ru-RU" altLang="ru-RU" sz="20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91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756"/>
            <a:ext cx="10515600" cy="60302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Индивидуальная </a:t>
            </a:r>
            <a:r>
              <a:rPr lang="ru-RU" sz="2400" b="1" dirty="0" smtClean="0">
                <a:solidFill>
                  <a:srgbClr val="C00000"/>
                </a:solidFill>
              </a:rPr>
              <a:t>супервизия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dirty="0" smtClean="0"/>
              <a:t>Сотрудничество двух </a:t>
            </a:r>
            <a:r>
              <a:rPr lang="ru-RU" b="1" dirty="0"/>
              <a:t>профессионалов </a:t>
            </a:r>
            <a:r>
              <a:rPr lang="ru-RU" b="1" i="1" u="sng" dirty="0"/>
              <a:t>(более опытного и менее опытного или равных по опыту</a:t>
            </a:r>
            <a:r>
              <a:rPr lang="ru-RU" b="1" dirty="0"/>
              <a:t>), в ходе которого один из них может рассказать о своей работе в условиях полной конфиденциальности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Супервизор </a:t>
            </a:r>
            <a:r>
              <a:rPr lang="ru-RU" dirty="0"/>
              <a:t>– </a:t>
            </a:r>
            <a:r>
              <a:rPr lang="ru-RU" b="1" u="sng" dirty="0">
                <a:solidFill>
                  <a:srgbClr val="FF0000"/>
                </a:solidFill>
              </a:rPr>
              <a:t>партнер по беседе.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b="1" dirty="0">
                <a:solidFill>
                  <a:srgbClr val="C00000"/>
                </a:solidFill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</a:rPr>
              <a:t>е контроль</a:t>
            </a:r>
            <a:r>
              <a:rPr lang="ru-RU" dirty="0" smtClean="0"/>
              <a:t>, </a:t>
            </a:r>
            <a:r>
              <a:rPr lang="ru-RU" i="1" dirty="0" smtClean="0"/>
              <a:t>а  повышение эффективности знаний, развитие умений, эмоциональная и профессиональная поддержка.</a:t>
            </a:r>
          </a:p>
          <a:p>
            <a:pPr marL="0" indent="0" algn="r">
              <a:buNone/>
            </a:pPr>
            <a:endParaRPr lang="ru-RU" i="1" u="sng" dirty="0" smtClean="0"/>
          </a:p>
          <a:p>
            <a:pPr marL="0" indent="0" algn="r">
              <a:buNone/>
            </a:pPr>
            <a:r>
              <a:rPr lang="ru-RU" b="1" i="1" u="sng" dirty="0">
                <a:solidFill>
                  <a:srgbClr val="C00000"/>
                </a:solidFill>
              </a:rPr>
              <a:t>Цель</a:t>
            </a:r>
            <a:r>
              <a:rPr lang="ru-RU" i="1" u="sng" dirty="0" smtClean="0"/>
              <a:t> беседы супервизора </a:t>
            </a:r>
          </a:p>
          <a:p>
            <a:pPr marL="0" indent="0" algn="r">
              <a:buNone/>
            </a:pPr>
            <a:r>
              <a:rPr lang="ru-RU" i="1" u="sng" dirty="0" smtClean="0"/>
              <a:t>с супервизируемым (курируемым) – помочь человеку </a:t>
            </a:r>
          </a:p>
          <a:p>
            <a:pPr marL="0" indent="0" algn="r">
              <a:buNone/>
            </a:pPr>
            <a:r>
              <a:rPr lang="ru-RU" b="1" i="1" u="sng" dirty="0" smtClean="0">
                <a:solidFill>
                  <a:srgbClr val="C00000"/>
                </a:solidFill>
              </a:rPr>
              <a:t>найти наилучшее решение проблемы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&lt;strong&gt;Психология&lt;/strong&gt; убеждения :: Частный Корреспонден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33000" flipV="1">
            <a:off x="1068211" y="4421358"/>
            <a:ext cx="1291166" cy="98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5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2218" y="635928"/>
            <a:ext cx="980901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tabLst>
                <a:tab pos="114300" algn="l"/>
              </a:tabLst>
              <a:defRPr/>
            </a:pPr>
            <a:r>
              <a:rPr lang="ru-RU" sz="2000" b="1" u="sng" dirty="0" smtClean="0">
                <a:solidFill>
                  <a:srgbClr val="C00000"/>
                </a:solidFill>
                <a:latin typeface="Arial"/>
                <a:ea typeface="ＭＳ Ｐゴシック" pitchFamily="30" charset="-128"/>
                <a:cs typeface="ＭＳ Ｐゴシック" pitchFamily="30" charset="-128"/>
              </a:rPr>
              <a:t>Упражнение в тройках : супервизор-клиент-наблюдатель</a:t>
            </a:r>
          </a:p>
          <a:p>
            <a:pPr indent="457200" algn="ctr">
              <a:lnSpc>
                <a:spcPct val="150000"/>
              </a:lnSpc>
              <a:tabLst>
                <a:tab pos="114300" algn="l"/>
              </a:tabLst>
              <a:defRPr/>
            </a:pPr>
            <a:endParaRPr lang="ru-RU" sz="2000" b="1" u="sng" dirty="0">
              <a:solidFill>
                <a:srgbClr val="262626"/>
              </a:solidFill>
              <a:latin typeface="Arial"/>
              <a:ea typeface="ＭＳ Ｐゴシック" pitchFamily="30" charset="-128"/>
              <a:cs typeface="ＭＳ Ｐゴシック" pitchFamily="30" charset="-128"/>
            </a:endParaRPr>
          </a:p>
          <a:p>
            <a:pPr indent="457200" algn="ctr">
              <a:lnSpc>
                <a:spcPct val="150000"/>
              </a:lnSpc>
              <a:tabLst>
                <a:tab pos="114300" algn="l"/>
              </a:tabLst>
              <a:defRPr/>
            </a:pPr>
            <a:r>
              <a:rPr lang="ru-RU" sz="2000" b="1" u="sng" dirty="0" smtClean="0">
                <a:solidFill>
                  <a:srgbClr val="262626"/>
                </a:solidFill>
                <a:latin typeface="Arial"/>
                <a:ea typeface="ＭＳ Ｐゴシック" pitchFamily="30" charset="-128"/>
                <a:cs typeface="ＭＳ Ｐゴシック" pitchFamily="30" charset="-128"/>
              </a:rPr>
              <a:t>Инструкция клиенту:</a:t>
            </a:r>
            <a:endParaRPr lang="ru-RU" sz="2000" b="1" u="sng" dirty="0">
              <a:solidFill>
                <a:srgbClr val="262626"/>
              </a:solidFill>
              <a:latin typeface="Arial"/>
              <a:ea typeface="ＭＳ Ｐゴシック" pitchFamily="30" charset="-128"/>
              <a:cs typeface="ＭＳ Ｐゴシック" pitchFamily="30" charset="-128"/>
            </a:endParaRPr>
          </a:p>
          <a:p>
            <a:pPr indent="457200">
              <a:lnSpc>
                <a:spcPct val="150000"/>
              </a:lnSpc>
              <a:tabLst>
                <a:tab pos="114300" algn="l"/>
              </a:tabLst>
              <a:defRPr/>
            </a:pPr>
            <a:r>
              <a:rPr lang="ru-RU" b="1" cap="small" dirty="0">
                <a:solidFill>
                  <a:srgbClr val="262626"/>
                </a:solidFill>
                <a:latin typeface="Arial"/>
                <a:ea typeface="ＭＳ Ｐゴシック" pitchFamily="30" charset="-128"/>
                <a:cs typeface="ＭＳ Ｐゴシック" pitchFamily="30" charset="-128"/>
              </a:rPr>
              <a:t>Расскажите эксперту о какой-нибудь проблеме из реальной профессиональной жизни.</a:t>
            </a:r>
          </a:p>
          <a:p>
            <a:pPr indent="457200" algn="ctr">
              <a:lnSpc>
                <a:spcPct val="150000"/>
              </a:lnSpc>
              <a:tabLst>
                <a:tab pos="114300" algn="l"/>
              </a:tabLst>
              <a:defRPr/>
            </a:pPr>
            <a:r>
              <a:rPr lang="ru-RU" sz="2000" b="1" u="sng" dirty="0" smtClean="0">
                <a:solidFill>
                  <a:srgbClr val="262626"/>
                </a:solidFill>
                <a:latin typeface="Arial"/>
                <a:ea typeface="ＭＳ Ｐゴシック" pitchFamily="30" charset="-128"/>
                <a:cs typeface="ＭＳ Ｐゴシック" pitchFamily="30" charset="-128"/>
              </a:rPr>
              <a:t>Инструкция-вопросы </a:t>
            </a:r>
            <a:r>
              <a:rPr lang="ru-RU" sz="2000" b="1" u="sng" dirty="0">
                <a:solidFill>
                  <a:srgbClr val="262626"/>
                </a:solidFill>
                <a:latin typeface="Arial"/>
                <a:ea typeface="ＭＳ Ｐゴシック" pitchFamily="30" charset="-128"/>
                <a:cs typeface="ＭＳ Ｐゴシック" pitchFamily="30" charset="-128"/>
              </a:rPr>
              <a:t>«эксперта»: 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114300" algn="l"/>
              </a:tabLst>
              <a:defRPr/>
            </a:pPr>
            <a:r>
              <a:rPr lang="ru-RU" b="1" cap="small" dirty="0">
                <a:solidFill>
                  <a:srgbClr val="262626"/>
                </a:solidFill>
                <a:latin typeface="Arial"/>
                <a:ea typeface="ＭＳ Ｐゴシック" pitchFamily="30" charset="-128"/>
                <a:cs typeface="ＭＳ Ｐゴシック" pitchFamily="30" charset="-128"/>
              </a:rPr>
              <a:t>В чем состоит твоя проблема?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114300" algn="l"/>
              </a:tabLst>
              <a:defRPr/>
            </a:pPr>
            <a:r>
              <a:rPr lang="ru-RU" b="1" cap="small" dirty="0">
                <a:solidFill>
                  <a:srgbClr val="262626"/>
                </a:solidFill>
                <a:latin typeface="Arial"/>
                <a:ea typeface="ＭＳ Ｐゴシック" pitchFamily="30" charset="-128"/>
                <a:cs typeface="ＭＳ Ｐゴシック" pitchFamily="30" charset="-128"/>
              </a:rPr>
              <a:t>Расскажи более подробно, приведи примеры.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114300" algn="l"/>
              </a:tabLst>
              <a:defRPr/>
            </a:pPr>
            <a:r>
              <a:rPr lang="ru-RU" b="1" cap="small" dirty="0">
                <a:solidFill>
                  <a:srgbClr val="262626"/>
                </a:solidFill>
                <a:latin typeface="Arial"/>
                <a:ea typeface="ＭＳ Ｐゴシック" pitchFamily="30" charset="-128"/>
                <a:cs typeface="ＭＳ Ｐゴシック" pitchFamily="30" charset="-128"/>
              </a:rPr>
              <a:t>Как должно было бы быть в идеале?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114300" algn="l"/>
              </a:tabLst>
              <a:defRPr/>
            </a:pPr>
            <a:r>
              <a:rPr lang="ru-RU" b="1" cap="small" dirty="0">
                <a:solidFill>
                  <a:srgbClr val="262626"/>
                </a:solidFill>
                <a:latin typeface="Arial"/>
                <a:ea typeface="ＭＳ Ｐゴシック" pitchFamily="30" charset="-128"/>
                <a:cs typeface="ＭＳ Ｐゴシック" pitchFamily="30" charset="-128"/>
              </a:rPr>
              <a:t>Какие препятствия не позволяют тебе этого добиваться?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114300" algn="l"/>
              </a:tabLst>
              <a:defRPr/>
            </a:pPr>
            <a:r>
              <a:rPr lang="ru-RU" b="1" cap="small" dirty="0">
                <a:solidFill>
                  <a:srgbClr val="262626"/>
                </a:solidFill>
                <a:latin typeface="Arial"/>
                <a:ea typeface="ＭＳ Ｐゴシック" pitchFamily="30" charset="-128"/>
                <a:cs typeface="ＭＳ Ｐゴシック" pitchFamily="30" charset="-128"/>
              </a:rPr>
              <a:t>Каким образом ты можешь устранить эти препятствия?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114300" algn="l"/>
              </a:tabLst>
              <a:defRPr/>
            </a:pPr>
            <a:r>
              <a:rPr lang="ru-RU" b="1" cap="small" dirty="0">
                <a:solidFill>
                  <a:srgbClr val="262626"/>
                </a:solidFill>
                <a:latin typeface="Arial"/>
                <a:ea typeface="ＭＳ Ｐゴシック" pitchFamily="30" charset="-128"/>
                <a:cs typeface="ＭＳ Ｐゴシック" pitchFamily="30" charset="-128"/>
              </a:rPr>
              <a:t>Когда </a:t>
            </a:r>
            <a:r>
              <a:rPr lang="ru-RU" b="1" cap="small" dirty="0" smtClean="0">
                <a:solidFill>
                  <a:srgbClr val="262626"/>
                </a:solidFill>
                <a:latin typeface="Arial"/>
                <a:ea typeface="ＭＳ Ｐゴシック" pitchFamily="30" charset="-128"/>
                <a:cs typeface="ＭＳ Ｐゴシック" pitchFamily="30" charset="-128"/>
              </a:rPr>
              <a:t>и как ты </a:t>
            </a:r>
            <a:r>
              <a:rPr lang="ru-RU" b="1" cap="small" dirty="0">
                <a:solidFill>
                  <a:srgbClr val="262626"/>
                </a:solidFill>
                <a:latin typeface="Arial"/>
                <a:ea typeface="ＭＳ Ｐゴシック" pitchFamily="30" charset="-128"/>
                <a:cs typeface="ＭＳ Ｐゴシック" pitchFamily="30" charset="-128"/>
              </a:rPr>
              <a:t>собираешься начать?</a:t>
            </a:r>
          </a:p>
          <a:p>
            <a:pPr algn="just">
              <a:lnSpc>
                <a:spcPct val="150000"/>
              </a:lnSpc>
              <a:tabLst>
                <a:tab pos="114300" algn="l"/>
              </a:tabLst>
              <a:defRPr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                                                                                                                                                  РМ 1.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6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0655" y="734291"/>
            <a:ext cx="949036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tabLst>
                <a:tab pos="114300" algn="l"/>
              </a:tabLst>
              <a:defRPr/>
            </a:pPr>
            <a:r>
              <a:rPr lang="ru-RU" sz="2000" b="1" u="sng" dirty="0">
                <a:solidFill>
                  <a:srgbClr val="C00000"/>
                </a:solidFill>
                <a:latin typeface="Arial"/>
                <a:ea typeface="ＭＳ Ｐゴシック" pitchFamily="30" charset="-128"/>
                <a:cs typeface="ＭＳ Ｐゴシック" pitchFamily="30" charset="-128"/>
              </a:rPr>
              <a:t>Инструкция «наблюдателю»:</a:t>
            </a: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r>
              <a:rPr lang="ru-RU" dirty="0"/>
              <a:t> </a:t>
            </a:r>
            <a:r>
              <a:rPr lang="ru-RU" dirty="0">
                <a:latin typeface="Arial" charset="0"/>
                <a:cs typeface="Arial" charset="0"/>
              </a:rPr>
              <a:t>Наблюдайте за ПРОЦЕССОМ беседы, ведите запись того что наблюдаете: настроение, активность, заминки, темп разговора, </a:t>
            </a:r>
          </a:p>
          <a:p>
            <a:r>
              <a:rPr lang="ru-RU" dirty="0">
                <a:latin typeface="Arial" charset="0"/>
                <a:cs typeface="Arial" charset="0"/>
              </a:rPr>
              <a:t> </a:t>
            </a:r>
          </a:p>
          <a:p>
            <a:r>
              <a:rPr lang="ru-RU" dirty="0">
                <a:latin typeface="Arial" charset="0"/>
                <a:cs typeface="Arial" charset="0"/>
              </a:rPr>
              <a:t>Какой климат между говорящими, </a:t>
            </a:r>
          </a:p>
          <a:p>
            <a:r>
              <a:rPr lang="ru-RU" dirty="0">
                <a:latin typeface="Arial" charset="0"/>
                <a:cs typeface="Arial" charset="0"/>
              </a:rPr>
              <a:t>Были ли фазы: сначала быстро, потом заминка, пауза</a:t>
            </a:r>
          </a:p>
          <a:p>
            <a:r>
              <a:rPr lang="ru-RU" dirty="0">
                <a:latin typeface="Arial" charset="0"/>
                <a:cs typeface="Arial" charset="0"/>
              </a:rPr>
              <a:t>Язык жестов: (далеко/ близко, улыбка), </a:t>
            </a:r>
          </a:p>
          <a:p>
            <a:r>
              <a:rPr lang="ru-RU" dirty="0">
                <a:latin typeface="Arial" charset="0"/>
                <a:cs typeface="Arial" charset="0"/>
              </a:rPr>
              <a:t>Было ли им комфортно друг с другом? </a:t>
            </a:r>
          </a:p>
          <a:p>
            <a:r>
              <a:rPr lang="ru-RU" dirty="0">
                <a:latin typeface="Arial" charset="0"/>
                <a:cs typeface="Arial" charset="0"/>
              </a:rPr>
              <a:t>Пришли ли они к какому-то общему решению? </a:t>
            </a: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Обсуждение в группе</a:t>
            </a:r>
            <a:r>
              <a:rPr lang="ru-RU" dirty="0" smtClean="0">
                <a:latin typeface="Arial" charset="0"/>
                <a:cs typeface="Arial" charset="0"/>
              </a:rPr>
              <a:t>: Что происходило? Как себя чувствовали? Что удалось, не удалось? Что можно сделать по-другому?</a:t>
            </a:r>
            <a:endParaRPr lang="ru-RU" dirty="0">
              <a:latin typeface="Arial" charset="0"/>
              <a:cs typeface="Arial" charset="0"/>
            </a:endParaRPr>
          </a:p>
          <a:p>
            <a:pPr algn="r">
              <a:lnSpc>
                <a:spcPct val="150000"/>
              </a:lnSpc>
              <a:tabLst>
                <a:tab pos="114300" algn="l"/>
              </a:tabLst>
              <a:defRPr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charset="0"/>
              </a:rPr>
              <a:t> </a:t>
            </a:r>
            <a:r>
              <a:rPr lang="ru-RU" sz="1200" dirty="0"/>
              <a:t>Упражнение «Оракул»</a:t>
            </a:r>
            <a:r>
              <a:rPr lang="ru-RU" sz="1200" b="1" dirty="0"/>
              <a:t> </a:t>
            </a:r>
            <a:r>
              <a:rPr lang="ru-RU" sz="1200" dirty="0"/>
              <a:t>Материалы тренинга «Супервизия в социальной работе» (</a:t>
            </a:r>
            <a:r>
              <a:rPr lang="ru-RU" sz="1200" dirty="0" err="1"/>
              <a:t>Смущук</a:t>
            </a:r>
            <a:r>
              <a:rPr lang="ru-RU" sz="1200" dirty="0"/>
              <a:t> Н, </a:t>
            </a:r>
            <a:r>
              <a:rPr lang="ru-RU" sz="1200" dirty="0" err="1"/>
              <a:t>Шман</a:t>
            </a:r>
            <a:r>
              <a:rPr lang="ru-RU" sz="1200" dirty="0"/>
              <a:t> Т.)</a:t>
            </a:r>
          </a:p>
          <a:p>
            <a:pPr algn="just">
              <a:lnSpc>
                <a:spcPct val="150000"/>
              </a:lnSpc>
              <a:tabLst>
                <a:tab pos="114300" algn="l"/>
              </a:tabLst>
              <a:defRPr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505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3822"/>
            <a:ext cx="10515600" cy="57931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Содержание индивидуальной супервизии  - обучение по наиболее важным проблемам</a:t>
            </a:r>
          </a:p>
          <a:p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dirty="0" smtClean="0"/>
              <a:t>проблемы </a:t>
            </a:r>
            <a:r>
              <a:rPr lang="ru-RU" b="1" dirty="0"/>
              <a:t>само понимания </a:t>
            </a:r>
            <a:r>
              <a:rPr lang="ru-RU" dirty="0"/>
              <a:t>и </a:t>
            </a:r>
            <a:r>
              <a:rPr lang="ru-RU" b="1" dirty="0"/>
              <a:t>само </a:t>
            </a:r>
            <a:r>
              <a:rPr lang="ru-RU" b="1" dirty="0" smtClean="0"/>
              <a:t>восприятия </a:t>
            </a:r>
            <a:r>
              <a:rPr lang="ru-RU" sz="1700" dirty="0"/>
              <a:t>(собственные личностные особенности, способы поведения, реагирования и их влияние на профессиональную деятельность, отношение к себе как к специалисту);</a:t>
            </a:r>
          </a:p>
          <a:p>
            <a:r>
              <a:rPr lang="ru-RU" dirty="0"/>
              <a:t> </a:t>
            </a:r>
            <a:r>
              <a:rPr lang="ru-RU" b="1" dirty="0" smtClean="0"/>
              <a:t>теоретические </a:t>
            </a:r>
            <a:r>
              <a:rPr lang="ru-RU" dirty="0"/>
              <a:t>знания и </a:t>
            </a:r>
            <a:r>
              <a:rPr lang="ru-RU" b="1" dirty="0"/>
              <a:t>профессиональные действия </a:t>
            </a:r>
            <a:r>
              <a:rPr lang="ru-RU" sz="1500" dirty="0"/>
              <a:t>(осознание того, какие теоретические, практические и личностные установки и особенности определяют позицию, почему используются или не используются те или иные теоретические и методические подходы), </a:t>
            </a:r>
            <a:endParaRPr lang="ru-RU" sz="1500" dirty="0" smtClean="0"/>
          </a:p>
          <a:p>
            <a:r>
              <a:rPr lang="ru-RU" b="1" dirty="0" smtClean="0"/>
              <a:t>процесс </a:t>
            </a:r>
            <a:r>
              <a:rPr lang="ru-RU" dirty="0"/>
              <a:t>самостоятельного </a:t>
            </a:r>
            <a:r>
              <a:rPr lang="ru-RU" b="1" dirty="0" smtClean="0"/>
              <a:t>развития  </a:t>
            </a:r>
            <a:r>
              <a:rPr lang="ru-RU" dirty="0"/>
              <a:t>теоретических знаний и практических приемов;</a:t>
            </a:r>
          </a:p>
          <a:p>
            <a:r>
              <a:rPr lang="ru-RU" dirty="0"/>
              <a:t> </a:t>
            </a:r>
            <a:r>
              <a:rPr lang="ru-RU" b="1" dirty="0" smtClean="0"/>
              <a:t>взаимоотношения </a:t>
            </a:r>
            <a:r>
              <a:rPr lang="ru-RU" dirty="0"/>
              <a:t>с другими </a:t>
            </a:r>
            <a:r>
              <a:rPr lang="ru-RU" dirty="0" smtClean="0"/>
              <a:t>людьми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формальные и </a:t>
            </a:r>
            <a:r>
              <a:rPr lang="ru-RU" b="1" dirty="0"/>
              <a:t>организационные вопросы </a:t>
            </a:r>
            <a:r>
              <a:rPr lang="ru-RU" dirty="0"/>
              <a:t>практической деятельности (</a:t>
            </a:r>
            <a:r>
              <a:rPr lang="ru-RU" sz="1500" dirty="0"/>
              <a:t>взаимоотношения с администрацией, с партнерами других организаций</a:t>
            </a:r>
            <a:r>
              <a:rPr lang="ru-RU" dirty="0"/>
              <a:t>);</a:t>
            </a:r>
          </a:p>
          <a:p>
            <a:r>
              <a:rPr lang="ru-RU" dirty="0"/>
              <a:t> </a:t>
            </a:r>
            <a:r>
              <a:rPr lang="ru-RU" b="1" dirty="0"/>
              <a:t>- отношения с клиентами </a:t>
            </a:r>
            <a:r>
              <a:rPr lang="ru-RU" sz="1500" dirty="0"/>
              <a:t>(проблемы установления отношений, принятия, доверия и обособления)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09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u="sng" dirty="0">
                <a:solidFill>
                  <a:srgbClr val="FF0000"/>
                </a:solidFill>
              </a:rPr>
              <a:t>В рамках супервизии</a:t>
            </a:r>
            <a:r>
              <a:rPr lang="ru-RU" sz="2800" u="sng" dirty="0" smtClean="0">
                <a:solidFill>
                  <a:srgbClr val="FF0000"/>
                </a:solidFill>
              </a:rPr>
              <a:t>:</a:t>
            </a:r>
            <a:br>
              <a:rPr lang="ru-RU" sz="2800" u="sng" dirty="0" smtClean="0">
                <a:solidFill>
                  <a:srgbClr val="FF0000"/>
                </a:solidFill>
              </a:rPr>
            </a:br>
            <a:r>
              <a:rPr lang="ru-RU" sz="2800" u="sng" dirty="0">
                <a:solidFill>
                  <a:srgbClr val="FF0000"/>
                </a:solidFill>
              </a:rPr>
              <a:t/>
            </a:r>
            <a:br>
              <a:rPr lang="ru-RU" sz="2800" u="sng" dirty="0">
                <a:solidFill>
                  <a:srgbClr val="FF0000"/>
                </a:solidFill>
              </a:rPr>
            </a:br>
            <a:endParaRPr lang="ru-RU" sz="2800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288473"/>
            <a:ext cx="10058400" cy="4862945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u="sng" dirty="0" smtClean="0"/>
              <a:t>анализ </a:t>
            </a:r>
            <a:r>
              <a:rPr lang="ru-RU" b="1" u="sng" dirty="0"/>
              <a:t>возникающих проблем и нового понимания подходов к решению стоящих задач. </a:t>
            </a:r>
          </a:p>
          <a:p>
            <a:pPr lvl="0"/>
            <a:r>
              <a:rPr lang="ru-RU" b="1" u="sng" dirty="0" smtClean="0"/>
              <a:t>содействие </a:t>
            </a:r>
            <a:r>
              <a:rPr lang="ru-RU" b="1" u="sng" dirty="0"/>
              <a:t>в собственном поиске супервизируемым путей</a:t>
            </a:r>
            <a:r>
              <a:rPr lang="ru-RU" b="1" dirty="0"/>
              <a:t> решения проблемы.</a:t>
            </a:r>
          </a:p>
          <a:p>
            <a:pPr lvl="0"/>
            <a:r>
              <a:rPr lang="ru-RU" b="1" dirty="0"/>
              <a:t>с</a:t>
            </a:r>
            <a:r>
              <a:rPr lang="ru-RU" b="1" dirty="0" smtClean="0"/>
              <a:t>упервизор </a:t>
            </a:r>
            <a:r>
              <a:rPr lang="ru-RU" b="1" dirty="0"/>
              <a:t>может также </a:t>
            </a:r>
            <a:r>
              <a:rPr lang="ru-RU" b="1" u="sng" dirty="0"/>
              <a:t>оказать поддержку перед принятием важного решения</a:t>
            </a:r>
            <a:r>
              <a:rPr lang="ru-RU" b="1" dirty="0"/>
              <a:t>, поддержать в сложной ситуации. </a:t>
            </a:r>
          </a:p>
          <a:p>
            <a:pPr lvl="0"/>
            <a:r>
              <a:rPr lang="ru-RU" b="1" u="sng" dirty="0"/>
              <a:t>с</a:t>
            </a:r>
            <a:r>
              <a:rPr lang="ru-RU" b="1" u="sng" dirty="0" smtClean="0"/>
              <a:t>упервизор </a:t>
            </a:r>
            <a:r>
              <a:rPr lang="ru-RU" b="1" u="sng" dirty="0"/>
              <a:t>принимает участие в решении проблемы, но не решает ее сам</a:t>
            </a:r>
            <a:r>
              <a:rPr lang="ru-RU" b="1" dirty="0"/>
              <a:t>. </a:t>
            </a:r>
            <a:endParaRPr lang="ru-RU" b="1" dirty="0" smtClean="0"/>
          </a:p>
          <a:p>
            <a:pPr lvl="0"/>
            <a:r>
              <a:rPr lang="ru-RU" b="1" dirty="0" smtClean="0"/>
              <a:t>Супервизор </a:t>
            </a:r>
            <a:r>
              <a:rPr lang="ru-RU" b="1" dirty="0"/>
              <a:t>дает </a:t>
            </a:r>
            <a:r>
              <a:rPr lang="ru-RU" b="1" u="sng" dirty="0"/>
              <a:t>супервизируемому возможность самому увидеть</a:t>
            </a:r>
            <a:r>
              <a:rPr lang="ru-RU" b="1" dirty="0"/>
              <a:t>, что правильно в данной ситуации, а также, что, крайне важно, – предоставляет супервизируемому возможность сделать свои собственные выводы, выбор, то есть </a:t>
            </a:r>
            <a:r>
              <a:rPr lang="ru-RU" b="1" u="sng" dirty="0"/>
              <a:t>помочь супервизируемому оказать помощь себе самому. </a:t>
            </a:r>
          </a:p>
          <a:p>
            <a:endParaRPr lang="ru-RU" dirty="0" smtClean="0"/>
          </a:p>
          <a:p>
            <a:endParaRPr lang="ru-RU" dirty="0"/>
          </a:p>
          <a:p>
            <a:pPr lvl="0" algn="r"/>
            <a:r>
              <a:rPr lang="ru-RU" dirty="0" smtClean="0"/>
              <a:t>         </a:t>
            </a:r>
            <a:r>
              <a:rPr lang="ru-RU" b="1" dirty="0"/>
              <a:t>Необходимо понимать, что изменения происходят лишь тогда, когда сам человек этого хочет.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572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615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Порядок проведения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162756"/>
            <a:ext cx="10058400" cy="514106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Супервизия может быть индивидуальной и групповой. </a:t>
            </a:r>
            <a:r>
              <a:rPr lang="ru-RU" dirty="0" smtClean="0"/>
              <a:t>     В классическом варианте перед </a:t>
            </a:r>
            <a:r>
              <a:rPr lang="ru-RU" dirty="0"/>
              <a:t>началом супервизии между супервизором и </a:t>
            </a:r>
            <a:r>
              <a:rPr lang="ru-RU" b="1" u="sng" dirty="0" smtClean="0"/>
              <a:t>супер-</a:t>
            </a:r>
            <a:r>
              <a:rPr lang="ru-RU" b="1" u="sng" dirty="0" err="1" smtClean="0"/>
              <a:t>визи</a:t>
            </a:r>
            <a:r>
              <a:rPr lang="ru-RU" b="1" u="sng" dirty="0" smtClean="0"/>
              <a:t>-</a:t>
            </a:r>
            <a:r>
              <a:rPr lang="ru-RU" b="1" u="sng" dirty="0" err="1" smtClean="0"/>
              <a:t>ру-емым</a:t>
            </a:r>
            <a:r>
              <a:rPr lang="ru-RU" b="1" u="sng" dirty="0" smtClean="0"/>
              <a:t> </a:t>
            </a:r>
            <a:r>
              <a:rPr lang="ru-RU" dirty="0"/>
              <a:t>заключается контракт, в котором оговариваются цели супервизии, время, место, количество встреч, </a:t>
            </a:r>
            <a:endParaRPr lang="ru-RU" dirty="0" smtClean="0"/>
          </a:p>
          <a:p>
            <a:r>
              <a:rPr lang="ru-RU" dirty="0" smtClean="0"/>
              <a:t>Индивидуальную </a:t>
            </a:r>
            <a:r>
              <a:rPr lang="ru-RU" dirty="0"/>
              <a:t>супервизию проводит </a:t>
            </a:r>
            <a:r>
              <a:rPr lang="ru-RU" dirty="0" smtClean="0"/>
              <a:t>руководитель, опытный  коллега или внешний профессиональный  консультант </a:t>
            </a:r>
            <a:r>
              <a:rPr lang="ru-RU" dirty="0"/>
              <a:t>на всех этапах работы специалиста.</a:t>
            </a:r>
          </a:p>
          <a:p>
            <a:r>
              <a:rPr lang="ru-RU" dirty="0" smtClean="0"/>
              <a:t>Супервизор </a:t>
            </a:r>
            <a:r>
              <a:rPr lang="ru-RU" dirty="0"/>
              <a:t>обязательно договаривается </a:t>
            </a:r>
            <a:r>
              <a:rPr lang="ru-RU" b="1" dirty="0"/>
              <a:t>о месте, времени и продолжительности </a:t>
            </a:r>
            <a:r>
              <a:rPr lang="ru-RU" dirty="0"/>
              <a:t>супервизии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Тему супервизии определяет специалист, который запрашивает супервизию (но возможно и по инициативе руководителя)</a:t>
            </a:r>
          </a:p>
          <a:p>
            <a:r>
              <a:rPr lang="ru-RU" dirty="0" smtClean="0"/>
              <a:t>  </a:t>
            </a:r>
            <a:r>
              <a:rPr lang="ru-RU" dirty="0"/>
              <a:t>Иногда супервизору бывает </a:t>
            </a:r>
            <a:r>
              <a:rPr lang="ru-RU" b="1" dirty="0"/>
              <a:t>целесообразно встретиться </a:t>
            </a:r>
            <a:r>
              <a:rPr lang="ru-RU" dirty="0" smtClean="0"/>
              <a:t> </a:t>
            </a:r>
            <a:r>
              <a:rPr lang="ru-RU" dirty="0"/>
              <a:t>со специалистом </a:t>
            </a:r>
            <a:r>
              <a:rPr lang="ru-RU" b="1" dirty="0"/>
              <a:t>заранее, на этапе подготовки </a:t>
            </a:r>
            <a:r>
              <a:rPr lang="ru-RU" dirty="0"/>
              <a:t>к конкретной работе (например, к визиту в семью), на которой он может дать полезный совет, помочь. </a:t>
            </a:r>
            <a:endParaRPr lang="ru-RU" dirty="0" smtClean="0"/>
          </a:p>
          <a:p>
            <a:r>
              <a:rPr lang="ru-RU" dirty="0" smtClean="0"/>
              <a:t>Он </a:t>
            </a:r>
            <a:r>
              <a:rPr lang="ru-RU" dirty="0"/>
              <a:t>может </a:t>
            </a:r>
            <a:r>
              <a:rPr lang="ru-RU" b="1" dirty="0"/>
              <a:t>присутствовать на рабочем процессе </a:t>
            </a:r>
            <a:r>
              <a:rPr lang="ru-RU" dirty="0"/>
              <a:t>(совместный визит) в роли наблюдателя</a:t>
            </a:r>
            <a:r>
              <a:rPr lang="ru-RU" b="1" u="sng" dirty="0" smtClean="0"/>
              <a:t>, но    </a:t>
            </a:r>
            <a:r>
              <a:rPr lang="ru-RU" dirty="0"/>
              <a:t>ни при каких обстоятельствах, </a:t>
            </a:r>
            <a:r>
              <a:rPr lang="ru-RU" b="1" dirty="0"/>
              <a:t>не вмешиваясь </a:t>
            </a:r>
            <a:r>
              <a:rPr lang="ru-RU" dirty="0"/>
              <a:t>в действия специалистов даже тогда, когда, по его мнению, они допускают какие-либо </a:t>
            </a:r>
            <a:r>
              <a:rPr lang="ru-RU" dirty="0" smtClean="0"/>
              <a:t>погрешности</a:t>
            </a:r>
            <a:r>
              <a:rPr lang="en-US" dirty="0" smtClean="0"/>
              <a:t> </a:t>
            </a:r>
            <a:r>
              <a:rPr lang="en-US" sz="1800" dirty="0" smtClean="0"/>
              <a:t>(</a:t>
            </a:r>
            <a:r>
              <a:rPr lang="ru-RU" sz="1800" i="1" dirty="0" smtClean="0"/>
              <a:t>кроме высокого риска вреда его клиентам</a:t>
            </a:r>
            <a:r>
              <a:rPr lang="ru-RU" sz="1800" dirty="0" smtClean="0"/>
              <a:t>). </a:t>
            </a:r>
            <a:r>
              <a:rPr lang="ru-RU" sz="1800" i="1" dirty="0"/>
              <a:t>Невмешательство позволяет специалистам приобретать личный опыт, учась на собственных ошибках, оттачивать мастерство</a:t>
            </a:r>
            <a:r>
              <a:rPr lang="ru-RU" sz="1800" i="1" dirty="0" smtClean="0"/>
              <a:t>.</a:t>
            </a:r>
          </a:p>
          <a:p>
            <a:r>
              <a:rPr lang="ru-RU" sz="1800" i="1" dirty="0" smtClean="0"/>
              <a:t> </a:t>
            </a:r>
            <a:endParaRPr lang="ru-RU" sz="1800" i="1" dirty="0"/>
          </a:p>
          <a:p>
            <a:r>
              <a:rPr lang="ru-RU" dirty="0"/>
              <a:t>По окончании работы супервизор обязательно организует </a:t>
            </a:r>
            <a:r>
              <a:rPr lang="ru-RU" b="1" u="sng" dirty="0" smtClean="0"/>
              <a:t>обсуждение</a:t>
            </a:r>
            <a:r>
              <a:rPr lang="ru-RU" b="1" u="sng" dirty="0"/>
              <a:t> </a:t>
            </a:r>
            <a:r>
              <a:rPr lang="ru-RU" b="1" u="sng" dirty="0" smtClean="0"/>
              <a:t>по установленному порядку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32434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2218" y="595746"/>
            <a:ext cx="9282546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b="1" dirty="0" smtClean="0"/>
              <a:t>Последовательно выясняются ТРИ позиции в любой супервизии </a:t>
            </a:r>
          </a:p>
          <a:p>
            <a:pPr algn="ctr">
              <a:spcBef>
                <a:spcPts val="600"/>
              </a:spcBef>
              <a:defRPr/>
            </a:pPr>
            <a:r>
              <a:rPr lang="ru-RU" b="1" dirty="0" smtClean="0"/>
              <a:t>(обучающей, организационной, поддерживающей)</a:t>
            </a:r>
            <a:endParaRPr lang="ru-RU" b="1" dirty="0">
              <a:solidFill>
                <a:srgbClr val="FF6600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ru-RU" b="1" dirty="0" smtClean="0">
                <a:solidFill>
                  <a:srgbClr val="FF6600"/>
                </a:solidFill>
              </a:rPr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Какова </a:t>
            </a:r>
            <a:r>
              <a:rPr lang="ru-RU" b="1" dirty="0">
                <a:solidFill>
                  <a:srgbClr val="C00000"/>
                </a:solidFill>
              </a:rPr>
              <a:t>проблема </a:t>
            </a:r>
            <a:r>
              <a:rPr lang="ru-RU" b="1" u="sng" dirty="0" smtClean="0">
                <a:solidFill>
                  <a:srgbClr val="C00000"/>
                </a:solidFill>
              </a:rPr>
              <a:t>супер-</a:t>
            </a:r>
            <a:r>
              <a:rPr lang="ru-RU" b="1" u="sng" dirty="0" err="1" smtClean="0">
                <a:solidFill>
                  <a:srgbClr val="C00000"/>
                </a:solidFill>
              </a:rPr>
              <a:t>визи</a:t>
            </a:r>
            <a:r>
              <a:rPr lang="ru-RU" b="1" u="sng" dirty="0" smtClean="0">
                <a:solidFill>
                  <a:srgbClr val="C00000"/>
                </a:solidFill>
              </a:rPr>
              <a:t>-</a:t>
            </a:r>
            <a:r>
              <a:rPr lang="ru-RU" b="1" u="sng" dirty="0" err="1" smtClean="0">
                <a:solidFill>
                  <a:srgbClr val="C00000"/>
                </a:solidFill>
              </a:rPr>
              <a:t>руемого</a:t>
            </a:r>
            <a:r>
              <a:rPr lang="ru-RU" b="1" dirty="0" smtClean="0">
                <a:solidFill>
                  <a:srgbClr val="C00000"/>
                </a:solidFill>
              </a:rPr>
              <a:t> специалиста?</a:t>
            </a:r>
          </a:p>
          <a:p>
            <a:pPr>
              <a:spcBef>
                <a:spcPts val="600"/>
              </a:spcBef>
              <a:defRPr/>
            </a:pPr>
            <a:r>
              <a:rPr lang="ru-RU" b="1" dirty="0">
                <a:solidFill>
                  <a:srgbClr val="FF6600"/>
                </a:solidFill>
              </a:rPr>
              <a:t> </a:t>
            </a:r>
            <a:r>
              <a:rPr lang="ru-RU" b="1" dirty="0" smtClean="0">
                <a:solidFill>
                  <a:srgbClr val="FF6600"/>
                </a:solidFill>
              </a:rPr>
              <a:t>         </a:t>
            </a:r>
            <a:r>
              <a:rPr lang="ru-RU" dirty="0" smtClean="0"/>
              <a:t>Чем удовлетворены/ не удовлетворены</a:t>
            </a:r>
            <a:endParaRPr lang="ru-RU" dirty="0"/>
          </a:p>
          <a:p>
            <a:pPr>
              <a:spcBef>
                <a:spcPts val="600"/>
              </a:spcBef>
              <a:defRPr/>
            </a:pPr>
            <a:r>
              <a:rPr lang="ru-RU" b="1" dirty="0" smtClean="0">
                <a:solidFill>
                  <a:srgbClr val="FF6600"/>
                </a:solidFill>
              </a:rPr>
              <a:t>   </a:t>
            </a:r>
            <a:r>
              <a:rPr lang="ru-RU" b="1" dirty="0">
                <a:solidFill>
                  <a:srgbClr val="C00000"/>
                </a:solidFill>
              </a:rPr>
              <a:t>Какова цель? </a:t>
            </a:r>
            <a:r>
              <a:rPr lang="ru-RU" b="1" dirty="0" smtClean="0">
                <a:solidFill>
                  <a:srgbClr val="C00000"/>
                </a:solidFill>
              </a:rPr>
              <a:t>Чего </a:t>
            </a:r>
            <a:r>
              <a:rPr lang="ru-RU" b="1" dirty="0">
                <a:solidFill>
                  <a:srgbClr val="C00000"/>
                </a:solidFill>
              </a:rPr>
              <a:t>он хочет достичь?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dirty="0"/>
              <a:t>          Формулировка цели: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ru-RU" dirty="0" smtClean="0"/>
              <a:t>Изменения в поведения </a:t>
            </a:r>
            <a:r>
              <a:rPr lang="ru-RU" dirty="0"/>
              <a:t>(кто-то что-то должен делать).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ru-RU" dirty="0" smtClean="0"/>
              <a:t>Как </a:t>
            </a:r>
            <a:r>
              <a:rPr lang="ru-RU" dirty="0"/>
              <a:t>он хочет себя </a:t>
            </a:r>
            <a:r>
              <a:rPr lang="ru-RU" dirty="0" smtClean="0"/>
              <a:t>чувствовать? </a:t>
            </a:r>
            <a:endParaRPr lang="ru-RU" dirty="0"/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ru-RU" dirty="0" smtClean="0"/>
              <a:t>Реалистичность </a:t>
            </a:r>
            <a:r>
              <a:rPr lang="ru-RU" dirty="0"/>
              <a:t>цели, её </a:t>
            </a:r>
            <a:r>
              <a:rPr lang="ru-RU" dirty="0" smtClean="0"/>
              <a:t>продолжительность.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Какой </a:t>
            </a:r>
            <a:r>
              <a:rPr lang="ru-RU" b="1" dirty="0">
                <a:solidFill>
                  <a:srgbClr val="C00000"/>
                </a:solidFill>
              </a:rPr>
              <a:t>план </a:t>
            </a:r>
            <a:r>
              <a:rPr lang="ru-RU" b="1" dirty="0" smtClean="0">
                <a:solidFill>
                  <a:srgbClr val="C00000"/>
                </a:solidFill>
              </a:rPr>
              <a:t>супервизируемого по изменению его поведения?   </a:t>
            </a:r>
            <a:endParaRPr lang="ru-RU" b="1" dirty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FF6600"/>
                </a:solidFill>
              </a:rPr>
              <a:t> </a:t>
            </a:r>
            <a:r>
              <a:rPr lang="ru-RU" b="1" dirty="0" smtClean="0">
                <a:solidFill>
                  <a:srgbClr val="FF6600"/>
                </a:solidFill>
              </a:rPr>
              <a:t>     </a:t>
            </a:r>
            <a:r>
              <a:rPr lang="ru-RU" dirty="0" smtClean="0"/>
              <a:t>Кто</a:t>
            </a:r>
            <a:r>
              <a:rPr lang="ru-RU" dirty="0"/>
              <a:t>? Что? Где? Как делает? Первый шаг</a:t>
            </a:r>
            <a:r>
              <a:rPr lang="ru-RU" dirty="0" smtClean="0"/>
              <a:t>?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                  (Варианты </a:t>
            </a:r>
            <a:r>
              <a:rPr lang="ru-RU" sz="1600" i="1" dirty="0" smtClean="0"/>
              <a:t>на примере «Первый визит в семью» – страх -  поддержка;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i="1" dirty="0" smtClean="0"/>
              <a:t>                                                                             сопротивление семей- обучение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i="1" dirty="0"/>
              <a:t> </a:t>
            </a:r>
            <a:r>
              <a:rPr lang="ru-RU" sz="1600" i="1" dirty="0" smtClean="0"/>
              <a:t>                                                                            безопасность работника- организационная </a:t>
            </a:r>
            <a:r>
              <a:rPr lang="ru-RU" dirty="0" smtClean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116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u="sng" dirty="0" smtClean="0"/>
              <a:t>Примеры вопросов для обсуждения в ходе супервизии                        РМ 2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959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Насколько </a:t>
            </a:r>
            <a:r>
              <a:rPr lang="ru-RU" dirty="0"/>
              <a:t>вы удовлетворены своей </a:t>
            </a:r>
            <a:r>
              <a:rPr lang="ru-RU" dirty="0" smtClean="0"/>
              <a:t>работой?</a:t>
            </a:r>
            <a:endParaRPr lang="ru-RU" dirty="0"/>
          </a:p>
          <a:p>
            <a:pPr lvl="0"/>
            <a:r>
              <a:rPr lang="ru-RU" dirty="0"/>
              <a:t>Какие успехи вы можете отметить. Что получается у вас особенно хорошо?</a:t>
            </a:r>
          </a:p>
          <a:p>
            <a:pPr lvl="0"/>
            <a:r>
              <a:rPr lang="ru-RU" dirty="0"/>
              <a:t>Какие собственные действия вам понравились?</a:t>
            </a:r>
          </a:p>
          <a:p>
            <a:pPr lvl="0"/>
            <a:r>
              <a:rPr lang="ru-RU" dirty="0"/>
              <a:t>Что не получилось, не удалось в работе? </a:t>
            </a:r>
          </a:p>
          <a:p>
            <a:pPr lvl="0"/>
            <a:r>
              <a:rPr lang="ru-RU" dirty="0"/>
              <a:t>С какими сложными ситуациями вы столкнулись (при общении с семьей и т. д.)?</a:t>
            </a:r>
          </a:p>
          <a:p>
            <a:pPr lvl="0"/>
            <a:r>
              <a:rPr lang="ru-RU" dirty="0"/>
              <a:t>Насколько вам с ними удалось справиться? </a:t>
            </a:r>
          </a:p>
          <a:p>
            <a:pPr lvl="0"/>
            <a:r>
              <a:rPr lang="ru-RU" dirty="0"/>
              <a:t>Что вы бы могли сделать лучше? </a:t>
            </a:r>
          </a:p>
          <a:p>
            <a:pPr lvl="0"/>
            <a:r>
              <a:rPr lang="ru-RU" dirty="0"/>
              <a:t>Что бы вы хотели обсудить на следующей встрече? </a:t>
            </a:r>
          </a:p>
          <a:p>
            <a:pPr lvl="0"/>
            <a:r>
              <a:rPr lang="ru-RU" dirty="0"/>
              <a:t>Что необходимо изменить в вашей работе (касательно подготовки к работе, взаимодействия и т. п.)? </a:t>
            </a:r>
          </a:p>
          <a:p>
            <a:pPr lvl="0"/>
            <a:r>
              <a:rPr lang="ru-RU" dirty="0"/>
              <a:t>Какие рекомендации для дальнейшей работы вы можете сформулировать для себя?</a:t>
            </a:r>
          </a:p>
          <a:p>
            <a:pPr algn="r"/>
            <a:endParaRPr lang="ru-RU" b="1" i="1" dirty="0" smtClean="0"/>
          </a:p>
          <a:p>
            <a:pPr algn="r"/>
            <a:r>
              <a:rPr lang="ru-RU" b="1" i="1" dirty="0" smtClean="0"/>
              <a:t>В </a:t>
            </a:r>
            <a:r>
              <a:rPr lang="ru-RU" b="1" i="1" dirty="0"/>
              <a:t>ходе обсуждения сначала высказываются специалисты и только потом супервизор. </a:t>
            </a:r>
          </a:p>
          <a:p>
            <a:pPr algn="r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549291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2800" b="1" smtClean="0"/>
              <a:t>Супервизоры - хорошие слушатели!</a:t>
            </a:r>
            <a:endParaRPr lang="en-US" sz="2800" b="1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sz="2400"/>
              <a:t>Не перебивают и не строят ответ, когда собеседник говорит</a:t>
            </a:r>
            <a:endParaRPr lang="en-US" sz="2400"/>
          </a:p>
          <a:p>
            <a:pPr eaLnBrk="1" hangingPunct="1"/>
            <a:r>
              <a:rPr lang="ru-RU" sz="2400"/>
              <a:t>Не выносят суждений</a:t>
            </a:r>
            <a:endParaRPr lang="en-US" sz="2400"/>
          </a:p>
          <a:p>
            <a:pPr eaLnBrk="1" hangingPunct="1"/>
            <a:r>
              <a:rPr lang="ru-RU" sz="2400"/>
              <a:t>Думают перед тем, как ответить</a:t>
            </a:r>
            <a:endParaRPr lang="en-US" sz="2400"/>
          </a:p>
          <a:p>
            <a:pPr eaLnBrk="1" hangingPunct="1"/>
            <a:r>
              <a:rPr lang="ru-RU" sz="2400"/>
              <a:t>Смотрят говорящему в лицо</a:t>
            </a:r>
            <a:r>
              <a:rPr lang="en-US" sz="2400"/>
              <a:t>, </a:t>
            </a:r>
            <a:r>
              <a:rPr lang="ru-RU" sz="2400"/>
              <a:t>если необходимо, поддерживают зрительный контакт</a:t>
            </a:r>
            <a:endParaRPr lang="en-US" sz="2400"/>
          </a:p>
          <a:p>
            <a:pPr eaLnBrk="1" hangingPunct="1"/>
            <a:r>
              <a:rPr lang="ru-RU" sz="2400"/>
              <a:t>Видят невербальные знаки, слушают глазами и ушами</a:t>
            </a:r>
            <a:endParaRPr lang="en-US" sz="2400"/>
          </a:p>
          <a:p>
            <a:pPr eaLnBrk="1" hangingPunct="1"/>
            <a:r>
              <a:rPr lang="ru-RU" sz="2400"/>
              <a:t>Задают вопросы и ждут ответа</a:t>
            </a:r>
            <a:endParaRPr lang="en-US" sz="2400"/>
          </a:p>
          <a:p>
            <a:pPr eaLnBrk="1" hangingPunct="1"/>
            <a:r>
              <a:rPr lang="ru-RU" sz="2400"/>
              <a:t>Не стремятся к тому, чтобы последнее слово было за ними</a:t>
            </a:r>
            <a:endParaRPr lang="en-US" sz="2400"/>
          </a:p>
          <a:p>
            <a:pPr eaLnBrk="1" hangingPunct="1"/>
            <a:r>
              <a:rPr lang="ru-RU" sz="2400"/>
              <a:t>Слушают контекст и обрабатывают услышанное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681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4041" y="279461"/>
            <a:ext cx="26454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Понятие СУПЕРВИЗИЯ </a:t>
            </a:r>
            <a:endParaRPr lang="ru-RU" altLang="ru-RU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ru-RU" altLang="ru-RU" b="1" dirty="0" smtClean="0">
              <a:solidFill>
                <a:srgbClr val="0066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endParaRPr lang="ru-RU" altLang="ru-RU" b="1" dirty="0">
              <a:solidFill>
                <a:srgbClr val="0066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ru-RU" altLang="ru-RU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Супервизия </a:t>
            </a:r>
            <a:r>
              <a:rPr lang="ru-RU" altLang="ru-RU" b="1" dirty="0">
                <a:solidFill>
                  <a:srgbClr val="0066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– что это?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839" y="1593273"/>
            <a:ext cx="2898345" cy="221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1164" y="1593273"/>
            <a:ext cx="75431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Супервизия 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консультирование в профессиональной сфере, </a:t>
            </a:r>
            <a:r>
              <a:rPr lang="ru-RU" altLang="ru-RU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мишенью которого является </a:t>
            </a:r>
            <a:r>
              <a:rPr lang="ru-RU" altLang="ru-RU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конкретный случай работы</a:t>
            </a:r>
            <a:r>
              <a:rPr lang="ru-RU" altLang="ru-RU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специалиста с клиентом (семьей)</a:t>
            </a:r>
            <a:r>
              <a:rPr lang="ru-RU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alt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супервизия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современным выражением понятия 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«направление человека на определённый путь». </a:t>
            </a:r>
          </a:p>
          <a:p>
            <a:pPr algn="just"/>
            <a:endParaRPr lang="ru-RU" alt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Термин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супервизор 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происходит от </a:t>
            </a:r>
            <a:r>
              <a:rPr lang="ru-RU" alt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латинских 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корней и означает </a:t>
            </a:r>
            <a:endParaRPr lang="ru-RU" alt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«</a:t>
            </a:r>
            <a:r>
              <a:rPr lang="ru-RU" altLang="ru-RU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смотреть поверх». </a:t>
            </a:r>
          </a:p>
          <a:p>
            <a:endParaRPr lang="ru-RU" altLang="ru-RU" dirty="0">
              <a:solidFill>
                <a:srgbClr val="0033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</a:t>
            </a:r>
            <a:r>
              <a:rPr lang="ru-RU" sz="3200" b="1" dirty="0" smtClean="0">
                <a:solidFill>
                  <a:srgbClr val="FF0000"/>
                </a:solidFill>
              </a:rPr>
              <a:t>Супервизия для семей……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400" b="1" dirty="0" smtClean="0"/>
              <a:t>Работа с  проблемой семьи (замещающей, биологической) предполагает использование принципов супервизии</a:t>
            </a:r>
          </a:p>
          <a:p>
            <a:pPr algn="r"/>
            <a:r>
              <a:rPr lang="ru-RU" sz="2400" b="1" i="1" u="sng" dirty="0" smtClean="0"/>
              <a:t>Бланки изучения проблемы РМ 3</a:t>
            </a:r>
            <a:endParaRPr lang="ru-RU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27310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511" y="229659"/>
            <a:ext cx="10515600" cy="113629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Рекомендации по предоставлению обратной связи в ходе супервизии: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78648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/>
              <a:t>Учитывайте </a:t>
            </a:r>
            <a:r>
              <a:rPr lang="ru-RU" b="1" dirty="0"/>
              <a:t>потребности того, кому даете обратную связь</a:t>
            </a:r>
            <a:r>
              <a:rPr lang="ru-RU" dirty="0"/>
              <a:t>. Обратная связь должна помогать человеку расти и совершенствоваться. </a:t>
            </a:r>
          </a:p>
          <a:p>
            <a:pPr lvl="0"/>
            <a:r>
              <a:rPr lang="ru-RU" b="1" dirty="0"/>
              <a:t>Описывайте только поведение </a:t>
            </a:r>
            <a:r>
              <a:rPr lang="ru-RU" dirty="0"/>
              <a:t>/ действия </a:t>
            </a:r>
            <a:r>
              <a:rPr lang="ru-RU" dirty="0" smtClean="0"/>
              <a:t>человека.  Всегда </a:t>
            </a:r>
            <a:r>
              <a:rPr lang="ru-RU" dirty="0"/>
              <a:t>есть соблазн истолковывать намерения человека, но надо помнить, что о них может знать только сам человек. Интерпретация мотивов поведения человека может поставить в защищающееся положение, и привести к тому, что вместо восприятия информации человек будет тратить энергию на оправдание своих действий. Это снижает возможность самому анализировать свои действия. </a:t>
            </a:r>
          </a:p>
          <a:p>
            <a:pPr lvl="0"/>
            <a:r>
              <a:rPr lang="ru-RU" b="1" dirty="0"/>
              <a:t>Сосредоточьтесь на поведении, которое может быть изменено</a:t>
            </a:r>
            <a:r>
              <a:rPr lang="ru-RU" dirty="0"/>
              <a:t>. </a:t>
            </a:r>
          </a:p>
          <a:p>
            <a:pPr lvl="0"/>
            <a:r>
              <a:rPr lang="ru-RU" b="1" dirty="0"/>
              <a:t>Говорите конкретно</a:t>
            </a:r>
            <a:r>
              <a:rPr lang="ru-RU" dirty="0"/>
              <a:t>. Избегайте обобщений, приводите примеры конкретных действий. Например, если сказать: «Ты очень открытый человек» (очень общее утверждение) не совсем понятно, что именно позволило сделать такой вывод. Лучше сказать, «Ты привел хороший пример из своей жизни»).</a:t>
            </a:r>
          </a:p>
          <a:p>
            <a:pPr lvl="0"/>
            <a:r>
              <a:rPr lang="ru-RU" b="1" dirty="0"/>
              <a:t>Избегайте оценок</a:t>
            </a:r>
            <a:r>
              <a:rPr lang="ru-RU" dirty="0"/>
              <a:t>. </a:t>
            </a:r>
          </a:p>
          <a:p>
            <a:pPr lvl="0"/>
            <a:r>
              <a:rPr lang="ru-RU" dirty="0"/>
              <a:t>Предоставляя обратную связь, </a:t>
            </a:r>
            <a:r>
              <a:rPr lang="ru-RU" b="1" dirty="0"/>
              <a:t>говорите только о действиях</a:t>
            </a:r>
            <a:r>
              <a:rPr lang="ru-RU" dirty="0"/>
              <a:t>, а не о том, как, на ваш взгляд, они характеризуют человека. </a:t>
            </a:r>
          </a:p>
          <a:p>
            <a:pPr lvl="0"/>
            <a:r>
              <a:rPr lang="ru-RU" dirty="0"/>
              <a:t>Предоставляйте </a:t>
            </a:r>
            <a:r>
              <a:rPr lang="ru-RU" b="1" dirty="0"/>
              <a:t>обратную связь сразу после ситуации</a:t>
            </a:r>
            <a:r>
              <a:rPr lang="ru-RU" dirty="0"/>
              <a:t>, пока она еще свежа в памяти обоих людей.</a:t>
            </a:r>
          </a:p>
          <a:p>
            <a:pPr lvl="0"/>
            <a:r>
              <a:rPr lang="ru-RU" dirty="0"/>
              <a:t>Очень </a:t>
            </a:r>
            <a:r>
              <a:rPr lang="ru-RU" b="1" dirty="0"/>
              <a:t>важно, чтобы опыт супервизии у специалистов был </a:t>
            </a:r>
            <a:r>
              <a:rPr lang="ru-RU" b="1" u="sng" dirty="0"/>
              <a:t>положительным</a:t>
            </a:r>
            <a:r>
              <a:rPr lang="ru-RU" b="1" dirty="0"/>
              <a:t> </a:t>
            </a:r>
            <a:r>
              <a:rPr lang="ru-RU" dirty="0"/>
              <a:t>и способствовал их дальнейшему развитию и повышению качества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263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Групповая супервизия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u="sng" dirty="0"/>
              <a:t>Групповая супервизия</a:t>
            </a:r>
            <a:r>
              <a:rPr lang="ru-RU" dirty="0"/>
              <a:t> предполагает создание профессиональных </a:t>
            </a:r>
            <a:r>
              <a:rPr lang="ru-RU" i="1" dirty="0"/>
              <a:t>групп с организованной поддержкой компетентных </a:t>
            </a:r>
            <a:r>
              <a:rPr lang="ru-RU" dirty="0"/>
              <a:t>супервизоров. </a:t>
            </a:r>
            <a:endParaRPr lang="ru-RU" dirty="0" smtClean="0"/>
          </a:p>
          <a:p>
            <a:r>
              <a:rPr lang="ru-RU" dirty="0" smtClean="0"/>
              <a:t>Главная </a:t>
            </a:r>
            <a:r>
              <a:rPr lang="ru-RU" dirty="0"/>
              <a:t>цель работы </a:t>
            </a:r>
            <a:r>
              <a:rPr lang="ru-RU" dirty="0" smtClean="0"/>
              <a:t>супервизорских </a:t>
            </a:r>
            <a:r>
              <a:rPr lang="ru-RU" dirty="0"/>
              <a:t>групп – развитие личностных качеств и профессиональных умений специалистов.</a:t>
            </a:r>
          </a:p>
          <a:p>
            <a:r>
              <a:rPr lang="ru-RU" dirty="0"/>
              <a:t>Групповую супервизию можно сравнить с отражением в нескольких зеркалах.  </a:t>
            </a:r>
            <a:r>
              <a:rPr lang="ru-RU" sz="1300" i="1" dirty="0"/>
              <a:t>Весь ход супервизорского процесса содержит атмосферу совместного исследования и непрерывного профессионального общения (а не прямая передача опыта супервизора), когда, как в своеобразном калейдоскопе, высвечиваются новые подходы, идеи</a:t>
            </a:r>
            <a:r>
              <a:rPr lang="ru-RU" dirty="0"/>
              <a:t>. 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Основной метод  </a:t>
            </a:r>
            <a:r>
              <a:rPr lang="ru-RU" b="1" dirty="0"/>
              <a:t>групповой </a:t>
            </a:r>
            <a:r>
              <a:rPr lang="ru-RU" b="1" dirty="0" smtClean="0"/>
              <a:t>супервизии -  </a:t>
            </a:r>
            <a:r>
              <a:rPr lang="ru-RU" b="1" dirty="0"/>
              <a:t>«Команда отражения»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Friends Clip Art - ClipArt Bes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659" y="190495"/>
            <a:ext cx="1701021" cy="154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71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799" y="889844"/>
            <a:ext cx="98782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Пертофт</a:t>
            </a:r>
            <a:r>
              <a:rPr lang="ru-RU" altLang="ru-RU" b="1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/Ларсен </a:t>
            </a:r>
            <a:r>
              <a:rPr lang="ru-RU" altLang="ru-RU" b="1" i="1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: </a:t>
            </a:r>
            <a:r>
              <a:rPr lang="ru-RU" alt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Определение</a:t>
            </a:r>
            <a:r>
              <a:rPr lang="ru-RU" altLang="ru-RU" b="1" i="1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Шведская модель</a:t>
            </a:r>
          </a:p>
          <a:p>
            <a:endParaRPr lang="ru-RU" altLang="ru-RU" b="1" i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ru-RU" altLang="ru-RU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«Группа сотрудников, профессия которых связана с работой с людьми, регулярно в заранее назначенное время собираются на встречу с супервизором. Работая совместно, в группе, они обмениваются опытом и совершенствуют уже имеющийся опыт группы. Цель такой супервизии – облегчить работу сотрудников и помочь им работать с клиентами, оказывая им необходимую помощь и предоставляя хороший сервис</a:t>
            </a:r>
            <a:r>
              <a:rPr lang="ru-RU" altLang="ru-RU" i="1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»</a:t>
            </a:r>
          </a:p>
          <a:p>
            <a:endParaRPr lang="ru-RU" altLang="ru-RU" i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ru-RU" altLang="ru-RU" i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endParaRPr lang="ru-RU" altLang="ru-RU" i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ru-RU" altLang="ru-RU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«Члены группы, в числе которых и супервизор, совместно проводят супервизию того, кто рассказывает о своем клиенте или проблеме. </a:t>
            </a:r>
            <a:r>
              <a:rPr lang="ru-RU" alt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Супервизор помогает группе использовать те знания, которые у них уже есть, а также передать их другим и совершенствовать их  в дальнейшем. </a:t>
            </a:r>
            <a:r>
              <a:rPr lang="ru-RU" altLang="ru-RU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Супервизор несет ответственность за структуру встречи, за процесс супервизии и за использование компетенции группы»</a:t>
            </a:r>
          </a:p>
        </p:txBody>
      </p:sp>
    </p:spTree>
    <p:extLst>
      <p:ext uri="{BB962C8B-B14F-4D97-AF65-F5344CB8AC3E}">
        <p14:creationId xmlns:p14="http://schemas.microsoft.com/office/powerpoint/2010/main" val="1346048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50"/>
          <p:cNvSpPr>
            <a:spLocks noChangeArrowheads="1"/>
          </p:cNvSpPr>
          <p:nvPr/>
        </p:nvSpPr>
        <p:spPr bwMode="auto">
          <a:xfrm>
            <a:off x="7807677" y="3881614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Супервизор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Oval 68"/>
          <p:cNvSpPr>
            <a:spLocks noChangeArrowheads="1"/>
          </p:cNvSpPr>
          <p:nvPr/>
        </p:nvSpPr>
        <p:spPr bwMode="auto">
          <a:xfrm>
            <a:off x="8503002" y="2303165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Курируемый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Oval 66"/>
          <p:cNvSpPr>
            <a:spLocks noChangeArrowheads="1"/>
          </p:cNvSpPr>
          <p:nvPr/>
        </p:nvSpPr>
        <p:spPr bwMode="auto">
          <a:xfrm>
            <a:off x="4686652" y="2135365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Oval 65"/>
          <p:cNvSpPr>
            <a:spLocks noChangeArrowheads="1"/>
          </p:cNvSpPr>
          <p:nvPr/>
        </p:nvSpPr>
        <p:spPr bwMode="auto">
          <a:xfrm>
            <a:off x="3778346" y="2202952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Oval 64"/>
          <p:cNvSpPr>
            <a:spLocks noChangeArrowheads="1"/>
          </p:cNvSpPr>
          <p:nvPr/>
        </p:nvSpPr>
        <p:spPr bwMode="auto">
          <a:xfrm>
            <a:off x="3532871" y="3842623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Oval 63"/>
          <p:cNvSpPr>
            <a:spLocks noChangeArrowheads="1"/>
          </p:cNvSpPr>
          <p:nvPr/>
        </p:nvSpPr>
        <p:spPr bwMode="auto">
          <a:xfrm>
            <a:off x="3270602" y="2974183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Oval 62"/>
          <p:cNvSpPr>
            <a:spLocks noChangeArrowheads="1"/>
          </p:cNvSpPr>
          <p:nvPr/>
        </p:nvSpPr>
        <p:spPr bwMode="auto">
          <a:xfrm>
            <a:off x="5613570" y="2412383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Oval 61"/>
          <p:cNvSpPr>
            <a:spLocks noChangeArrowheads="1"/>
          </p:cNvSpPr>
          <p:nvPr/>
        </p:nvSpPr>
        <p:spPr bwMode="auto">
          <a:xfrm>
            <a:off x="5323552" y="4059029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Oval 60"/>
          <p:cNvSpPr>
            <a:spLocks noChangeArrowheads="1"/>
          </p:cNvSpPr>
          <p:nvPr/>
        </p:nvSpPr>
        <p:spPr bwMode="auto">
          <a:xfrm>
            <a:off x="5809327" y="3285122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Oval 59"/>
          <p:cNvSpPr>
            <a:spLocks noChangeArrowheads="1"/>
          </p:cNvSpPr>
          <p:nvPr/>
        </p:nvSpPr>
        <p:spPr bwMode="auto">
          <a:xfrm>
            <a:off x="4416777" y="4204404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AutoShape 67"/>
          <p:cNvSpPr>
            <a:spLocks noChangeShapeType="1"/>
          </p:cNvSpPr>
          <p:nvPr/>
        </p:nvSpPr>
        <p:spPr bwMode="auto">
          <a:xfrm flipH="1">
            <a:off x="8660659" y="3195815"/>
            <a:ext cx="76200" cy="2333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AutoShape 49"/>
          <p:cNvSpPr>
            <a:spLocks noChangeShapeType="1"/>
          </p:cNvSpPr>
          <p:nvPr/>
        </p:nvSpPr>
        <p:spPr bwMode="auto">
          <a:xfrm flipV="1">
            <a:off x="8293452" y="3676827"/>
            <a:ext cx="114300" cy="292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AutoShape 58"/>
          <p:cNvSpPr>
            <a:spLocks noChangeShapeType="1"/>
          </p:cNvSpPr>
          <p:nvPr/>
        </p:nvSpPr>
        <p:spPr bwMode="auto">
          <a:xfrm flipH="1">
            <a:off x="4954312" y="3049765"/>
            <a:ext cx="57150" cy="3794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AutoShape 57"/>
          <p:cNvSpPr>
            <a:spLocks noChangeShapeType="1"/>
          </p:cNvSpPr>
          <p:nvPr/>
        </p:nvSpPr>
        <p:spPr bwMode="auto">
          <a:xfrm flipV="1">
            <a:off x="4896846" y="3842375"/>
            <a:ext cx="69850" cy="314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AutoShape 56"/>
          <p:cNvSpPr>
            <a:spLocks noChangeShapeType="1"/>
          </p:cNvSpPr>
          <p:nvPr/>
        </p:nvSpPr>
        <p:spPr bwMode="auto">
          <a:xfrm flipH="1">
            <a:off x="5475515" y="3072243"/>
            <a:ext cx="123825" cy="133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AutoShape 55"/>
          <p:cNvSpPr>
            <a:spLocks noChangeShapeType="1"/>
          </p:cNvSpPr>
          <p:nvPr/>
        </p:nvSpPr>
        <p:spPr bwMode="auto">
          <a:xfrm>
            <a:off x="4517913" y="2964300"/>
            <a:ext cx="260350" cy="3381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AutoShape 54"/>
          <p:cNvSpPr>
            <a:spLocks noChangeShapeType="1"/>
          </p:cNvSpPr>
          <p:nvPr/>
        </p:nvSpPr>
        <p:spPr bwMode="auto">
          <a:xfrm flipH="1" flipV="1">
            <a:off x="5432777" y="3400602"/>
            <a:ext cx="307975" cy="28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AutoShape 53"/>
          <p:cNvSpPr>
            <a:spLocks noChangeShapeType="1"/>
          </p:cNvSpPr>
          <p:nvPr/>
        </p:nvSpPr>
        <p:spPr bwMode="auto">
          <a:xfrm flipV="1">
            <a:off x="4326290" y="3661745"/>
            <a:ext cx="219075" cy="2619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AutoShape 52"/>
          <p:cNvSpPr>
            <a:spLocks noChangeShapeType="1"/>
          </p:cNvSpPr>
          <p:nvPr/>
        </p:nvSpPr>
        <p:spPr bwMode="auto">
          <a:xfrm flipH="1" flipV="1">
            <a:off x="5436074" y="3792714"/>
            <a:ext cx="142875" cy="171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AutoShape 51"/>
          <p:cNvSpPr>
            <a:spLocks noChangeShapeType="1"/>
          </p:cNvSpPr>
          <p:nvPr/>
        </p:nvSpPr>
        <p:spPr bwMode="auto">
          <a:xfrm>
            <a:off x="4173589" y="3265664"/>
            <a:ext cx="336550" cy="1222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Rectangle 69"/>
          <p:cNvSpPr>
            <a:spLocks noChangeArrowheads="1"/>
          </p:cNvSpPr>
          <p:nvPr/>
        </p:nvSpPr>
        <p:spPr bwMode="auto">
          <a:xfrm>
            <a:off x="3310359" y="541693"/>
            <a:ext cx="12053818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Схема расположения участников в групповой супервизии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Команда отражения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72"/>
          <p:cNvSpPr>
            <a:spLocks noChangeArrowheads="1"/>
          </p:cNvSpPr>
          <p:nvPr/>
        </p:nvSpPr>
        <p:spPr bwMode="auto">
          <a:xfrm>
            <a:off x="3172177" y="1687689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779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800" y="342626"/>
            <a:ext cx="6096000" cy="51419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групповой супервизии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«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отражения»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Участники: опытный супервизор, курируемый специалист, группа коллег-специалистов - команда отражения.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 курируемого</a:t>
            </a:r>
            <a:endParaRPr lang="ru-RU" sz="1600" b="1" i="1" u="sng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b="1" i="1" u="sng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Излагает проблему.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Проговаривает свой вариант решения проблемы.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Выслушивает другие варианты группы отражения.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Дает дополнительную информацию команде отражения, запрошенную в процессе работы.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изменить формулировку проблемы, если она не соответствовала модели предполагаемой проблемы.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Принимает варианты, предложенные ему, либо не принимает.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Определяет сам модель решения данной проблемы.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40182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502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5055" y="1357745"/>
            <a:ext cx="7148945" cy="523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07000"/>
              </a:lnSpc>
              <a:spcAft>
                <a:spcPts val="0"/>
              </a:spcAft>
            </a:pPr>
            <a:r>
              <a:rPr lang="ru-RU" sz="20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 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супервизора</a:t>
            </a:r>
          </a:p>
          <a:p>
            <a:pPr marL="914400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Объясняет правила проведения супервизии, если кто-то с ними не знаком.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Следит за выполнением правил на протяжении всей работы.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Работает с курируемым в паре, чтобы помочь ему более конкретно определить проблему и получить как можно больше информации, используя при этом различные методы собеседования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Следит за временным режимом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914400">
              <a:lnSpc>
                <a:spcPct val="107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Супервизор помогает использовать те знания, которые уже есть у супервизируемого и членов группы, а также помогает передать эти знания другим и совершенствовать их в дальнейшем.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  <a:tabLst>
                <a:tab pos="18034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15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8473" y="479026"/>
            <a:ext cx="7855527" cy="5603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 «команды отражения»</a:t>
            </a:r>
            <a:endParaRPr lang="ru-RU" sz="16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участник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Внимательно слушает.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Записывает возникшие мысли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Задает уточняющие вопросы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свои варианты решения проблемы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  проведения групповой супервизии.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Временной интервал заранее оговаривается и строго соблюдается.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Курируемый должен сидеть лицом к супервизору и спиной к «команде отражения».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Курируемый не должен показывать, согласен он с чьим-то мнением или нет во время высказывания «команды отражения».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Участники из «команды отражения» слушают молча, делают записи. Высказываются только по одному, когда им дают слово.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Нельзя давать оценку высказываниям других.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14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091" y="561677"/>
            <a:ext cx="8104909" cy="491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супервизии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Курируемый рассказывает о профессиональном затруднении. Супервизор осуществляет подробный сбор информации, касающейся заданной ситуации. Затем уточняется, какую помощь хочет получить специалист. Участники, входящие в состав «команды отражения» внимательно слушают курируемого, делают записи. Когда слово передается «команде отражения», участники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 задать уточняющие вопросы, а затем  высказывают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свои мысли по очереди. После получения обратной связи, курируемый высказывает свое мнение. Если он хочет прояснить, уточнить для себя что-то, то может снова задать вопросы и выслушать мнение специалистов из «команды отражения».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в «команде отражения» распределить роли (мать, отец, ребенок, брат, сестра и т.д.), и предложить поделиться своими мыслями, чувствами, исходя из принятой роли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Р.М. </a:t>
            </a:r>
            <a:r>
              <a:rPr lang="ru-RU" sz="1600" b="1" i="1" u="sng"/>
              <a:t>Правила для команды отражения</a:t>
            </a:r>
            <a:r>
              <a:rPr lang="ru-RU" sz="1600" i="1" u="sng"/>
              <a:t> Кристина Лёвенборг Швеция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86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534400" cy="1143000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Шаги в </a:t>
            </a:r>
            <a:r>
              <a:rPr lang="ru-RU" sz="2800" b="1" u="sng" dirty="0" smtClean="0">
                <a:solidFill>
                  <a:srgbClr val="C00000"/>
                </a:solidFill>
              </a:rPr>
              <a:t>итоговом </a:t>
            </a:r>
            <a:r>
              <a:rPr lang="ru-RU" sz="2800" b="1" dirty="0" smtClean="0">
                <a:solidFill>
                  <a:srgbClr val="C00000"/>
                </a:solidFill>
              </a:rPr>
              <a:t>обсуждении  групповой супервизии  Помощь в решении проблемы супервизируемого 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8800" y="1600200"/>
          <a:ext cx="8534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2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2943" y="0"/>
            <a:ext cx="33514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МЕТА-позиция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то есть, «НАД»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5127" y="2954586"/>
            <a:ext cx="10529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Упражнение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37373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373737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освоить умение выходить и оставаться в мета-позиции, снятие тревоги.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Представьте себе, что вы видите себя и все, что происходит, как бы со стороны, как будто смотрите о себе фильм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.( например, потеряли ключ от входной двери, забыли сумку в такси) и т.д.)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Полезные аспекты групповой супервизии: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831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/>
              <a:t>Экономия </a:t>
            </a:r>
            <a:r>
              <a:rPr lang="ru-RU" b="1" dirty="0"/>
              <a:t>времени</a:t>
            </a:r>
            <a:r>
              <a:rPr lang="ru-RU" dirty="0"/>
              <a:t> супервизора; свободное общение в форме диалога на профессиональные темы; </a:t>
            </a:r>
          </a:p>
          <a:p>
            <a:pPr lvl="0"/>
            <a:r>
              <a:rPr lang="ru-RU" dirty="0"/>
              <a:t>Возможность получения супервизируемым </a:t>
            </a:r>
            <a:r>
              <a:rPr lang="ru-RU" b="1" dirty="0"/>
              <a:t>обратной связи </a:t>
            </a:r>
            <a:r>
              <a:rPr lang="ru-RU" dirty="0"/>
              <a:t>не только от супервизора, но </a:t>
            </a:r>
            <a:r>
              <a:rPr lang="ru-RU" b="1" dirty="0"/>
              <a:t>и от своих коллег; </a:t>
            </a:r>
          </a:p>
          <a:p>
            <a:pPr lvl="0"/>
            <a:r>
              <a:rPr lang="ru-RU" b="1" dirty="0"/>
              <a:t>Взаимопроверка эмоциональных и интуитивных реакций </a:t>
            </a:r>
            <a:r>
              <a:rPr lang="ru-RU" dirty="0"/>
              <a:t>супервизора и </a:t>
            </a:r>
            <a:r>
              <a:rPr lang="ru-RU" dirty="0" smtClean="0"/>
              <a:t>супервизируемых </a:t>
            </a:r>
            <a:r>
              <a:rPr lang="ru-RU" dirty="0"/>
              <a:t>на разные ситуации (в группе это активно проявляется); </a:t>
            </a:r>
          </a:p>
          <a:p>
            <a:pPr lvl="0"/>
            <a:r>
              <a:rPr lang="ru-RU" dirty="0"/>
              <a:t>В группе присутствует расширенный </a:t>
            </a:r>
            <a:r>
              <a:rPr lang="ru-RU" b="1" dirty="0"/>
              <a:t>спектр жизненного и профессионального опыта</a:t>
            </a:r>
            <a:r>
              <a:rPr lang="ru-RU" dirty="0"/>
              <a:t>, эмпирических проявлений, разнообразие личностных типов, что важно при осуществлении аналитических выводов; </a:t>
            </a:r>
          </a:p>
          <a:p>
            <a:pPr lvl="0"/>
            <a:r>
              <a:rPr lang="ru-RU" dirty="0"/>
              <a:t>В группе можно </a:t>
            </a:r>
            <a:r>
              <a:rPr lang="ru-RU" b="1" dirty="0"/>
              <a:t>разыгрывать проблемные ситуации по ролям </a:t>
            </a:r>
            <a:r>
              <a:rPr lang="ru-RU" dirty="0"/>
              <a:t>с их последующим анализом, что дает участникам возможность отвлечься от своих профессиональных, должностных ролей и связанных с ними взаимоотношений, предупредить возникновение возможных в этой связи конфликтов, найти новые идеи, подходы к решению проблем</a:t>
            </a:r>
            <a:r>
              <a:rPr lang="ru-RU" dirty="0" smtClean="0"/>
              <a:t>.</a:t>
            </a:r>
          </a:p>
          <a:p>
            <a:pPr lvl="0" algn="r"/>
            <a:r>
              <a:rPr lang="ru-RU" b="1" u="sng" dirty="0" smtClean="0">
                <a:solidFill>
                  <a:srgbClr val="FF0000"/>
                </a:solidFill>
              </a:rPr>
              <a:t>Профессиональное развитие курируемого и группы в целом</a:t>
            </a:r>
            <a:endParaRPr lang="ru-RU" b="1" u="sng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83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3907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Требования к супервизии и супервизору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185333"/>
            <a:ext cx="10058400" cy="468376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Кто может быть супервизором??</a:t>
            </a:r>
          </a:p>
          <a:p>
            <a:endParaRPr lang="ru-RU" dirty="0" smtClean="0"/>
          </a:p>
          <a:p>
            <a:r>
              <a:rPr lang="ru-RU" dirty="0" smtClean="0"/>
              <a:t>Супервизоры должны; </a:t>
            </a:r>
          </a:p>
          <a:p>
            <a:r>
              <a:rPr lang="ru-RU" sz="2100" b="1" dirty="0"/>
              <a:t>знать принципы и методы проведения супервизии</a:t>
            </a:r>
          </a:p>
          <a:p>
            <a:r>
              <a:rPr lang="ru-RU" sz="2100" b="1" dirty="0"/>
              <a:t>придерживаться этических стандартов,</a:t>
            </a:r>
          </a:p>
          <a:p>
            <a:r>
              <a:rPr lang="ru-RU" sz="2100" b="1" dirty="0"/>
              <a:t>развивать собственные супервизорские умения </a:t>
            </a:r>
          </a:p>
          <a:p>
            <a:r>
              <a:rPr lang="ru-RU" sz="2100" b="1" dirty="0"/>
              <a:t>совершенствовать  профессиональные интересы. </a:t>
            </a:r>
          </a:p>
          <a:p>
            <a:r>
              <a:rPr lang="ru-RU" sz="2100" b="1" dirty="0"/>
              <a:t> заботятся об условиях, которые делают работу групп супервизии безопасной, продуктивной и творческой.  </a:t>
            </a:r>
          </a:p>
          <a:p>
            <a:r>
              <a:rPr lang="ru-RU" dirty="0" smtClean="0"/>
              <a:t>Способность </a:t>
            </a:r>
            <a:r>
              <a:rPr lang="ru-RU" dirty="0"/>
              <a:t>осуществлять супервизию является </a:t>
            </a:r>
            <a:r>
              <a:rPr lang="ru-RU" b="1" u="sng" dirty="0"/>
              <a:t>важным показателем квалификации специалиста</a:t>
            </a:r>
            <a:r>
              <a:rPr lang="ru-RU" b="1" u="sng" dirty="0" smtClean="0"/>
              <a:t>.</a:t>
            </a:r>
          </a:p>
          <a:p>
            <a:r>
              <a:rPr lang="ru-RU" dirty="0" smtClean="0"/>
              <a:t>Супервизоры </a:t>
            </a:r>
            <a:r>
              <a:rPr lang="ru-RU" dirty="0"/>
              <a:t>– </a:t>
            </a:r>
            <a:r>
              <a:rPr lang="ru-RU" b="1" dirty="0"/>
              <a:t>это своеобразные </a:t>
            </a:r>
            <a:r>
              <a:rPr lang="ru-RU" b="1" u="sng" dirty="0"/>
              <a:t>хранители этики, чистоты профессии</a:t>
            </a:r>
            <a:r>
              <a:rPr lang="ru-RU" u="sng" dirty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Такое </a:t>
            </a:r>
            <a:r>
              <a:rPr lang="ru-RU" dirty="0"/>
              <a:t>качество формируется на основе уже имеющегося профессионального опыта, однако, </a:t>
            </a:r>
            <a:r>
              <a:rPr lang="ru-RU" b="1" u="sng" dirty="0"/>
              <a:t>оно нуждается в подготовке и постоянном совершенствовании.</a:t>
            </a:r>
          </a:p>
          <a:p>
            <a:endParaRPr lang="ru-RU" b="1" u="sng" dirty="0" smtClean="0"/>
          </a:p>
          <a:p>
            <a:pPr algn="r"/>
            <a:r>
              <a:rPr lang="ru-RU" sz="2800" b="1" i="1" u="sng" dirty="0" smtClean="0"/>
              <a:t>??? Эксперт- Наблюдатель - Помощник в обнаружении решений !!! </a:t>
            </a:r>
            <a:r>
              <a:rPr lang="ru-RU" i="1" u="sng" dirty="0" smtClean="0"/>
              <a:t>.</a:t>
            </a: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val="2471249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809551"/>
              </p:ext>
            </p:extLst>
          </p:nvPr>
        </p:nvGraphicFramePr>
        <p:xfrm>
          <a:off x="748145" y="554182"/>
          <a:ext cx="9850581" cy="3768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2249">
                  <a:extLst>
                    <a:ext uri="{9D8B030D-6E8A-4147-A177-3AD203B41FA5}">
                      <a16:colId xmlns:a16="http://schemas.microsoft.com/office/drawing/2014/main" xmlns="" val="1522695414"/>
                    </a:ext>
                  </a:extLst>
                </a:gridCol>
                <a:gridCol w="3300602">
                  <a:extLst>
                    <a:ext uri="{9D8B030D-6E8A-4147-A177-3AD203B41FA5}">
                      <a16:colId xmlns:a16="http://schemas.microsoft.com/office/drawing/2014/main" xmlns="" val="2590859213"/>
                    </a:ext>
                  </a:extLst>
                </a:gridCol>
                <a:gridCol w="3527730">
                  <a:extLst>
                    <a:ext uri="{9D8B030D-6E8A-4147-A177-3AD203B41FA5}">
                      <a16:colId xmlns:a16="http://schemas.microsoft.com/office/drawing/2014/main" xmlns="" val="3601321221"/>
                    </a:ext>
                  </a:extLst>
                </a:gridCol>
              </a:tblGrid>
              <a:tr h="10219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ЭКСПЕРТ  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НАБЛЮДАТЕЛЬ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 беседы или мини эксперимента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ПОМОЩНИК В ОБНАРУЖЕНИИ РЕШЕНИЙ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57572408"/>
                  </a:ext>
                </a:extLst>
              </a:tr>
              <a:tr h="27464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Дайте </a:t>
                      </a:r>
                      <a:r>
                        <a:rPr lang="ru-RU" sz="2000" dirty="0">
                          <a:effectLst/>
                        </a:rPr>
                        <a:t>рекомендации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Подскажите из своего </a:t>
                      </a:r>
                      <a:r>
                        <a:rPr lang="ru-RU" sz="2000" dirty="0" smtClean="0">
                          <a:effectLst/>
                        </a:rPr>
                        <a:t>опыта,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как правильно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Дайте информацию по теме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Что об этом говорится в теории (в книгах)?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Посмотрите,</a:t>
                      </a:r>
                      <a:r>
                        <a:rPr lang="ru-RU" sz="2000" baseline="0" dirty="0" smtClean="0">
                          <a:effectLst/>
                        </a:rPr>
                        <a:t> ч</a:t>
                      </a:r>
                      <a:r>
                        <a:rPr lang="ru-RU" sz="2000" dirty="0" smtClean="0">
                          <a:effectLst/>
                        </a:rPr>
                        <a:t>то я делаю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не правильно?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Помогите найти причину…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Помогите обнаружить на что </a:t>
                      </a:r>
                      <a:r>
                        <a:rPr lang="ru-RU" sz="2000" dirty="0" smtClean="0">
                          <a:effectLst/>
                        </a:rPr>
                        <a:t>напрасно тратится </a:t>
                      </a:r>
                      <a:r>
                        <a:rPr lang="ru-RU" sz="2000" dirty="0">
                          <a:effectLst/>
                        </a:rPr>
                        <a:t>ресурс, </a:t>
                      </a:r>
                      <a:r>
                        <a:rPr lang="ru-RU" sz="2000" dirty="0" smtClean="0">
                          <a:effectLst/>
                        </a:rPr>
                        <a:t>где я ошибаюсь?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Я</a:t>
                      </a:r>
                      <a:r>
                        <a:rPr lang="ru-RU" sz="2000" baseline="0" dirty="0" smtClean="0">
                          <a:effectLst/>
                        </a:rPr>
                        <a:t> х</a:t>
                      </a:r>
                      <a:r>
                        <a:rPr lang="ru-RU" sz="2000" dirty="0" smtClean="0">
                          <a:effectLst/>
                        </a:rPr>
                        <a:t>очу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найти стимул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для решения затруднения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Помогите найти в ситуации позитивное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Как  </a:t>
                      </a:r>
                      <a:r>
                        <a:rPr lang="ru-RU" sz="2000" dirty="0">
                          <a:effectLst/>
                        </a:rPr>
                        <a:t>найти ресурс для решения </a:t>
                      </a:r>
                      <a:r>
                        <a:rPr lang="ru-RU" sz="2000" dirty="0" smtClean="0">
                          <a:effectLst/>
                        </a:rPr>
                        <a:t>проблемы?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6282200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69673" y="44913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spcAft>
                <a:spcPts val="0"/>
              </a:spcAft>
              <a:tabLst>
                <a:tab pos="114300" algn="l"/>
              </a:tabLst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Распространенные роли в методической работе!!!</a:t>
            </a:r>
          </a:p>
          <a:p>
            <a:pPr indent="457200" algn="just">
              <a:spcAft>
                <a:spcPts val="0"/>
              </a:spcAft>
              <a:tabLst>
                <a:tab pos="114300" algn="l"/>
              </a:tabLs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14300" algn="l"/>
              </a:tabLs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Как правило,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супервизор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совсем не выступает в роли эксперта, частично выступает во второй роли и чаще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оказывается в третьей роли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5003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365" y="1413165"/>
            <a:ext cx="80356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u="sng" dirty="0" smtClean="0"/>
              <a:t>                     Супервизия эффективна, если </a:t>
            </a:r>
          </a:p>
          <a:p>
            <a:pPr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ДОСТИГАЮТСЯ ОБЩИЕ ЦЕЛИ СУПЕРВИЗИИ</a:t>
            </a:r>
          </a:p>
          <a:p>
            <a:pPr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b="1" dirty="0"/>
              <a:t> </a:t>
            </a:r>
            <a:r>
              <a:rPr lang="ru-RU" sz="2800" b="1" cap="small" dirty="0"/>
              <a:t>Дальнейшее развитие компетенции сотрудников/ специалистов</a:t>
            </a:r>
            <a:endParaRPr lang="ru-RU" sz="2800" dirty="0"/>
          </a:p>
          <a:p>
            <a:pPr>
              <a:defRPr/>
            </a:pPr>
            <a:r>
              <a:rPr lang="ru-RU" sz="2800" b="1" cap="small" dirty="0"/>
              <a:t> </a:t>
            </a:r>
          </a:p>
          <a:p>
            <a:pPr>
              <a:defRPr/>
            </a:pPr>
            <a:r>
              <a:rPr lang="ru-RU" sz="2800" b="1" cap="small" dirty="0" smtClean="0"/>
              <a:t>Найдено  </a:t>
            </a:r>
            <a:r>
              <a:rPr lang="ru-RU" sz="2800" b="1" cap="small" dirty="0"/>
              <a:t>решение проблемы </a:t>
            </a:r>
            <a:r>
              <a:rPr lang="ru-RU" sz="2800" b="1" cap="small" dirty="0" smtClean="0"/>
              <a:t>клиента</a:t>
            </a:r>
          </a:p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ru-RU" sz="2800" b="1" cap="small" dirty="0"/>
              <a:t> Профилактика эмоционального выгорания</a:t>
            </a:r>
            <a:r>
              <a:rPr lang="ru-RU" sz="2800" b="1" dirty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19132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9309" y="723635"/>
            <a:ext cx="76754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Итак, супервизия изменяет профессиональное поведение</a:t>
            </a:r>
          </a:p>
          <a:p>
            <a:pPr>
              <a:spcAft>
                <a:spcPts val="0"/>
              </a:spcAft>
            </a:pPr>
            <a:endParaRPr lang="ru-RU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Для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того чтобы </a:t>
            </a:r>
            <a:r>
              <a:rPr lang="ru-RU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изменить поведение в работе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человек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должен: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Хотеть изменения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Знать, чего ему не хватает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Иметь преподавателя или наставника, который достаточно опытен и заинтересован в профессиональном росте этого работника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Иметь безопасную среду для практики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Работать, работать, работать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88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Источники</a:t>
            </a:r>
            <a:br>
              <a:rPr lang="ru-RU" sz="2400" b="1" i="1" dirty="0" smtClean="0"/>
            </a:br>
            <a:endParaRPr lang="ru-RU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Джеффри Райт «Супервизия в социальной работе» Материалы обучающего семинара «Оценка потребности семьи, воспитывающей ребенка с инвалидностью с особенностями психофизического развития, и составление плана социального патроната». Гомель 2018</a:t>
            </a:r>
            <a:endParaRPr lang="ru-RU" b="1" dirty="0" smtClean="0"/>
          </a:p>
          <a:p>
            <a:pPr lvl="0"/>
            <a:r>
              <a:rPr lang="ru-RU" dirty="0" smtClean="0"/>
              <a:t>Кристина </a:t>
            </a:r>
            <a:r>
              <a:rPr lang="ru-RU" dirty="0"/>
              <a:t>Лёвенборг (Швеция)Практика работы группы отражения (в рамках белорусско-шведского проекта «Консолидация опыта по развитию социально педагогических центров в Беларуси») Минск 2009-2010г.</a:t>
            </a:r>
          </a:p>
          <a:p>
            <a:pPr lvl="0"/>
            <a:r>
              <a:rPr lang="ru-RU" dirty="0" smtClean="0"/>
              <a:t>Никончук </a:t>
            </a:r>
            <a:r>
              <a:rPr lang="ru-RU" dirty="0"/>
              <a:t>А. С. Супервизия в социально-педагогической работе//Социально-педагогическая работа. – 2007. - №7. – с. 28-35.</a:t>
            </a:r>
          </a:p>
          <a:p>
            <a:pPr lvl="0"/>
            <a:r>
              <a:rPr lang="ru-RU" dirty="0"/>
              <a:t>Сазонова, С. М. Супервизия как фактор повышения эффективности социально-педагогической работы. – Сацыяльна-педагагічная работа. – 2011, №3. – С. 42-45</a:t>
            </a:r>
            <a:r>
              <a:rPr lang="ru-RU" dirty="0" smtClean="0"/>
              <a:t>.</a:t>
            </a:r>
          </a:p>
          <a:p>
            <a:pPr lvl="0"/>
            <a:r>
              <a:rPr lang="ru-RU" dirty="0" err="1" smtClean="0"/>
              <a:t>Смущук</a:t>
            </a:r>
            <a:r>
              <a:rPr lang="ru-RU" dirty="0" smtClean="0"/>
              <a:t> Н., </a:t>
            </a:r>
            <a:r>
              <a:rPr lang="ru-RU" dirty="0" err="1" smtClean="0"/>
              <a:t>Шман</a:t>
            </a:r>
            <a:r>
              <a:rPr lang="ru-RU" dirty="0" smtClean="0"/>
              <a:t> Т. Материалы семинара-тренинга «Супервизия в социальной работе». (Шведская модель) Минск., Могилев. 2020.</a:t>
            </a:r>
          </a:p>
        </p:txBody>
      </p:sp>
    </p:spTree>
    <p:extLst>
      <p:ext uri="{BB962C8B-B14F-4D97-AF65-F5344CB8AC3E}">
        <p14:creationId xmlns:p14="http://schemas.microsoft.com/office/powerpoint/2010/main" val="372895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0790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Супервизия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399309"/>
            <a:ext cx="10058400" cy="44697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b="1" dirty="0" smtClean="0"/>
              <a:t>Это </a:t>
            </a:r>
            <a:r>
              <a:rPr lang="ru-RU" sz="2400" b="1" dirty="0" smtClean="0">
                <a:solidFill>
                  <a:srgbClr val="FF0000"/>
                </a:solidFill>
              </a:rPr>
              <a:t> динамичный </a:t>
            </a:r>
            <a:r>
              <a:rPr lang="ru-RU" sz="2400" b="1" dirty="0" smtClean="0"/>
              <a:t>и </a:t>
            </a:r>
            <a:r>
              <a:rPr lang="ru-RU" sz="2400" b="1" dirty="0" smtClean="0">
                <a:solidFill>
                  <a:srgbClr val="FF0000"/>
                </a:solidFill>
              </a:rPr>
              <a:t>интерактивный процесс</a:t>
            </a:r>
            <a:r>
              <a:rPr lang="ru-RU" sz="2400" b="1" dirty="0" smtClean="0"/>
              <a:t>, в котором супервизор и сотрудник работают вместе для достижения особых организационных, профессиональных и личных целей.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sz="2300" b="1" dirty="0" smtClean="0">
                <a:solidFill>
                  <a:srgbClr val="FF0000"/>
                </a:solidFill>
              </a:rPr>
              <a:t>Для чего проводится?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  <a:latin typeface="Arial"/>
                <a:ea typeface="ＭＳ Ｐゴシック" pitchFamily="30" charset="-128"/>
                <a:cs typeface="ＭＳ Ｐゴシック" pitchFamily="30" charset="-128"/>
              </a:rPr>
              <a:t>Способ получить углубленные знания и понимание проблем возникающих на работе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  <a:latin typeface="Arial"/>
                <a:ea typeface="ＭＳ Ｐゴシック" pitchFamily="30" charset="-128"/>
                <a:cs typeface="ＭＳ Ｐゴシック" pitchFamily="30" charset="-128"/>
              </a:rPr>
              <a:t>Способ получить знания о различных методах работы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  <a:latin typeface="Arial"/>
                <a:ea typeface="ＭＳ Ｐゴシック" pitchFamily="30" charset="-128"/>
                <a:cs typeface="ＭＳ Ｐゴシック" pitchFamily="30" charset="-128"/>
              </a:rPr>
              <a:t>Помогает осознать свою роль и свое участие в </a:t>
            </a:r>
            <a:r>
              <a:rPr lang="ru-RU" b="1" dirty="0" smtClean="0">
                <a:solidFill>
                  <a:schemeClr val="tx1"/>
                </a:solidFill>
                <a:latin typeface="Arial"/>
                <a:ea typeface="ＭＳ Ｐゴシック" pitchFamily="30" charset="-128"/>
                <a:cs typeface="ＭＳ Ｐゴシック" pitchFamily="30" charset="-128"/>
              </a:rPr>
              <a:t>происходящем</a:t>
            </a:r>
          </a:p>
          <a:p>
            <a:pPr marL="0" indent="0" algn="r">
              <a:buNone/>
            </a:pPr>
            <a:r>
              <a:rPr lang="ru-RU" dirty="0" smtClean="0"/>
              <a:t>Супервизия = </a:t>
            </a:r>
            <a:r>
              <a:rPr lang="ru-RU" b="1" dirty="0" smtClean="0"/>
              <a:t>управление</a:t>
            </a:r>
            <a:r>
              <a:rPr lang="ru-RU" dirty="0" smtClean="0"/>
              <a:t>+</a:t>
            </a:r>
          </a:p>
          <a:p>
            <a:pPr marL="0" indent="0" algn="r">
              <a:buNone/>
            </a:pPr>
            <a:r>
              <a:rPr lang="ru-RU" dirty="0" smtClean="0"/>
              <a:t> </a:t>
            </a:r>
            <a:r>
              <a:rPr lang="ru-RU" b="1" dirty="0" smtClean="0"/>
              <a:t>наблюдение+</a:t>
            </a:r>
          </a:p>
          <a:p>
            <a:pPr marL="0" indent="0" algn="r">
              <a:buNone/>
            </a:pPr>
            <a:r>
              <a:rPr lang="ru-RU" b="1" dirty="0" smtClean="0"/>
              <a:t>поддержка+</a:t>
            </a:r>
          </a:p>
          <a:p>
            <a:pPr marL="0" indent="0" algn="r">
              <a:buNone/>
            </a:pPr>
            <a:r>
              <a:rPr lang="ru-RU" b="1" dirty="0" smtClean="0"/>
              <a:t>контроль+</a:t>
            </a:r>
          </a:p>
          <a:p>
            <a:pPr marL="0" indent="0" algn="r">
              <a:buNone/>
            </a:pPr>
            <a:r>
              <a:rPr lang="ru-RU" b="1" dirty="0" smtClean="0"/>
              <a:t>обучение</a:t>
            </a:r>
            <a:endParaRPr lang="ru-RU" dirty="0"/>
          </a:p>
          <a:p>
            <a:pPr algn="r"/>
            <a:endParaRPr lang="ru-RU" dirty="0"/>
          </a:p>
        </p:txBody>
      </p:sp>
      <p:pic>
        <p:nvPicPr>
          <p:cNvPr id="4" name="Рисунок 3" descr="Clip Art Confused Face - Cliparts.c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70" y="4433455"/>
            <a:ext cx="1624185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1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Конечная цель супервизии </a:t>
            </a:r>
            <a:r>
              <a:rPr lang="ru-RU" sz="2800" dirty="0">
                <a:latin typeface="+mn-lt"/>
                <a:ea typeface="+mn-ea"/>
                <a:cs typeface="+mn-cs"/>
              </a:rPr>
              <a:t>– компетентное, ответственное выполнение работы, непрекращающийся рост профессионального мастерства, и личная поддержка.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b="1" i="1" dirty="0" smtClean="0">
                <a:solidFill>
                  <a:srgbClr val="FF0000"/>
                </a:solidFill>
              </a:rPr>
              <a:t>Задачи </a:t>
            </a:r>
            <a:r>
              <a:rPr lang="ru-RU" i="1" u="sng" dirty="0" smtClean="0"/>
              <a:t>проведения супервизии:</a:t>
            </a:r>
          </a:p>
          <a:p>
            <a:pPr lvl="0"/>
            <a:r>
              <a:rPr lang="ru-RU" sz="2400" dirty="0"/>
              <a:t>у</a:t>
            </a:r>
            <a:r>
              <a:rPr lang="ru-RU" sz="2400" dirty="0" smtClean="0"/>
              <a:t>бедиться</a:t>
            </a:r>
            <a:r>
              <a:rPr lang="ru-RU" sz="2400" dirty="0"/>
              <a:t>, что сотрудники четко понимают свою роль и обязанности</a:t>
            </a:r>
          </a:p>
          <a:p>
            <a:pPr lvl="0"/>
            <a:r>
              <a:rPr lang="ru-RU" sz="2400" dirty="0"/>
              <a:t>убедиться, что сотрудники имеют понятие </a:t>
            </a:r>
            <a:r>
              <a:rPr lang="ru-RU" sz="2400" dirty="0" smtClean="0"/>
              <a:t> </a:t>
            </a:r>
            <a:r>
              <a:rPr lang="ru-RU" sz="2400" dirty="0"/>
              <a:t>и достигают организационных целей</a:t>
            </a:r>
          </a:p>
          <a:p>
            <a:pPr lvl="0"/>
            <a:r>
              <a:rPr lang="ru-RU" sz="2400" dirty="0"/>
              <a:t>создать позитивную обстановку для хорошей работы</a:t>
            </a:r>
          </a:p>
          <a:p>
            <a:pPr lvl="0"/>
            <a:r>
              <a:rPr lang="ru-RU" sz="2400" dirty="0"/>
              <a:t>помочь сотрудникам развиваться и поддерживать их профессиональное развитие</a:t>
            </a:r>
          </a:p>
          <a:p>
            <a:pPr lvl="0"/>
            <a:r>
              <a:rPr lang="ru-RU" sz="2400" dirty="0"/>
              <a:t>уменьшать и </a:t>
            </a:r>
            <a:r>
              <a:rPr lang="ru-RU" sz="2400" dirty="0" smtClean="0"/>
              <a:t>учить эффективно </a:t>
            </a:r>
            <a:r>
              <a:rPr lang="ru-RU" sz="2400" dirty="0"/>
              <a:t>справляться со стрессом</a:t>
            </a:r>
          </a:p>
          <a:p>
            <a:pPr lvl="0"/>
            <a:r>
              <a:rPr lang="ru-RU" sz="2400" dirty="0"/>
              <a:t>убедиться в качестве предоставляемых </a:t>
            </a:r>
            <a:r>
              <a:rPr lang="ru-RU" sz="2400" dirty="0" smtClean="0"/>
              <a:t>услуг</a:t>
            </a:r>
          </a:p>
          <a:p>
            <a:pPr marL="0" lvl="0" indent="0" algn="r">
              <a:buNone/>
            </a:pPr>
            <a:r>
              <a:rPr lang="ru-RU" sz="2400" dirty="0" smtClean="0"/>
              <a:t> </a:t>
            </a:r>
            <a:r>
              <a:rPr lang="ru-RU" sz="3000" u="sng" spc="-50" dirty="0">
                <a:solidFill>
                  <a:srgbClr val="C00000"/>
                </a:solidFill>
              </a:rPr>
              <a:t>Работа выполняется хорошо!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441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Принципы супервизии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1399309"/>
            <a:ext cx="10208029" cy="4469785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Законные интересы получателей услуг (детей и семей) являются и остаются первостепенными</a:t>
            </a:r>
          </a:p>
          <a:p>
            <a:pPr lvl="0"/>
            <a:r>
              <a:rPr lang="ru-RU" b="1" dirty="0" smtClean="0"/>
              <a:t>Всем </a:t>
            </a:r>
            <a:r>
              <a:rPr lang="ru-RU" b="1" dirty="0"/>
              <a:t>сотрудникам необходима такая супервизия. </a:t>
            </a:r>
            <a:r>
              <a:rPr lang="ru-RU" b="1" u="sng" dirty="0" smtClean="0"/>
              <a:t>Это </a:t>
            </a:r>
            <a:r>
              <a:rPr lang="ru-RU" b="1" u="sng" dirty="0"/>
              <a:t>необходимость, а </a:t>
            </a:r>
            <a:r>
              <a:rPr lang="ru-RU" b="1" u="sng" dirty="0" smtClean="0"/>
              <a:t>не роскошь</a:t>
            </a:r>
            <a:endParaRPr lang="ru-RU" b="1" u="sng" dirty="0"/>
          </a:p>
          <a:p>
            <a:pPr lvl="0"/>
            <a:r>
              <a:rPr lang="ru-RU" b="1" u="sng" dirty="0"/>
              <a:t>С</a:t>
            </a:r>
            <a:r>
              <a:rPr lang="ru-RU" b="1" u="sng" dirty="0" smtClean="0"/>
              <a:t>упервизия </a:t>
            </a:r>
            <a:r>
              <a:rPr lang="ru-RU" b="1" u="sng" dirty="0"/>
              <a:t>– общая обязанность</a:t>
            </a:r>
          </a:p>
          <a:p>
            <a:pPr lvl="0"/>
            <a:r>
              <a:rPr lang="ru-RU" b="1" dirty="0"/>
              <a:t>С</a:t>
            </a:r>
            <a:r>
              <a:rPr lang="ru-RU" b="1" dirty="0" smtClean="0"/>
              <a:t>упервизия </a:t>
            </a:r>
            <a:r>
              <a:rPr lang="ru-RU" b="1" u="sng" dirty="0">
                <a:solidFill>
                  <a:srgbClr val="FF0000"/>
                </a:solidFill>
              </a:rPr>
              <a:t>основывается на </a:t>
            </a:r>
            <a:r>
              <a:rPr lang="ru-RU" b="1" u="sng" dirty="0" smtClean="0">
                <a:solidFill>
                  <a:srgbClr val="FF0000"/>
                </a:solidFill>
              </a:rPr>
              <a:t>предварительной договоренности</a:t>
            </a:r>
            <a:r>
              <a:rPr lang="ru-RU" b="1" dirty="0" smtClean="0"/>
              <a:t>, соглашении</a:t>
            </a:r>
          </a:p>
          <a:p>
            <a:pPr lvl="0"/>
            <a:r>
              <a:rPr lang="ru-RU" b="1" dirty="0"/>
              <a:t>С</a:t>
            </a:r>
            <a:r>
              <a:rPr lang="ru-RU" b="1" dirty="0" smtClean="0"/>
              <a:t>упервизия </a:t>
            </a:r>
            <a:r>
              <a:rPr lang="ru-RU" b="1" u="sng" dirty="0"/>
              <a:t>должна быть регулярной</a:t>
            </a:r>
            <a:r>
              <a:rPr lang="ru-RU" b="1" dirty="0"/>
              <a:t>, спланированной и непрерывной</a:t>
            </a:r>
          </a:p>
          <a:p>
            <a:pPr lvl="0"/>
            <a:r>
              <a:rPr lang="ru-RU" b="1" dirty="0"/>
              <a:t>С</a:t>
            </a:r>
            <a:r>
              <a:rPr lang="ru-RU" b="1" dirty="0" smtClean="0"/>
              <a:t>упервизия </a:t>
            </a:r>
            <a:r>
              <a:rPr lang="ru-RU" b="1" u="sng" dirty="0"/>
              <a:t>должна содействовать </a:t>
            </a:r>
            <a:r>
              <a:rPr lang="ru-RU" b="1" dirty="0"/>
              <a:t>компетентной, ответственной </a:t>
            </a:r>
            <a:r>
              <a:rPr lang="ru-RU" b="1" u="sng" dirty="0" smtClean="0"/>
              <a:t>практике</a:t>
            </a:r>
            <a:endParaRPr lang="ru-RU" b="1" u="sng" dirty="0"/>
          </a:p>
          <a:p>
            <a:pPr lvl="0"/>
            <a:r>
              <a:rPr lang="ru-RU" b="1" dirty="0"/>
              <a:t>С</a:t>
            </a:r>
            <a:r>
              <a:rPr lang="ru-RU" b="1" dirty="0" smtClean="0"/>
              <a:t>упервизия </a:t>
            </a:r>
            <a:r>
              <a:rPr lang="ru-RU" b="1" dirty="0"/>
              <a:t>продвигает </a:t>
            </a:r>
            <a:r>
              <a:rPr lang="ru-RU" b="1" u="sng" dirty="0"/>
              <a:t>антидискриминационную и </a:t>
            </a:r>
            <a:r>
              <a:rPr lang="ru-RU" b="1" u="sng" dirty="0" smtClean="0"/>
              <a:t>против притесняющую </a:t>
            </a:r>
            <a:r>
              <a:rPr lang="ru-RU" b="1" dirty="0"/>
              <a:t>практику</a:t>
            </a:r>
          </a:p>
          <a:p>
            <a:pPr lvl="0"/>
            <a:r>
              <a:rPr lang="ru-RU" b="1" dirty="0"/>
              <a:t>С</a:t>
            </a:r>
            <a:r>
              <a:rPr lang="ru-RU" b="1" dirty="0" smtClean="0"/>
              <a:t>упервизия </a:t>
            </a:r>
            <a:r>
              <a:rPr lang="ru-RU" b="1" dirty="0"/>
              <a:t>должна поддерживаться пониманием того, как обучаются взрослые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EC7404"/>
              </a:buClr>
              <a:defRPr/>
            </a:pPr>
            <a:endParaRPr lang="ru-RU" b="1" cap="small" dirty="0" smtClean="0">
              <a:solidFill>
                <a:srgbClr val="006600"/>
              </a:solidFill>
              <a:latin typeface="Arial"/>
              <a:ea typeface="ＭＳ Ｐゴシック" pitchFamily="30" charset="-128"/>
              <a:cs typeface="ＭＳ Ｐゴシック" pitchFamily="30" charset="-128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  <a:buClr>
                <a:srgbClr val="EC7404"/>
              </a:buClr>
              <a:defRPr/>
            </a:pPr>
            <a:r>
              <a:rPr lang="ru-RU" b="1" cap="small" dirty="0">
                <a:solidFill>
                  <a:srgbClr val="006600"/>
                </a:solidFill>
                <a:latin typeface="Arial"/>
                <a:ea typeface="ＭＳ Ｐゴシック" pitchFamily="30" charset="-128"/>
                <a:cs typeface="ＭＳ Ｐゴシック" pitchFamily="30" charset="-128"/>
              </a:rPr>
              <a:t> </a:t>
            </a:r>
            <a:r>
              <a:rPr lang="ru-RU" b="1" cap="small" dirty="0" smtClean="0">
                <a:solidFill>
                  <a:srgbClr val="006600"/>
                </a:solidFill>
                <a:latin typeface="Arial"/>
                <a:ea typeface="ＭＳ Ｐゴシック" pitchFamily="30" charset="-128"/>
                <a:cs typeface="ＭＳ Ｐゴシック" pitchFamily="30" charset="-128"/>
              </a:rPr>
              <a:t>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268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778" y="417689"/>
            <a:ext cx="10515600" cy="583829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600" b="1" dirty="0"/>
              <a:t>Функции супервизии </a:t>
            </a:r>
            <a:endParaRPr lang="ru-RU" sz="2600" b="1" dirty="0" smtClean="0"/>
          </a:p>
          <a:p>
            <a:pPr marL="0" indent="0" algn="ctr">
              <a:buNone/>
            </a:pPr>
            <a:endParaRPr lang="ru-RU" sz="2600" b="1" dirty="0"/>
          </a:p>
          <a:p>
            <a:pPr marL="0" indent="0" algn="ctr">
              <a:buNone/>
            </a:pPr>
            <a:r>
              <a:rPr lang="ru-RU" sz="2600" b="1" dirty="0" smtClean="0"/>
              <a:t>Организационная функция</a:t>
            </a:r>
          </a:p>
          <a:p>
            <a:pPr marL="0" indent="0" algn="ctr">
              <a:buNone/>
            </a:pPr>
            <a:endParaRPr lang="ru-RU" b="1" dirty="0" smtClean="0"/>
          </a:p>
          <a:p>
            <a:pPr lvl="0"/>
            <a:r>
              <a:rPr lang="ru-RU" sz="2300" dirty="0" smtClean="0"/>
              <a:t>Персонал понимает и четко представляет свою роль и обязанности в рамках организации</a:t>
            </a:r>
          </a:p>
          <a:p>
            <a:pPr lvl="0"/>
            <a:r>
              <a:rPr lang="ru-RU" sz="2300" dirty="0" smtClean="0"/>
              <a:t>Персонал осознает границы своих личных, корпоративных и установленных законом полномочий</a:t>
            </a:r>
          </a:p>
          <a:p>
            <a:pPr lvl="0"/>
            <a:r>
              <a:rPr lang="ru-RU" sz="2300" dirty="0" smtClean="0"/>
              <a:t>Основания для принятия решений подтверждены документально</a:t>
            </a:r>
          </a:p>
          <a:p>
            <a:pPr lvl="0"/>
            <a:r>
              <a:rPr lang="ru-RU" sz="2300" dirty="0" smtClean="0"/>
              <a:t>Документация ведется в соответствии с корпоративными и юридическими требованиями</a:t>
            </a:r>
          </a:p>
          <a:p>
            <a:pPr lvl="0"/>
            <a:r>
              <a:rPr lang="ru-RU" sz="2300" dirty="0" smtClean="0"/>
              <a:t>Сотрудники четко понимают, когда необходимо консультироваться с осуществляющим супервизию</a:t>
            </a:r>
          </a:p>
          <a:p>
            <a:pPr lvl="0"/>
            <a:r>
              <a:rPr lang="ru-RU" sz="2300" dirty="0" smtClean="0"/>
              <a:t>На сотрудников возложены обязанности в соответствии с их навыками и опытом и в адекватном объеме</a:t>
            </a:r>
          </a:p>
          <a:p>
            <a:pPr lvl="0"/>
            <a:r>
              <a:rPr lang="ru-RU" sz="2300" dirty="0" smtClean="0"/>
              <a:t>Сотрудники могут эффективно регулировать свое рабочее время</a:t>
            </a:r>
          </a:p>
          <a:p>
            <a:pPr lvl="0"/>
            <a:r>
              <a:rPr lang="ru-RU" sz="2300" dirty="0" smtClean="0"/>
              <a:t>Достижения сотрудников признаются</a:t>
            </a:r>
          </a:p>
          <a:p>
            <a:pPr lvl="0"/>
            <a:r>
              <a:rPr lang="ru-RU" sz="2300" dirty="0" smtClean="0"/>
              <a:t>Сотрудники осознают, что степень супервизии может быть увеличена, чтобы разобраться с подозрениями и опасениями относительно качества работы сотрудников</a:t>
            </a:r>
          </a:p>
          <a:p>
            <a:pPr marL="0" lvl="0" indent="0">
              <a:buNone/>
            </a:pPr>
            <a:endParaRPr lang="ru-RU" dirty="0" smtClean="0"/>
          </a:p>
          <a:p>
            <a:pPr marL="0" lvl="0" indent="0" algn="r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Направлена на повышение общего </a:t>
            </a:r>
            <a:r>
              <a:rPr lang="ru-RU" sz="3200" b="1" i="1" dirty="0">
                <a:solidFill>
                  <a:srgbClr val="C00000"/>
                </a:solidFill>
              </a:rPr>
              <a:t>качество работы каждого сотрудника</a:t>
            </a:r>
          </a:p>
          <a:p>
            <a:pPr algn="r"/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687475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77500" lnSpcReduction="20000"/>
          </a:bodyPr>
          <a:lstStyle/>
          <a:p>
            <a:endParaRPr lang="ru-RU" b="1" dirty="0" smtClean="0"/>
          </a:p>
          <a:p>
            <a:pPr marL="0" indent="0" algn="ctr">
              <a:buNone/>
            </a:pPr>
            <a:r>
              <a:rPr lang="ru-RU" sz="2900" b="1" dirty="0"/>
              <a:t>Функции супервизии </a:t>
            </a:r>
            <a:r>
              <a:rPr lang="ru-RU" sz="2900" b="1" dirty="0" smtClean="0"/>
              <a:t>     </a:t>
            </a:r>
          </a:p>
          <a:p>
            <a:pPr marL="0" indent="0" algn="ctr">
              <a:buNone/>
            </a:pPr>
            <a:r>
              <a:rPr lang="ru-RU" sz="2900" b="1" dirty="0" smtClean="0"/>
              <a:t>Обучающая </a:t>
            </a:r>
            <a:r>
              <a:rPr lang="ru-RU" sz="2900" b="1" dirty="0"/>
              <a:t>функция</a:t>
            </a:r>
          </a:p>
          <a:p>
            <a:pPr marL="0" lvl="0" indent="0">
              <a:buNone/>
            </a:pPr>
            <a:r>
              <a:rPr lang="ru-RU" sz="2600" dirty="0" smtClean="0"/>
              <a:t>Развитие компетенций сотрудников во всех аспектах работы: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600" dirty="0" smtClean="0"/>
              <a:t>Понимание </a:t>
            </a:r>
            <a:r>
              <a:rPr lang="ru-RU" sz="2600" dirty="0" smtClean="0">
                <a:solidFill>
                  <a:srgbClr val="C00000"/>
                </a:solidFill>
              </a:rPr>
              <a:t>теоретической базы, навыков и знаний </a:t>
            </a:r>
            <a:r>
              <a:rPr lang="ru-RU" sz="2600" dirty="0" smtClean="0"/>
              <a:t>в сфере своей деятельности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600" dirty="0" smtClean="0"/>
              <a:t>Понимание  базы </a:t>
            </a:r>
            <a:r>
              <a:rPr lang="ru-RU" sz="2600" dirty="0" smtClean="0">
                <a:solidFill>
                  <a:srgbClr val="C00000"/>
                </a:solidFill>
              </a:rPr>
              <a:t>индивидуальных ценностей </a:t>
            </a:r>
            <a:r>
              <a:rPr lang="ru-RU" sz="2600" dirty="0" smtClean="0"/>
              <a:t>в отношении расы, пола, инвалидности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600" dirty="0" smtClean="0"/>
              <a:t>Оценки необходимости супервизии и </a:t>
            </a:r>
            <a:r>
              <a:rPr lang="ru-RU" sz="2600" dirty="0" smtClean="0">
                <a:solidFill>
                  <a:srgbClr val="C00000"/>
                </a:solidFill>
              </a:rPr>
              <a:t>потребностей в развитии всех сотрудников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600" dirty="0" smtClean="0"/>
              <a:t> Определение </a:t>
            </a:r>
            <a:r>
              <a:rPr lang="ru-RU" sz="2600" dirty="0" smtClean="0">
                <a:solidFill>
                  <a:srgbClr val="C00000"/>
                </a:solidFill>
              </a:rPr>
              <a:t>возможностей для развития и обучения</a:t>
            </a:r>
            <a:endParaRPr lang="ru-RU" sz="2600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600" dirty="0" smtClean="0"/>
              <a:t>Поощрения  </a:t>
            </a:r>
            <a:r>
              <a:rPr lang="ru-RU" sz="2600" dirty="0" smtClean="0">
                <a:solidFill>
                  <a:srgbClr val="C00000"/>
                </a:solidFill>
              </a:rPr>
              <a:t>продолжающегося обучения </a:t>
            </a:r>
            <a:r>
              <a:rPr lang="ru-RU" sz="2600" dirty="0" smtClean="0"/>
              <a:t>путем содействия в доступе к куратору, индивидуальному консультированию, обучению на практике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600" dirty="0" smtClean="0">
                <a:solidFill>
                  <a:srgbClr val="C00000"/>
                </a:solidFill>
              </a:rPr>
              <a:t>Доступа к консультации и возможностям </a:t>
            </a:r>
            <a:r>
              <a:rPr lang="ru-RU" sz="2600" dirty="0" smtClean="0"/>
              <a:t>для развития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600" dirty="0" smtClean="0"/>
              <a:t>Возможность </a:t>
            </a:r>
            <a:r>
              <a:rPr lang="ru-RU" sz="2600" dirty="0" smtClean="0">
                <a:solidFill>
                  <a:srgbClr val="C00000"/>
                </a:solidFill>
              </a:rPr>
              <a:t>получать «отзыв» о своей работе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600" dirty="0" smtClean="0"/>
              <a:t>Способности сотрудников  </a:t>
            </a:r>
            <a:r>
              <a:rPr lang="ru-RU" sz="2600" dirty="0">
                <a:solidFill>
                  <a:srgbClr val="C00000"/>
                </a:solidFill>
              </a:rPr>
              <a:t>к самооценке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600" dirty="0"/>
              <a:t>Предоставления персоналу</a:t>
            </a:r>
            <a:r>
              <a:rPr lang="en-US" sz="2600" dirty="0"/>
              <a:t> </a:t>
            </a:r>
            <a:r>
              <a:rPr lang="ru-RU" sz="2600" dirty="0">
                <a:solidFill>
                  <a:srgbClr val="C00000"/>
                </a:solidFill>
              </a:rPr>
              <a:t>регулярной и конструктивной критики </a:t>
            </a:r>
            <a:r>
              <a:rPr lang="ru-RU" sz="2600" dirty="0"/>
              <a:t>по всем </a:t>
            </a:r>
            <a:r>
              <a:rPr lang="ru-RU" sz="2600" dirty="0" smtClean="0"/>
              <a:t>аспектам </a:t>
            </a:r>
            <a:r>
              <a:rPr lang="ru-RU" sz="2600" dirty="0"/>
              <a:t>их </a:t>
            </a:r>
            <a:r>
              <a:rPr lang="ru-RU" sz="2600" dirty="0" smtClean="0"/>
              <a:t>работы</a:t>
            </a:r>
          </a:p>
          <a:p>
            <a:pPr marL="0" indent="0">
              <a:buNone/>
            </a:pPr>
            <a:endParaRPr lang="ru-RU" sz="2800" b="1" i="1" dirty="0" smtClean="0"/>
          </a:p>
          <a:p>
            <a:pPr marL="0" indent="0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                                               Целью </a:t>
            </a:r>
            <a:r>
              <a:rPr lang="ru-RU" sz="2800" b="1" i="1" dirty="0">
                <a:solidFill>
                  <a:srgbClr val="C00000"/>
                </a:solidFill>
              </a:rPr>
              <a:t>обучающей функции должно  быть развитие</a:t>
            </a:r>
            <a:endParaRPr lang="ru-RU" sz="2800" i="1" dirty="0">
              <a:solidFill>
                <a:srgbClr val="C00000"/>
              </a:solidFill>
            </a:endParaRPr>
          </a:p>
          <a:p>
            <a:pPr lvl="0">
              <a:buFont typeface="Wingdings" panose="05000000000000000000" pitchFamily="2" charset="2"/>
              <a:buChar char="q"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89025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19288"/>
            <a:ext cx="10515600" cy="5881511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pPr marL="0" indent="0" algn="ctr">
              <a:buNone/>
            </a:pPr>
            <a:r>
              <a:rPr lang="ru-RU" b="1" dirty="0"/>
              <a:t>Функции супервизии </a:t>
            </a:r>
          </a:p>
          <a:p>
            <a:pPr marL="0" indent="0" algn="ctr">
              <a:buNone/>
            </a:pPr>
            <a:r>
              <a:rPr lang="ru-RU" b="1" dirty="0" smtClean="0"/>
              <a:t>Поддерживающая  </a:t>
            </a:r>
            <a:r>
              <a:rPr lang="ru-RU" b="1" dirty="0"/>
              <a:t>функция</a:t>
            </a:r>
          </a:p>
          <a:p>
            <a:endParaRPr lang="ru-RU" b="1" dirty="0"/>
          </a:p>
          <a:p>
            <a:r>
              <a:rPr lang="ru-RU" dirty="0" smtClean="0">
                <a:solidFill>
                  <a:srgbClr val="C00000"/>
                </a:solidFill>
              </a:rPr>
              <a:t>Создавать ситуацию для сотрудников</a:t>
            </a:r>
            <a:r>
              <a:rPr lang="ru-RU" dirty="0" smtClean="0"/>
              <a:t>, чтобы они могли высказываться о своей работе и влиянии, которая она на них оказывает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Выслушивать сотрудников, и позволять им высказывать свои чувства, в особенности страх, злость, отвращение или бесполезность</a:t>
            </a:r>
            <a:r>
              <a:rPr lang="ru-RU" dirty="0" smtClean="0"/>
              <a:t>, возникающие в процессе работы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Следить за общим здоровьем </a:t>
            </a:r>
            <a:r>
              <a:rPr lang="ru-RU" dirty="0" smtClean="0"/>
              <a:t>и благополучием сотрудников, особенно к эффекту, который </a:t>
            </a:r>
            <a:r>
              <a:rPr lang="ru-RU" dirty="0" smtClean="0">
                <a:solidFill>
                  <a:srgbClr val="C00000"/>
                </a:solidFill>
              </a:rPr>
              <a:t>оказывает стресс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Изучать, в безопасной обстановке, вопросы </a:t>
            </a:r>
            <a:r>
              <a:rPr lang="ru-RU" dirty="0" smtClean="0"/>
              <a:t>дискриминации и притеснения, поддерживать специалистов, которые </a:t>
            </a:r>
            <a:r>
              <a:rPr lang="ru-RU" dirty="0" err="1" smtClean="0"/>
              <a:t>подверженны</a:t>
            </a:r>
            <a:r>
              <a:rPr lang="ru-RU" dirty="0" smtClean="0"/>
              <a:t> любой форме насилия или притеснений со стороны получателей услуг и коллег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Пояснить, когда сотрудникам необходимо обратиться к сторонней </a:t>
            </a:r>
            <a:r>
              <a:rPr lang="ru-RU" dirty="0" smtClean="0"/>
              <a:t>помощи психолога/психотерапевта</a:t>
            </a:r>
          </a:p>
          <a:p>
            <a:pPr lvl="0"/>
            <a:r>
              <a:rPr lang="ru-RU" dirty="0" smtClean="0"/>
              <a:t>Выражать </a:t>
            </a:r>
            <a:r>
              <a:rPr lang="ru-RU" dirty="0" smtClean="0">
                <a:solidFill>
                  <a:srgbClr val="C00000"/>
                </a:solidFill>
              </a:rPr>
              <a:t>конструктивную критику или уместную похвалу</a:t>
            </a:r>
          </a:p>
          <a:p>
            <a:pPr marL="0" lvl="0" indent="0" algn="r">
              <a:buNone/>
            </a:pPr>
            <a:r>
              <a:rPr lang="ru-RU" sz="2600" b="1" i="1" dirty="0" smtClean="0">
                <a:solidFill>
                  <a:srgbClr val="C00000"/>
                </a:solidFill>
              </a:rPr>
              <a:t>Создание безопасного и благоприятного окружения для персонала</a:t>
            </a:r>
            <a:endParaRPr lang="ru-RU" sz="2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9347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515</TotalTime>
  <Words>3024</Words>
  <Application>Microsoft Office PowerPoint</Application>
  <PresentationFormat>Произвольный</PresentationFormat>
  <Paragraphs>360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Ретро</vt:lpstr>
      <vt:lpstr>Презентация PowerPoint</vt:lpstr>
      <vt:lpstr>Презентация PowerPoint</vt:lpstr>
      <vt:lpstr>Презентация PowerPoint</vt:lpstr>
      <vt:lpstr>Супервизия</vt:lpstr>
      <vt:lpstr>Конечная цель супервизии – компетентное, ответственное выполнение работы, непрекращающийся рост профессионального мастерства, и личная поддержка.</vt:lpstr>
      <vt:lpstr>Принципы супервизии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рамках супервизии:  </vt:lpstr>
      <vt:lpstr>Порядок проведения</vt:lpstr>
      <vt:lpstr>Презентация PowerPoint</vt:lpstr>
      <vt:lpstr> Примеры вопросов для обсуждения в ходе супервизии                        РМ 2 </vt:lpstr>
      <vt:lpstr>Супервизоры - хорошие слушатели!</vt:lpstr>
      <vt:lpstr>    Супервизия для семей……</vt:lpstr>
      <vt:lpstr>Рекомендации по предоставлению обратной связи в ходе супервизии:  </vt:lpstr>
      <vt:lpstr>Групповая супервизия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Шаги в итоговом обсуждении  групповой супервизии  Помощь в решении проблемы супервизируемого </vt:lpstr>
      <vt:lpstr>Полезные аспекты групповой супервизии:  </vt:lpstr>
      <vt:lpstr>Требования к супервизии и супервизору</vt:lpstr>
      <vt:lpstr>Презентация PowerPoint</vt:lpstr>
      <vt:lpstr>Презентация PowerPoint</vt:lpstr>
      <vt:lpstr>Презентация PowerPoint</vt:lpstr>
      <vt:lpstr>Источники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175</cp:revision>
  <dcterms:created xsi:type="dcterms:W3CDTF">2021-04-14T08:44:29Z</dcterms:created>
  <dcterms:modified xsi:type="dcterms:W3CDTF">2026-02-11T12:19:33Z</dcterms:modified>
</cp:coreProperties>
</file>