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2" r:id="rId1"/>
  </p:sldMasterIdLst>
  <p:notesMasterIdLst>
    <p:notesMasterId r:id="rId21"/>
  </p:notesMasterIdLst>
  <p:sldIdLst>
    <p:sldId id="404" r:id="rId2"/>
    <p:sldId id="355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6" r:id="rId12"/>
    <p:sldId id="418" r:id="rId13"/>
    <p:sldId id="420" r:id="rId14"/>
    <p:sldId id="422" r:id="rId15"/>
    <p:sldId id="425" r:id="rId16"/>
    <p:sldId id="426" r:id="rId17"/>
    <p:sldId id="430" r:id="rId18"/>
    <p:sldId id="431" r:id="rId19"/>
    <p:sldId id="427" r:id="rId20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9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FFFF"/>
    <a:srgbClr val="C6FED3"/>
    <a:srgbClr val="FF3300"/>
    <a:srgbClr val="E57301"/>
    <a:srgbClr val="A365D1"/>
    <a:srgbClr val="FE8002"/>
    <a:srgbClr val="FFE285"/>
    <a:srgbClr val="FFFF00"/>
    <a:srgbClr val="FFE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909" autoAdjust="0"/>
  </p:normalViewPr>
  <p:slideViewPr>
    <p:cSldViewPr>
      <p:cViewPr>
        <p:scale>
          <a:sx n="114" d="100"/>
          <a:sy n="114" d="100"/>
        </p:scale>
        <p:origin x="-147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B8DAE-A8F3-40BC-B7A2-C2BDF704E4BC}" type="datetimeFigureOut">
              <a:rPr lang="ru-RU" smtClean="0"/>
              <a:pPr/>
              <a:t>23.06.2025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C9BDF-8156-4803-AC60-204ABD50D41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68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70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645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599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076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7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5C3E-DBF2-4B5A-B67C-F5F5E8296AA3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41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0D63-AB7A-4E51-AB79-25C60A885ED1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32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E0EA-D774-4B8D-8C1C-EF51474353EE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69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4FF31-F5B3-482E-8FD3-CF038B60F49F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61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4BE2-CD60-40C1-873E-2CFEAB4110A2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4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7777-CA37-4325-BCBD-B8FA7895F8D8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95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28676-682A-4C3A-AC1E-7C60D8E0C5B4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94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AB0D-2F1F-4234-8BD4-C0FAEAB51D7D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24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49AE-FC1B-43AE-9DEA-4386C597FD3A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0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87C7-2668-41BD-B152-88682C387D8A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97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9D0A-3CF1-4D02-A424-01C5043550DF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30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93000">
              <a:srgbClr val="F0EBD5"/>
            </a:gs>
            <a:gs pos="100000">
              <a:schemeClr val="accent1">
                <a:lumMod val="72000"/>
                <a:lumOff val="28000"/>
                <a:alpha val="83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50A0-A4A9-41BB-B867-8452BD6C725F}" type="datetime1">
              <a:rPr lang="ru-RU" smtClean="0"/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00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7"/>
            <a:ext cx="7704857" cy="1296144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</a:t>
            </a:r>
            <a:b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812276"/>
            <a:ext cx="8352928" cy="240037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Обеспечение прав и законных интересов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детей-сирот и детей, оставшихся </a:t>
            </a:r>
            <a:endParaRPr lang="ru-RU" b="1" dirty="0" smtClean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</a:t>
            </a: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попечения родителей,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период вступительной кампании </a:t>
            </a:r>
            <a:endParaRPr lang="ru-RU" sz="3200" b="1" dirty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4869160"/>
            <a:ext cx="5796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Бордак Ирина Николаевна,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педагог социальный отдела защиты прав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 законных интересов несовершеннолетних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	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181011" cy="1008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6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350028"/>
            <a:ext cx="7776864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назначении и выплате пенсии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62289"/>
            <a:ext cx="8208912" cy="5275023"/>
          </a:xfrm>
        </p:spPr>
        <p:txBody>
          <a:bodyPr>
            <a:noAutofit/>
          </a:bodyPr>
          <a:lstStyle/>
          <a:p>
            <a:pPr marL="452628" lvl="0" algn="just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Республики Беларусь от 23.09.2021 №363 «О текущем (расчетном) банковском счете физического лица с базовыми условиями обслуживания»</a:t>
            </a:r>
          </a:p>
          <a:p>
            <a:pPr marL="109728" lvl="0" indent="0" algn="just">
              <a:spcBef>
                <a:spcPts val="400"/>
              </a:spcBef>
              <a:buClr>
                <a:srgbClr val="0070C0"/>
              </a:buClr>
              <a:buSzPct val="68000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после 01.07.2025 выплата пенсии на ребенка должна производиться на текущий (расчетный) банковский счет физического лица с базовыми условиями обслуживания, открываемый на имя опекуна или несовершеннолетнего подопечного в возрасте от 14 до 18 лет </a:t>
            </a:r>
          </a:p>
          <a:p>
            <a:pPr marL="109728" lvl="0" indent="0" algn="just">
              <a:spcBef>
                <a:spcPts val="400"/>
              </a:spcBef>
              <a:buClr>
                <a:srgbClr val="0070C0"/>
              </a:buClr>
              <a:buSzPct val="68000"/>
              <a:buNone/>
            </a:pPr>
            <a:endParaRPr lang="ru-RU" sz="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 от 17.04.1992 № 1596-XII «О пенсионном обеспечении» (с изменениями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 декабря 2024 г.)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800000"/>
              </a:buClr>
              <a:buSzPct val="68000"/>
              <a:buNone/>
            </a:pPr>
            <a:endParaRPr lang="ru-RU" sz="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800000"/>
              </a:buClr>
              <a:buSzPct val="68000"/>
              <a:buNone/>
            </a:pPr>
            <a:r>
              <a:rPr lang="ru-RU" sz="1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необходимо передать следующие документы о назначении и выплате пенсий </a:t>
            </a:r>
            <a:r>
              <a:rPr lang="ru-RU" sz="1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детям-сиротам и детям, оставшимся без попечения родителей:</a:t>
            </a:r>
            <a:endParaRPr lang="ru-RU" sz="1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получаемых ребенком пенсиях (удостоверение, справка из органов социальной защиты о назначении пенсии по потере кормильца, по инвалидности);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о наличии счета, открытого на имя ребенка в банке (договор банковского счета, актуальная выписка по счету). 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§"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5" y="43934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060848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905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97242"/>
            <a:ext cx="8568952" cy="5674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рождении, паспорт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0"/>
            <a:ext cx="8115733" cy="1584176"/>
          </a:xfrm>
        </p:spPr>
        <p:txBody>
          <a:bodyPr>
            <a:noAutofit/>
          </a:bodyPr>
          <a:lstStyle/>
          <a:p>
            <a:pPr lvl="0" algn="just"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Республики Беларусь от 3 июня 2008 г. № 294 «О документировании населения Республики Беларусь» (с изменениями и дополнениями от 14 марта 2024 г.)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02801" y="2348880"/>
            <a:ext cx="8568952" cy="395363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билет</a:t>
            </a:r>
            <a:endParaRPr lang="ru-RU" sz="2400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591277" y="2823290"/>
            <a:ext cx="7992000" cy="3270005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выдачи единого билета, условиях и сроках пользования им, утвержденное Постановлением Совета Министров Республики Беларусь от 14 июня 2006 г. №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748</a:t>
            </a:r>
          </a:p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21.12.2005 № 73-3 «О гарантиях по социальной защите детей-сирот, детей, оставшихся без попечения родителей, а также лиц из числа детей-сирот и детей, оставшихся без   родителей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 от 8 июля 2024 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Clr>
                <a:srgbClr val="0070C0"/>
              </a:buClr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билет выдается в 5-дневный срок со дня предоставления государственного обеспечения. После 18 лет форма единого билета своевременно должна быть </a:t>
            </a:r>
            <a:r>
              <a:rPr lang="ru-RU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заменена</a:t>
            </a:r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91277" y="5805264"/>
            <a:ext cx="7992000" cy="430689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50" y="0"/>
            <a:ext cx="1049703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5" y="4941168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8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84135" y="1196752"/>
            <a:ext cx="7992000" cy="1368152"/>
          </a:xfrm>
        </p:spPr>
        <p:txBody>
          <a:bodyPr>
            <a:noAutofit/>
          </a:bodyPr>
          <a:lstStyle/>
          <a:p>
            <a:pPr marL="109728" lv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справки ограничен (на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01.06.2025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– 1 год).</a:t>
            </a:r>
          </a:p>
          <a:p>
            <a:pPr marL="109728" indent="0" algn="just">
              <a:buNone/>
            </a:pPr>
            <a:r>
              <a:rPr lang="ru-RU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передаче ребенка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государственное обеспечение в учреждения образования необходимо в обязательном порядке предоставить актуальную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справку</a:t>
            </a:r>
            <a:endPara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5659" y="4761148"/>
            <a:ext cx="8568952" cy="100811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40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призывника </a:t>
            </a:r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юношей </a:t>
            </a:r>
            <a:endParaRPr lang="ru-RU" sz="240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16-летия)</a:t>
            </a:r>
          </a:p>
          <a:p>
            <a:pPr algn="ctr"/>
            <a:endParaRPr lang="ru-RU" sz="240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584135" y="4437112"/>
            <a:ext cx="7831508" cy="133214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103601" y="260648"/>
            <a:ext cx="7474827" cy="755403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Справка, содержащая сведения из записи акта </a:t>
            </a:r>
            <a:endParaRPr lang="ru-RU" sz="240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рождении (если ребенок рожден вне брака) </a:t>
            </a:r>
            <a:endParaRPr lang="ru-RU" sz="2200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0894" y="2780928"/>
            <a:ext cx="7820560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наличии и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местонахождении </a:t>
            </a:r>
          </a:p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братьев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сестер, иных близких родственниках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7869" y="3421449"/>
            <a:ext cx="782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родственниках должна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актуализирована, иметь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исходящий номер, дату, быть заверенной подписью начальника отдела образования и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печатью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4" y="67496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" y="1484784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" y="3555373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25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341034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ребенка (ЛКР)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2004" y="901700"/>
            <a:ext cx="7992000" cy="2232248"/>
          </a:xfrm>
        </p:spPr>
        <p:txBody>
          <a:bodyPr>
            <a:noAutofit/>
          </a:bodyPr>
          <a:lstStyle/>
          <a:p>
            <a:pPr lvl="0" algn="just">
              <a:buClr>
                <a:srgbClr val="80000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формирования республиканского банка данных детей-сирот и детей, оставшихся без попечения родителей, и пользования им, утвержденного постановлением Министерства образования Республики Беларусь от 2 октября 2012 г. №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от 28 ноября 2024 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 </a:t>
            </a:r>
          </a:p>
          <a:p>
            <a:pPr marL="109728" lvl="0" indent="0" algn="just">
              <a:buClr>
                <a:srgbClr val="800000"/>
              </a:buClr>
              <a:buNone/>
            </a:pP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каждое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прибывшее или выявленное лицо учетной категории,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ЛКР, информация вводится в локальную базу данных отдела образования и хранится в Республиканском банке данных 75 лет.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3068960"/>
            <a:ext cx="8568952" cy="504056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3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карточка ребенка, подлежащего усыновлению </a:t>
            </a:r>
            <a:r>
              <a:rPr lang="ru-RU" sz="22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(ЛКР-У)</a:t>
            </a:r>
            <a:endParaRPr lang="ru-RU" sz="2200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591277" y="3573016"/>
            <a:ext cx="7992000" cy="280831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>
                <a:srgbClr val="800000"/>
              </a:buClr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формирования республиканского банка данных об усыновлении (удочерении) детей-сирот и детей, оставшихся без попечения родителей, и пользования им, утвержденного постановлением Министерства образования Республики Беларусь от 29 июля 2002 г. № 28 «А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(с изменениями от 7 декабря 2018 г.)</a:t>
            </a:r>
          </a:p>
          <a:p>
            <a:pPr marL="109728" indent="0" algn="just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усыновлению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дети, у которых единственный или оба родителя: умерли, лишены родительских прав, дали согласие на усыновление ребенка, признаны в судебном порядке недееспособными, безвестно отсутствующими или умершими, неизвестны (ст. 120 </a:t>
            </a:r>
            <a:r>
              <a:rPr lang="ru-R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КоБС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indent="0" algn="just"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7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231668"/>
            <a:ext cx="8064896" cy="783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взыскании расходов на содержание детей, находящихся на государственном обеспечении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12776"/>
            <a:ext cx="7992000" cy="453650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Республики Беларусь о браке и семье от 09.07.1999 г. №278-3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от 8 июля 2024 г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ст.93-93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³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Clr>
                <a:srgbClr val="0070C0"/>
              </a:buClr>
              <a:buSzPct val="68000"/>
              <a:buNone/>
            </a:pP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Clr>
                <a:srgbClr val="0070C0"/>
              </a:buClr>
              <a:buSzPct val="68000"/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учреждения образования передаются сведения о родителях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необходимые для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 расходов по содержанию детей:</a:t>
            </a:r>
          </a:p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паспортов биологических родителей либо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внутренних дел, содержащие информацию об обязанном лице, в том числе число, месяц, год рождения, идентификационный номер, место регистрации (жительства) (при отсутствии документа, удостоверяющего личность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(определения) суда либо исполнительная надпись нотариуса о взыскании расходов на содержание детей на государственном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обеспечении</a:t>
            </a:r>
          </a:p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судебному исполнителю, по месту нахождения исполнительного производства, о прекращении взыскания на будущее время в пользу данного взыскателя с даты выбытия ребенка.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Clr>
                <a:srgbClr val="800000"/>
              </a:buClr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3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97242"/>
            <a:ext cx="8568952" cy="783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осуществление </a:t>
            </a: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патронатного воспитания</a:t>
            </a:r>
            <a:endParaRPr lang="ru-RU" sz="2400" b="1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395536" y="1124744"/>
            <a:ext cx="8208912" cy="518457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патронатном воспитании, утвержденное Постановлением Совета Министров Республики Беларусь от 26.06.2012 №596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Республики Беларусь от 12 марта 2007 г. №20 «О некоторых вопросах усыновления (удочерения), установления опеки, попечительства над детьми, передачи детей на воспитание в приемную семью, детский дом семейного типа, на патронатное воспитание, возврата детей родителям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09728" lvl="0" indent="0" algn="just">
              <a:buClr>
                <a:srgbClr val="800000"/>
              </a:buClr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учреждение образования кандидатами в патронатные воспитатели передается:</a:t>
            </a:r>
          </a:p>
          <a:p>
            <a:pPr lvl="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образования о наличии в семье кандидата в патронатные воспитатели условий, необходимых для воспитания ребенка;</a:t>
            </a:r>
          </a:p>
          <a:p>
            <a:pPr lvl="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обследования условий жизни кандидата в патронатные воспитатели;</a:t>
            </a:r>
          </a:p>
          <a:p>
            <a:pPr lvl="0" algn="just"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сведения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(</a:t>
            </a:r>
            <a:r>
              <a:rPr lang="ru-R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в п.10 Положения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lvl="0" indent="0" algn="just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патронатного воспитания заключается в двух экземплярах, один из которых хранится в личном деле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учащегося,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– у патронатного воспитателя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09728" lvl="0" indent="0" algn="just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в срок до 14 дней со дня подписания направляется в отдел образования, выдавший заключение</a:t>
            </a: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4" y="0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2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411129"/>
            <a:ext cx="7560840" cy="783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дел </a:t>
            </a: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 замещающих семей</a:t>
            </a:r>
            <a:endParaRPr lang="ru-RU" sz="2400" b="1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8" cy="3384376"/>
          </a:xfrm>
        </p:spPr>
        <p:txBody>
          <a:bodyPr>
            <a:noAutofit/>
          </a:bodyPr>
          <a:lstStyle/>
          <a:p>
            <a:pPr lvl="0" algn="just"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образования Республики от 28 ноября 2022 г. №450 «О перечне документов, образующихся в процессе деятельности Министерства образования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just"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созданию и сопровождению приемных и опекунских семей, детских домов семейного типа (от 10.06.2024)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дела убывших воспитанников хранятся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архиве в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7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лет после достижения детьми совершеннолетия.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0" y="70058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717032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3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968957" cy="8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180084"/>
            <a:ext cx="8375327" cy="54153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дел учащихся сиротской категории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5490"/>
              </p:ext>
            </p:extLst>
          </p:nvPr>
        </p:nvGraphicFramePr>
        <p:xfrm>
          <a:off x="322709" y="980728"/>
          <a:ext cx="8568952" cy="5242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34663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личном деле должны содержаться следующие документы:</a:t>
                      </a:r>
                    </a:p>
                    <a:p>
                      <a:pPr lvl="0"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гражданстве, идентификационном номере, месте рождения, регистрации по месту жительства (свидетельство о рождении, паспорт)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состоянии здоровья (медицинская справка о состоянии здоровья, карта профпрививок, медицинская справка на профпригодность или копии), наличии инвалидности (удостоверение инвалида), для детей и лиц с особенностями психофизического развития – заключение ЦКРОиР с рекомендацией по образовательному маршруту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113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первоначальном предоставлении (приобретении) статуса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1134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правоотношениях с родителями (документы, подтверждающие статус ребенка)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передаче ребенка на государственное обеспечение в учреждение образования (решение райисполкома, администрации района города)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зачислении в учреждение образования и постановке на государственное обеспечение (копия приказа)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720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защите жилищных прав</a:t>
                      </a:r>
                    </a:p>
                  </a:txBody>
                  <a:tcPr/>
                </a:tc>
              </a:tr>
              <a:tr h="5702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наличии имущества и принятом решении об управлении этим имуществом (решение органа опеки и попечительства о назначении опекуна над имуществом) либо справка о его отсутствии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8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968957" cy="8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228600"/>
            <a:ext cx="8424936" cy="5361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дел </a:t>
            </a: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сиротской категории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33670"/>
              </p:ext>
            </p:extLst>
          </p:nvPr>
        </p:nvGraphicFramePr>
        <p:xfrm>
          <a:off x="323528" y="1052736"/>
          <a:ext cx="8568952" cy="5245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34663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личном деле должны содержаться следующие документы:</a:t>
                      </a:r>
                    </a:p>
                    <a:p>
                      <a:pPr lvl="0"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52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назначении и выплате пенсии (удостоверение, справка из органов социальной защиты о пенсии по потере кормильца)</a:t>
                      </a:r>
                    </a:p>
                  </a:txBody>
                  <a:tcPr/>
                </a:tc>
              </a:tr>
              <a:tr h="49528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взыскании расходов на содержание детей, находящихся на государственном обеспечении</a:t>
                      </a: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наличии и местонахождении братьев, сестер и других близких родственников</a:t>
                      </a: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выдаче единого билета (заверенная копия единого билета)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28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приписке к призывному участку (удостоверение призывника для юношей)</a:t>
                      </a:r>
                    </a:p>
                  </a:txBody>
                  <a:tcPr/>
                </a:tc>
              </a:tr>
              <a:tr h="41720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учете в банке данных детей-сирот (личная карточка ребенка – ЛКР)</a:t>
                      </a:r>
                    </a:p>
                  </a:txBody>
                  <a:tcPr/>
                </a:tc>
              </a:tr>
              <a:tr h="5702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учете в банке данных детей, подлежащих усыновлению (личная карточка учета – ЛКР-У)</a:t>
                      </a:r>
                    </a:p>
                  </a:txBody>
                  <a:tcPr/>
                </a:tc>
              </a:tr>
              <a:tr h="4527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патронатном воспитании учащихся</a:t>
                      </a:r>
                    </a:p>
                  </a:txBody>
                  <a:tcPr/>
                </a:tc>
              </a:tr>
              <a:tr h="5702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постинтернатном сопровождении выпускника (в течение 2-х лет после выпуска).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5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332657"/>
            <a:ext cx="7272808" cy="864095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</a:t>
            </a:r>
            <a:b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812276"/>
            <a:ext cx="8352928" cy="240037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прав и законных интересов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детей-сирот и детей, оставшихся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попечения родителей,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период вступительной кампании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ru-RU" sz="3200" b="1" dirty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4869160"/>
            <a:ext cx="5796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Бордак Ирина Николаевна,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педагог социальный отдела защиты прав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 законных интересов несовершеннолетних </a:t>
            </a:r>
            <a:endParaRPr lang="ru-RU" b="1" spc="-1" dirty="0" smtClean="0">
              <a:solidFill>
                <a:srgbClr val="80000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Телефон 8-0232-56-42-50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	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0" y="188720"/>
            <a:ext cx="1181011" cy="1008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8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32048" y="228600"/>
            <a:ext cx="8568952" cy="96815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специалистов отделов образования </a:t>
            </a:r>
            <a:b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i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(государственное обеспечение в учреждении образования)</a:t>
            </a:r>
            <a:r>
              <a:rPr lang="en-US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7294" y="1166150"/>
            <a:ext cx="8676964" cy="5215177"/>
          </a:xfrm>
        </p:spPr>
        <p:txBody>
          <a:bodyPr>
            <a:noAutofit/>
          </a:bodyPr>
          <a:lstStyle/>
          <a:p>
            <a:pPr marL="395478" lvl="0" indent="-285750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проект решения местного исполнительного и распорядительного органа о направлении ребенка в учреждение образования, освобождении замещающих родителей от возложенных обязанностей,  прекращении ежемесячных денежных выплат на содержание воспитанника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содействие замещающему родителю в подготовке (актуализации) документов, необходимых для организации работы по защите прав и законных интересов обучающегося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5-дневный срок информировать управление по труду, занятости и социальной защите о прекращении государственного обеспечения воспитаннику замещающей семьи, которому были назначены пенсии по инвалидности и (или) по случаю потери кормильца, об изменении формы устройства (указать полное название и адрес учреждения образования, в котором будет обучаться ребенок)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документы, необходимые для защиты прав и законных интересов учащихся сиротской категории, передаются по акту при подаче документов в учреждение профессионального образования.</a:t>
            </a:r>
            <a:endPara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2" y="79137"/>
            <a:ext cx="1052223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4712" y="5013176"/>
            <a:ext cx="4106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0026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rgbClr val="DA1F28">
                        <a:satMod val="155000"/>
                      </a:srgbClr>
                    </a:gs>
                    <a:gs pos="100000">
                      <a:srgbClr val="DA1F28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Sans Unicode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392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6"/>
            <a:ext cx="8568952" cy="859560"/>
          </a:xfrm>
        </p:spPr>
        <p:txBody>
          <a:bodyPr>
            <a:noAutofit/>
          </a:bodyPr>
          <a:lstStyle/>
          <a:p>
            <a:pPr algn="ctr"/>
            <a:r>
              <a:rPr lang="ru-RU" sz="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отделов образования 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(государственное обеспечение </a:t>
            </a:r>
            <a:r>
              <a:rPr lang="ru-RU" sz="22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замещающей семье</a:t>
            </a:r>
            <a:r>
              <a:rPr lang="ru-RU" sz="2200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17050"/>
            <a:ext cx="8244928" cy="5552310"/>
          </a:xfrm>
        </p:spPr>
        <p:txBody>
          <a:bodyPr>
            <a:noAutofit/>
          </a:bodyPr>
          <a:lstStyle/>
          <a:p>
            <a:pPr marL="395478" lvl="0" indent="-285750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проживании замещающей семьи в другом населенном пункте (удаленном от места учебы), необходимо принять решение местного исполнительного и распорядительного органа о разрешении на раздельное проживание опекуна (попечителя) с подопечным (обучающимся). Копию решения направить по месту обучения ребенка. </a:t>
            </a:r>
          </a:p>
          <a:p>
            <a:pPr marL="395478" lvl="0" indent="-285750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достижении обучающимся из числа детей-сирот и детей, оставшихся без попечения родителей, совершеннолетнего возраста </a:t>
            </a:r>
            <a:r>
              <a:rPr lang="ru-RU" sz="17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один месяц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учреждение образования о предполагаемой дате прекращения выплат на содержание подопечного в замещающей семье и необходимости зачисления на государственное обеспечение в учреждение образования.</a:t>
            </a:r>
          </a:p>
          <a:p>
            <a:pPr marL="395478" lvl="0" indent="-285750" algn="just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достижении обучающимся возраста 18 лет решение об отмене попечительства над ним не принимается (статья 178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КоБС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По личному заявлению обучающегося, ставшего лицом, и на основании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органа опеки и попечительства о прекращении государственного обеспечения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воспитаннику замещающей семьи, он зачисляется на государственное обеспечение в учреждении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наступления совершеннолетия.</a:t>
            </a:r>
            <a:endParaRPr lang="ru-RU" sz="17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остается на государственном обеспечении в замещающей семье, то в учреждение образования передается только копия документа о статусе. </a:t>
            </a:r>
            <a:endPara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4" y="181050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373216"/>
            <a:ext cx="1165225" cy="14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92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5"/>
            <a:ext cx="8568952" cy="123251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регламентирующие статус детей-сирот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правовые основания для предоставления учащемуся государственного обеспечения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00808"/>
            <a:ext cx="8314854" cy="4320480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документы</a:t>
            </a: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21.12.2005 № 73-3 «О гарантиях по социальной защите детей-сирот, детей, оставшихся без попечения родителей, а также лиц из числа детей-сирот и детей, оставшихся без   родителей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(с изменениями от 8 июля 2024 г.)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предоставления детям статуса детей, оставшихся без попечения родителей, утраты этого статуса и возврата таких детей родителям, утвержденное Постановлением Совета Министров Республики Беларусь от 26 декабря 2006 г. № 1728 (с изменениями от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декабря 2024 г.).</a:t>
            </a: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обеспечить постоянный контроль за актуальным состоянием документов, являющихся основанием для предоставления детям статуса. Документы должны быть аккуратными, копии читаемы.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1753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160" y="4581128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7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3608" y="149113"/>
            <a:ext cx="7535651" cy="8509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статус детей-сирот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оставшихся без попечения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514972"/>
              </p:ext>
            </p:extLst>
          </p:nvPr>
        </p:nvGraphicFramePr>
        <p:xfrm>
          <a:off x="467544" y="1124744"/>
          <a:ext cx="82809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о </a:t>
                      </a:r>
                      <a:r>
                        <a:rPr kumimoji="0"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приобретении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статуса детей-сирот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Свидетельство о смерти обоих или единственного родителя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81299"/>
              </p:ext>
            </p:extLst>
          </p:nvPr>
        </p:nvGraphicFramePr>
        <p:xfrm>
          <a:off x="467544" y="1844824"/>
          <a:ext cx="828092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о </a:t>
                      </a:r>
                      <a:r>
                        <a:rPr kumimoji="0"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приобретении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статуса детей, 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оставшихся без попечения родителей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суда: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лишении родителей (родителя) родительских прав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отобрании ребенка без лишения родительских прав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признании родителей (родителя) недееспособным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признании родителей (родителя) ограниченно дееспособным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признании родителей (родителя) безвестно отсутствующими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объявлении родителей (родителя) умершими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Совместный акт организации здравоохранения и органа внутренних дел об оставлении ребенка в организации здравоохранения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Заявление родителей (родителя) о согласии на усыновление (удочерение) при отказе родителей (родителя) от ребенка и их раздельном проживании с ребенком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 органов внутренних дел об обнаружении брошенного ребенка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органа опеки и попечительства о предоставлении статуса детей, оставшихся без попечения родителей, на период временного отсутствия попечения родителей (родителя)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1" y="43934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1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84731" y="308220"/>
            <a:ext cx="8959269" cy="13925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статус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оставшихся без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попечения родителей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48208"/>
              </p:ext>
            </p:extLst>
          </p:nvPr>
        </p:nvGraphicFramePr>
        <p:xfrm>
          <a:off x="395536" y="1484784"/>
          <a:ext cx="837098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0985"/>
              </a:tblGrid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Документы, подтверждающие </a:t>
                      </a:r>
                      <a:r>
                        <a:rPr kumimoji="0" lang="ru-RU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временное отсутствие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попечения родителей:</a:t>
                      </a:r>
                    </a:p>
                    <a:p>
                      <a:pPr lvl="0" algn="ctr"/>
                      <a:endParaRPr kumimoji="0" lang="ru-RU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справка органа внутренних дел о розыске родителей (родителя)</a:t>
                      </a:r>
                    </a:p>
                    <a:p>
                      <a:pPr algn="just"/>
                      <a:endParaRPr kumimoji="0"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органа уголовного преследования или постановление (определение) суда о задержании родителей (родителя) или заключении родителей (родителя) под стражу</a:t>
                      </a:r>
                    </a:p>
                    <a:p>
                      <a:pPr algn="just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врачебно-консультационной комиссии </a:t>
                      </a:r>
                      <a:r>
                        <a:rPr kumimoji="0" lang="ru-RU" sz="16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(актуальное)</a:t>
                      </a:r>
                    </a:p>
                    <a:p>
                      <a:pPr algn="l"/>
                      <a:endParaRPr kumimoji="0" lang="ru-RU" sz="1600" u="sng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обвинительный приговор суда о назначении родителям (родителю) наказания в виде ареста, ограничения свободы, лишения свободы</a:t>
                      </a:r>
                    </a:p>
                    <a:p>
                      <a:pPr algn="just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органа опеки и попечительства о немедленном отобрании ребенка у родителей (родителя) или других лиц, на воспитании у которых он фактически находится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19" y="43934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19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5"/>
            <a:ext cx="8568952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регламентирующие защиту </a:t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жилищных прав детей-сирот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55171"/>
            <a:ext cx="8424936" cy="5210133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документы</a:t>
            </a: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Жилищный кодекс Республики Беларусь </a:t>
            </a: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 от 21.12.2005 № 73-3 «О гарантиях по социальной защите детей-сирот, детей, оставшихся без попечения родителей, а также лиц из числа детей-сирот и детей, оставшихся без попечения родителей» (ст.12 «Гарантии права на жилище»)</a:t>
            </a: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закрепления жилых помещений за детьми-сиротами и детьми, оставшимися без попечения родителей, утвержденное постановлением Совета Министров Республики Беларусь от 26.12.2006 № 1728 (с изменениями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декабря 2024 г.)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вопросам защиты жилищных прав детей-сирот и детей, оставшихся без попечения родителей, лиц из числа детей-сирот и детей, оставшихся без попечения родителей, детей, признанных находящимися в социально опасном положении, детей, признанных нуждающимися в государственной защите (31.10.2022)</a:t>
            </a:r>
          </a:p>
          <a:p>
            <a:pPr marL="452628" lvl="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о порядке принятия решений о невозможности вселения детей-сирот и детей, оставшихся без попечения родителей, а также лиц из числа детей-сирот и детей, оставшихся без попечения родителей, в жилое помещение, расположенное на территории Гомельской области, из которого они выбыли, утвержденная решением Гомельского областного исполнительного комитета от 23.12.2019 №1023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0" y="19171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0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66605" y="413266"/>
            <a:ext cx="8568952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на жилье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1823" y="1124708"/>
            <a:ext cx="8266641" cy="5184612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личного дела учащегося: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5478" lvl="0" indent="-285750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государственной регистрации права собственности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(документ, подтверждающий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права собственности на жилье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0070C0"/>
              </a:buClr>
              <a:buSzPct val="100000"/>
              <a:buNone/>
            </a:pP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(выписка из решения) местного исполнительного и распорядительного органа о закреплении жилого помещения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решения о закреплении жилого помещения, необходимо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учреждение образования актуальный акт обследования закрепленного жилья, справку о месте жительства и составе семьи, справку о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</a:t>
            </a: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(выписка из решения) местного исполнительного и распорядительного органа по месту приобретения несовершеннолетним статуса детей-сирот и детей, оставшихся без попечения родителей, о постановке на учет  нуждающихся в улучшении жилищных условий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rgbClr val="0070C0"/>
              </a:buClr>
              <a:buSzPct val="100000"/>
              <a:buNone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400"/>
              </a:spcBef>
              <a:buClr>
                <a:srgbClr val="800000"/>
              </a:buClr>
              <a:buSzPct val="68000"/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дети и лица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предоставления государственного обеспечения в учреждении образования должны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регистрацию по месту жительства</a:t>
            </a:r>
            <a:endParaRPr lang="ru-RU" sz="1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§"/>
            </a:pPr>
            <a:endParaRPr lang="ru-RU" sz="1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0" y="116632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924944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982" y="5085184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7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350028"/>
            <a:ext cx="7776864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защите имущественных прав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3349" y="1196752"/>
            <a:ext cx="8425755" cy="4410927"/>
          </a:xfrm>
        </p:spPr>
        <p:txBody>
          <a:bodyPr>
            <a:noAutofit/>
          </a:bodyPr>
          <a:lstStyle/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5478" lvl="0" indent="-285750" algn="just" defTabSz="914400">
              <a:spcBef>
                <a:spcPts val="400"/>
              </a:spcBef>
              <a:buClr>
                <a:srgbClr val="0070C0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управления имуществом подопечных,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Совета Министров Республики Беларусь от 28.10.1999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№1677 (с изменениями от 2 июля 2020 г.) 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800000"/>
              </a:buClr>
              <a:buSzPct val="68000"/>
              <a:buNone/>
            </a:pP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решения органов опеки и попечительства о назначении опекуна над имуществом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учреждение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необходимо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проверки сохранности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(контроль осуществляется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год)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800000"/>
              </a:buClr>
              <a:buSzPct val="68000"/>
              <a:buNone/>
            </a:pPr>
            <a:endParaRPr lang="ru-RU" sz="1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учреждение образования необходимо передать следующие документы, гарантирующие защиту имущественных прав </a:t>
            </a:r>
            <a:r>
              <a:rPr lang="ru-RU" sz="1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детей-сирот: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опись имущества или справка о его отсутствии;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органа опеки и попечительства о назначении опекуна над имуществом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65760" indent="-256032" algn="just" defTabSz="914400">
              <a:spcBef>
                <a:spcPts val="40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на имущество,  договоры банковских вкладов, ценные бумаги и др. 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tx2">
                  <a:lumMod val="60000"/>
                  <a:lumOff val="40000"/>
                </a:schemeClr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§"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0" y="116632"/>
            <a:ext cx="1049704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204864"/>
            <a:ext cx="1165225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6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6304</TotalTime>
  <Words>2251</Words>
  <Application>Microsoft Office PowerPoint</Application>
  <PresentationFormat>Экран (4:3)</PresentationFormat>
  <Paragraphs>207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Государственное учреждение образования   «Гомельский областной социально-педагогический центр»</vt:lpstr>
      <vt:lpstr>Деятельность специалистов отделов образования  (государственное обеспечение в учреждении образования) </vt:lpstr>
      <vt:lpstr>  Деятельность специалистов отделов образования  (государственное обеспечение в замещающей семье) </vt:lpstr>
      <vt:lpstr>Документы, регламентирующие статус детей-сирот и правовые основания для предоставления учащемуся государственного обеспечения</vt:lpstr>
      <vt:lpstr>Документы, подтверждающие статус детей-сирот  и детей, оставшихся без попечения родителей</vt:lpstr>
      <vt:lpstr>Документы, подтверждающие статус детей,  оставшихся без попечения родителей  </vt:lpstr>
      <vt:lpstr>Документы, регламентирующие защиту  жилищных прав детей-сирот</vt:lpstr>
      <vt:lpstr>Документы, подтверждающие право на жилье</vt:lpstr>
      <vt:lpstr>Документы о защите имущественных прав </vt:lpstr>
      <vt:lpstr>Документы о назначении и выплате пенсии</vt:lpstr>
      <vt:lpstr>  Свидетельство о рождении, паспорт  </vt:lpstr>
      <vt:lpstr>Презентация PowerPoint</vt:lpstr>
      <vt:lpstr>    Личная карточка ребенка (ЛКР)    </vt:lpstr>
      <vt:lpstr> Документы о взыскании расходов на содержание детей, находящихся на государственном обеспечении </vt:lpstr>
      <vt:lpstr>Документы, подтверждающие осуществление  патронатного воспитания</vt:lpstr>
      <vt:lpstr>Хранение личных дел  воспитанников замещающих семей</vt:lpstr>
      <vt:lpstr>Формирование личных дел учащихся сиротской категории</vt:lpstr>
      <vt:lpstr>Формирование личных дел учащихся сиротской категории</vt:lpstr>
      <vt:lpstr> Государственное учреждение образования   «Гомельский областной социально-педагогический центр»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образование  детей и молодежи</dc:title>
  <dc:creator>Admin</dc:creator>
  <cp:lastModifiedBy>User</cp:lastModifiedBy>
  <cp:revision>503</cp:revision>
  <cp:lastPrinted>2017-03-28T13:33:24Z</cp:lastPrinted>
  <dcterms:created xsi:type="dcterms:W3CDTF">2016-02-15T06:51:51Z</dcterms:created>
  <dcterms:modified xsi:type="dcterms:W3CDTF">2025-06-23T13:57:12Z</dcterms:modified>
</cp:coreProperties>
</file>