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8" r:id="rId3"/>
    <p:sldId id="269" r:id="rId4"/>
    <p:sldId id="271" r:id="rId5"/>
    <p:sldId id="274" r:id="rId6"/>
    <p:sldId id="275" r:id="rId7"/>
    <p:sldId id="290" r:id="rId8"/>
    <p:sldId id="291" r:id="rId9"/>
    <p:sldId id="292" r:id="rId10"/>
    <p:sldId id="293" r:id="rId11"/>
    <p:sldId id="294" r:id="rId12"/>
    <p:sldId id="276" r:id="rId13"/>
    <p:sldId id="277" r:id="rId14"/>
    <p:sldId id="278" r:id="rId15"/>
    <p:sldId id="279" r:id="rId16"/>
    <p:sldId id="285" r:id="rId17"/>
    <p:sldId id="288" r:id="rId18"/>
    <p:sldId id="287" r:id="rId19"/>
    <p:sldId id="295" r:id="rId20"/>
    <p:sldId id="296" r:id="rId21"/>
    <p:sldId id="297" r:id="rId22"/>
    <p:sldId id="289" r:id="rId23"/>
    <p:sldId id="298" r:id="rId24"/>
    <p:sldId id="29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1" autoAdjust="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E268C-3896-4CC2-9151-F769DAEDD70D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CB9F6-E6A8-4199-87C0-510A917C4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7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CB9F6-E6A8-4199-87C0-510A917C46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76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CB9F6-E6A8-4199-87C0-510A917C462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9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CB9F6-E6A8-4199-87C0-510A917C462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8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8B4A5F-59EA-466A-B3E0-BD74BC75A193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08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75780-D89B-4D28-924C-DD0D977E17A0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0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184B3-04D4-4960-A676-93C57AB64FBC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6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4326CA-A558-40F8-AB4A-14F59DDDF301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9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CCBF9"/>
              </a:solidFill>
              <a:latin typeface="Times New Roman" pitchFamily="18" charset="0"/>
            </a:endParaRPr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ACCBF9"/>
              </a:solidFill>
              <a:latin typeface="Times New Roman" pitchFamily="18" charset="0"/>
            </a:endParaRP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CD0095-6956-4630-A200-1A32492F8E08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80C61A-EE98-4905-A211-07A1694FCE4E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61D63-87C4-4B07-83D2-24D936DA3159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E733D-8343-4766-8D73-A08D7FD4A2FF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3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78198-E39F-4A68-9EE1-085E136FFDCF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7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08354-1D26-43F1-AF27-4DBD360127A1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52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61C01-617D-4296-B768-C34DD4F4E33B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0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42852"/>
              </a:solidFill>
              <a:latin typeface="Times New Roman" pitchFamily="18" charset="0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3DCDB-FD9D-45B2-AED6-942A6F5B0BF7}" type="slidenum">
              <a:rPr lang="ru-RU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7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558AB8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B7CCE5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ACC0E7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315" y="1992087"/>
            <a:ext cx="8850086" cy="2986382"/>
          </a:xfrm>
        </p:spPr>
        <p:txBody>
          <a:bodyPr>
            <a:normAutofit fontScale="90000"/>
          </a:bodyPr>
          <a:lstStyle/>
          <a:p>
            <a:pPr lvl="0" algn="ctr" eaLnBrk="1" hangingPunct="1"/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центр усыновления </a:t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Республики Беларусь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особенностей детско-родительских отношений </a:t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маркеров неблагоприятной семейной обстановки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процессе оказания психологической помощи.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методы коррекционной работы при выявленных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проблемах.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4157" y="5837464"/>
            <a:ext cx="9378043" cy="537936"/>
          </a:xfrm>
        </p:spPr>
        <p:txBody>
          <a:bodyPr/>
          <a:lstStyle/>
          <a:p>
            <a:pPr lvl="0" eaLnBrk="1" hangingPunct="1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Методист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педагог-психолог </a:t>
            </a:r>
            <a:r>
              <a:rPr lang="ru-RU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чреждени</a:t>
            </a:r>
            <a:r>
              <a:rPr lang="ru-RU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</a:t>
            </a: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Национальный центр</a:t>
            </a:r>
            <a:r>
              <a:rPr lang="ru-RU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усыновления </a:t>
            </a:r>
            <a:b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Министерства образования Республики Беларусь</a:t>
            </a:r>
            <a:r>
              <a:rPr lang="ru-RU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" altLang="ru-RU" cap="small" dirty="0" smtClean="0">
                <a:solidFill>
                  <a:srgbClr val="297FD5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Гришукевич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Виктория Петровна 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pic>
        <p:nvPicPr>
          <p:cNvPr id="8196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143" y="5330280"/>
            <a:ext cx="2444624" cy="101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3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8676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измерения психологической дистанции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Е.И.Медведской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3529" y="1183821"/>
            <a:ext cx="10092871" cy="5290131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использована в работе со взрослыми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семей, 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которых признано наличие критериев и </a:t>
            </a:r>
            <a:r>
              <a:rPr lang="ru-RU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показателей 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СОП, </a:t>
            </a:r>
            <a:r>
              <a:rPr lang="ru-RU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из которых признаны НГЗ, а также в диагностике, проводимой при судебных спорах об определении места жительства несовершеннолетних детей.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определяет степень близости (отдаленности) субъекта по отношению к членам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измерения длины психологической дистанции и выявления вида взаимоотношений между членами семьи.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процедуры каждым членом семьи позволяет получить представление о структуре психического пространства каждого члена семьи и оценить сплоченность семьи в целом.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63" y="4773212"/>
            <a:ext cx="2478079" cy="1835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34" y="4441371"/>
            <a:ext cx="2899009" cy="2416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417" y="5852090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8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93367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Опросник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«Незаконченные предложения»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(сборный) (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Капчинская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В.Ю.)</a:t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069521"/>
            <a:ext cx="9956800" cy="5404431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использована в работе с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семьями, в которых признано наличие критериев и показателей СОП, несовершеннолетними, признанными НГЗ.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Опросник направлен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выявление отношений родителя к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супругу, к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 в целом,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на выявление целей, ценностей, конфликтов и значимых переживаний.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опросник включает ранжирование утверждений: «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важное для меня сейчас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дети», «Сейчас мне важно помнить о том, что дети должны быть рядом»,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««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угнетает, что детей нет рядом», «Я все время думаю о том, что надо менять жизнь», «Самое важное для меня сейчас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увидеть сына и пообщаться с ним», «В первую очередь я собираюсь сделать дома ремонт», «Сейчас мне важно помнить о том, как побыстрее забрать ребенка домой», «Меня может поддержать жена», «Я чувствую бессилие, когда что-то не получается».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71" y="4887828"/>
            <a:ext cx="1429962" cy="1861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772" y="4733243"/>
            <a:ext cx="1452455" cy="2016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217" y="5786775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27796"/>
            <a:ext cx="9956800" cy="805219"/>
          </a:xfrm>
        </p:spPr>
        <p:txBody>
          <a:bodyPr>
            <a:normAutofit fontScale="90000"/>
          </a:bodyPr>
          <a:lstStyle/>
          <a:p>
            <a:pPr marL="273050" lvl="0" indent="450215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200" i="1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i="1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700" b="1" cap="none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Информация по результатам диагностики должна содержать:</a:t>
            </a:r>
            <a:r>
              <a:rPr lang="ru-RU" sz="2700" b="1" cap="none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700" b="1" cap="none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282890"/>
            <a:ext cx="9956800" cy="5191062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дату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цель, фамилию, имя, отчество (при наличии) диагностируемого, возраст, перечень используемого диагностического инструментария, результаты диагностики, рекомендации, должность, имя, отчество (при наличии), подпись </a:t>
            </a: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исполнителя.</a:t>
            </a:r>
            <a:endParaRPr lang="ru-RU" sz="1600" dirty="0" smtClean="0">
              <a:latin typeface="Calibri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диагностическом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бланке-</a:t>
            </a: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указывается дата проведения диагностики, фамилия, имя, отчество (при наличии) диагностируемого, в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протоколе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диагностики- 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указывается должность, имя, отчество (при наличии), подпись исполнителя.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296" y="5693086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1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803" y="436728"/>
            <a:ext cx="9956800" cy="8461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Маркеры неблагоприятной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семейной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обстановки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542197"/>
            <a:ext cx="9956800" cy="498143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процессе плановой диагностики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можно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выявить ряд маркеров, указывающих на неблагоприятную семейную обстановку: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эмоциональная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дистанция: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если ребенок не проявляет интереса к общению с родителями или избегает их.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частые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конфликты: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регулярные ссоры между родителями или между родителями и детьми могут указывать на проблемы в отношениях.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негативная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атмосфера: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признаки стресса, тревожности или депрессии у детей могут свидетельствовать о неблагополучии в семье.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3" y="218364"/>
            <a:ext cx="3942589" cy="23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278" y="5859341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89" y="150125"/>
            <a:ext cx="10863618" cy="106452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проведению психосоциального анкетирования обучающихся на предмет употребления алкоголя, наркотических и психотропных веществ и их аналогов от 22.09.2021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433015"/>
            <a:ext cx="9956800" cy="5095527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указанном анкетировании выделяется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Семейный фактор риска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выявляет отсутствие согласованных семейных ценностей и целей, ясных социальных норм и правил; насилие в семье; снижение функции социального контроля; неуважительные,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взаимоотвергающие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отношения в семье;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невовлеченность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членов семьи в жизнь друг друга, отсутствие общих интересов, увлечений); </a:t>
            </a:r>
            <a:endParaRPr lang="ru-RU" sz="1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области супружеских взаимоотношений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(затяжные, стойкие конфликты между родителями; втягивание ребенка в супружеские конфликты).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области </a:t>
            </a:r>
            <a:r>
              <a:rPr lang="ru-RU" sz="1800" b="1" dirty="0">
                <a:solidFill>
                  <a:srgbClr val="1F1F1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детско-родительских</a:t>
            </a:r>
            <a:r>
              <a:rPr lang="ru-RU" sz="1800" dirty="0">
                <a:solidFill>
                  <a:srgbClr val="1F1F1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отношений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гипер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и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гипопротекция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; недостаточность и противоречивость требований, предъявляемых к подростку; неустойчивость и противоречивость стиля воспитания; конфликтность отношений, отсутствие доверия и сотрудничества, директивность и вспыльчивость; низкий авторитет родителей в глазах подростка; чрезмерная концентрация родителей на ребенке либо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дистанцирование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от него; недостаточная или патологическая привязанность, неадекватный контроль за ребенком).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863" y="5895896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95" y="233695"/>
            <a:ext cx="9956800" cy="43504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Психологический фактор риска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27713" y="682388"/>
            <a:ext cx="9956800" cy="580521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включает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-поведенческий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(недостаток самоконтроля; проблемы (трудности) в межличностном общении; чрезмерная критичность и агрессивность в отношении окружающих; неспособность к принятию решений; склонность к рискованному поведению и т.д.);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-мотивационно-</a:t>
            </a:r>
            <a:r>
              <a:rPr lang="ru-RU" sz="1800" b="1" dirty="0" err="1">
                <a:latin typeface="Times New Roman" pitchFamily="18" charset="0"/>
                <a:ea typeface="Calibri"/>
                <a:cs typeface="Times New Roman" pitchFamily="18" charset="0"/>
              </a:rPr>
              <a:t>потребностный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(любопытство; высокая потребность в поиске ощущений; разрыв между высоким уровнем притязаний и возможностью их реализации);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-эмоциональный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(низкая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фрустрационная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толерантность; тревожно-мнительные черты характера; частое и длительное пребывание в депрессивных состояниях; гедонистическая установка по отношению к ожидаемым эмоциональным переживаниям; стремление избегать нежелательных эмоциональных состояний и скуки; импульсивность, нарушения привязанности;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алекситимия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);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-характерологический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(неустойчивый, эпилептоидный и </a:t>
            </a:r>
            <a:r>
              <a:rPr lang="ru-RU" sz="1800" dirty="0" err="1">
                <a:latin typeface="Times New Roman" pitchFamily="18" charset="0"/>
                <a:ea typeface="Calibri"/>
                <a:cs typeface="Times New Roman" pitchFamily="18" charset="0"/>
              </a:rPr>
              <a:t>гипертимный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типы акцентуаций характера);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-когнитивный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(проблема интересов; низкий интеллектуальный уровень; высокий интеллектуальный уровень); 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-Я-концепция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(неадекватная самооценка; низкое самоуважение; комплекс неполноценности).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513" y="5958658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4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367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рекомендации по формированию навыков конструктивного взаимодействия родителя и ребенка.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59558" y="1301914"/>
            <a:ext cx="10061433" cy="519933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«Самолёт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родитель с ребёнком встают рядом (желательно, чтобы ребёнок занял положение справа от родителя), берутся за руку. Перед ними на столе лежит альбомный лист.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альбомного листа сложить самолёт.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следит за выполнением инструкции, а также, кому принадлежит инициатива. По завершению задания у участников берётся обратная связь. Необходимо обратить внимание родителя, прежде всего, получился ли в результате самолётик и насколько было легко/трудно занимать роль ведущего/ведомого в задании или выполнять на равных с ребёнком. Те же вопросы задаются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ребёнку.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 и ребёнок придумывают название своему самолёту и решают, куда они на нём полетят (может быть реальное место или выдуманное).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31" y="5644606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79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451983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«Устная инструкция».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923485"/>
            <a:ext cx="9476509" cy="5033527"/>
          </a:xfrm>
        </p:spPr>
        <p:txBody>
          <a:bodyPr/>
          <a:lstStyle/>
          <a:p>
            <a:pPr marL="0" lvl="0" indent="0">
              <a:buClr>
                <a:srgbClr val="629DD1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картинка, выполненная из геометрических фигур, которую он не показывает ребёнку (сложность картинки подбирается в соответствие с возрастом ребёнка). Перед ребенком лист бумаги и карандаш.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должен объяснять, что и где рисовать ребёнку, не называя при этом предметы своими словами, а используя названия геометрических фигур и/или ассоциативные слова (например, схожесть с буквой и т.п.).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психолог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 внимание (но в процессе работы не поправляет), указал ли родитель, откуда начинать ребёнку рисовать, какого размера рисовать и т.п.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Обсуждая итог, важно выяснить, насколько каждый удовлетворён результатом работы и какие выводы сделал. Задача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педагога-психолога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подчеркнуть те моменты, которые удались и объяснить, за счёт чего это было достигнуто.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выполнив это упражнение, родитель начинает проводить аналогию с обычной жизнью, начиная понимать, где допускает ошибки.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занятия эффективно провести обсуждение заданий отдельно с родителем и отдельно с ребёнком.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148" y="1949210"/>
            <a:ext cx="1957657" cy="12634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80" y="5685549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49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533626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«Наш дом».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454478" y="669471"/>
            <a:ext cx="9956800" cy="573916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Инструкция: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работа в парах родитель - ребёнок.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Предложить  каждой паре нарисовать рисунок, который будет называться «Наш дом». Родителю и ребёнку нельзя договариваться о том, что они будут рисовать, и вообще говорить друг с другом.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Специалист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просит ребёнка рассказать, как был нарисован рисунок, кто был инициатором идей, что помогало или мешало работе, каким образом договаривались о прорисовке деталей. Обсуждаются также те особенности взаимодействия родителей и детей, которые проявлялись на различных этапах выполнения задания: сотрудничество, соперничество, ориентация на интересы партнера или их игнорирование.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84" y="5685548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83" y="4595195"/>
            <a:ext cx="29051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94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92855"/>
          </a:xfrm>
        </p:spPr>
        <p:txBody>
          <a:bodyPr>
            <a:normAutofit/>
          </a:bodyPr>
          <a:lstStyle/>
          <a:p>
            <a:pPr marL="273050" lvl="0" indent="-27305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2000" b="1" cap="none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с элементами арт-терапии «Символ семьи».</a:t>
            </a:r>
            <a:br>
              <a:rPr lang="ru-RU" sz="2000" b="1" cap="none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987879"/>
            <a:ext cx="10485664" cy="5486073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ценностных представлений о семье, развитие способности конструктивного взаимодействия.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оценочно относиться друг к другу. Снятие эмоционального напряжения.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Инструкция: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родителям (и детям) предлагается создать рисунок или аппликацию, которые расскажут о их семье.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итог, важно выяснить, насколько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(ребёнок)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 результатом работы и какие выводы сделал. Задача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 подчеркнуть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 моменты, которые удались и объяснить, за счёт чего это было достигнуто. 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628" y="4224386"/>
            <a:ext cx="2178972" cy="23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30" y="4284726"/>
            <a:ext cx="2675231" cy="2260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328" y="5756078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990" y="365977"/>
            <a:ext cx="8886352" cy="229932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Закон Республики Беларусь 1 июля 2010 г. № 153-З  «Об оказании психологической помощи». </a:t>
            </a:r>
            <a:r>
              <a:rPr lang="ru-RU" sz="2000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Изменения и дополнения:</a:t>
            </a:r>
            <a:b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Закон Республики Беларусь от 30 июня 2022 г. № 184-З</a:t>
            </a:r>
            <a: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 изменении законов по вопросам профилактики  безнадзорности и правонарушений несовершеннолетних </a:t>
            </a:r>
            <a:b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Закон </a:t>
            </a:r>
            <a: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 Беларусь от </a:t>
            </a:r>
            <a: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 июля 2024 </a:t>
            </a:r>
            <a: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г. № </a:t>
            </a:r>
            <a:r>
              <a:rPr lang="ru-RU" sz="2000" dirty="0" smtClean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22-З. </a:t>
            </a:r>
            <a: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24285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5709" y="2669308"/>
            <a:ext cx="10071633" cy="327154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Ст. 12. Методы и методики оказания психологической помощи.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оказании психологической помощи могут применяться методы и методики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оказания психологической помощи: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рекомендуемые к применению государственными органами, реализующими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государственную политику в сфере оказания психологической помощи. 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Такие методы и методики применяются в тех сферах (областях), в которых соответствующие государственные органы осуществляют регулирование и управление, в порядке и на условиях, ими определяемых; включенные в примерный перечень, определенный Межведомственным координационным советом по оказанию психологической помощи; иные научно обоснованные методы и методики оказания психологической помощи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8" y="36597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34" y="5944856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3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982662"/>
          </a:xfrm>
        </p:spPr>
        <p:txBody>
          <a:bodyPr/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«Полезная мысль».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922564"/>
            <a:ext cx="9956800" cy="4873752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ценностных представлений о семье, формирование правильного отношения к ситуации, навыка самоанализа.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родители (и дети) получают части предложения, которые необходимо соединить, так, чтобы получились целые «полезные мысли». Необходимо собрать 2 (несколько пословиц). Родителю предлагается пояснить, что значит для него данная пословица, что (родитель) хотел сказать данной «мыслью».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21" y="3690258"/>
            <a:ext cx="3219675" cy="1945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643" y="5729454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8309"/>
            <a:ext cx="9956800" cy="51729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«Солнечные сутки» или (1440 минут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7394" y="1053193"/>
            <a:ext cx="10662556" cy="5420759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способности конструктивного взаимодействия. Формирование ценностных представлений о семье, навыка самоанализа, планирования, расстановки предпочтений.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Инструкция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родителям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 ребёнку)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предлагается определенная сумма в 1440$, их задача распланировать эту сумму совместно на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сутки.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ребенок формируют свой «чек» на одном листе бумаги, чтобы в итоге получилась  единая смысловая композиция. При этом есть важное условие: о необходимости заранее договариваться о том, как они распланируют данную сумму, для совместного  времяпровождения.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красок и карандашей разрешается дополнять импровизированный «счёт» готовыми картинками из журналов, вырезая и приклеивая их в дополнение к композиции.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того, как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«Карта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желаний» будет готова, проводится обсуждение.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56" y="5727253"/>
            <a:ext cx="1152244" cy="54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5340425"/>
            <a:ext cx="1883909" cy="14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9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305" y="559558"/>
            <a:ext cx="9956800" cy="66874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 «</a:t>
            </a:r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Стакан».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82305" y="955221"/>
            <a:ext cx="9956800" cy="551873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весит этот стакан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воды?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Стрессы и переживания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стакан с водой, если думать 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совсем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немного, ничего не случится. Если думать о них дольше - они вызовут  боль. А если вы будете думать о них целый день - они вас парализуют. Поэтому не забывайте опускать стакан. 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478" y="5770276"/>
            <a:ext cx="1152244" cy="54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592" y="2886076"/>
            <a:ext cx="1883229" cy="35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0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5811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Метафорические ассоциативные карты 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09549" y="2849336"/>
            <a:ext cx="3401106" cy="3401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702" y="832757"/>
            <a:ext cx="4191966" cy="4129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898" y="2134054"/>
            <a:ext cx="3252561" cy="32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3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66283"/>
          </a:xfrm>
        </p:spPr>
        <p:txBody>
          <a:bodyPr/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Метафорические ассоциативные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(открытки)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4316" y="922564"/>
            <a:ext cx="4187824" cy="4187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372" y="1723574"/>
            <a:ext cx="3483427" cy="46445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49" y="2408859"/>
            <a:ext cx="3181349" cy="424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0689" y="243148"/>
            <a:ext cx="8707272" cy="1107980"/>
          </a:xfrm>
        </p:spPr>
        <p:txBody>
          <a:bodyPr>
            <a:no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Инструкция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 порядке и условиях применения методов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   методик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оказания психологической помощи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от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30 июля 2012 г. </a:t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№ 115/89.</a:t>
            </a:r>
            <a:endParaRPr lang="ru-RU" sz="2000" dirty="0">
              <a:solidFill>
                <a:schemeClr val="bg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П. 3.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При оказании психологической помощи применяются методы и методики психологической диагностики, психологической коррекции, психологического консультирования, психологической профилактики, психологического просвещения, разрешенные к применению Министерством здравоохранения Республики Беларусь и Министерством образования Республики Беларусь.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П. 4.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Психолог, оказывающий психологическую помощь, самостоятельно выбирает форму оказания психологической помощи, максимально эффективные и надежные методы и методики исходя из целей оказания психологической помощи, ее видов, своей профессиональной компетентности, пола, возраста, особенностей личности гражданина (группы граждан), которому оказывается психологическая помощь, и его (их) поведения.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9" y="24314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20" y="5834880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5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3083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диагностики детско-родительских отношений.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405719"/>
            <a:ext cx="9956800" cy="506823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Детско-родительские отношения - это основа формирования личности ребенка. Они влияют на его эмоциональное, социальное и когнитивное развитие. Поэтому важно не только выявлять проблемы, но и понимать их причины. 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При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гармоничных отношениях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семье у ребенка формируются…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000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000" b="1" i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                    Дисгармоничные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отношения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могут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привести…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" y="2472352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9" y="4418004"/>
            <a:ext cx="2702256" cy="155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554" y="5976430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290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544" y="247342"/>
            <a:ext cx="9956800" cy="871774"/>
          </a:xfrm>
        </p:spPr>
        <p:txBody>
          <a:bodyPr/>
          <a:lstStyle/>
          <a:p>
            <a:r>
              <a:rPr lang="ru-RU" sz="2400" b="1" dirty="0">
                <a:solidFill>
                  <a:srgbClr val="ACCBF9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Методы диагностики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3081" y="1437055"/>
            <a:ext cx="10184263" cy="408068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Диагностика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позволяет: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Определить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уровень эмоциональной привязанности между родителями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детьми.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Выявить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наличие конфликтов и недопонимания.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Оценить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степень вовлеченности родителей в жизнь ребенка.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-Анкеты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опросники;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-Наблюдение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наблюдение за взаимодействием родителей и детей в естественной обстановке может дать много информации о 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отношениях;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-Проективные методы.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4" y="0"/>
            <a:ext cx="3536429" cy="235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85" y="5835674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94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Примерный перечень диагностик, направленных на изучение</a:t>
            </a:r>
            <a:b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детско-родительских отношений.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44503" y="1220303"/>
            <a:ext cx="9956800" cy="532754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«Диагностика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эмоциональных отношений в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семье»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Е.Бене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Д.Антони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может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использована в работе с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семьями НГЗ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определения степени привязанности ребенка к родителям при решении судебных споров.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две формы: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«Почта»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Е.Антони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Бене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4-8 лет), направлена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выявление уверенности-неуверенности ребенка в родительской любви, диагностику эмоциональных отношений в семье.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«Диагностика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эмоциональных отношений в семье»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Е.Бене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Д.Антони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(от10 лет),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на изучение эмоциональных отношений ребенка с семьей, на определение позиции ребенка в семье,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оценивание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чувств, которые ребенок испытывает к членам своей семьи и как он воспринимает их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себе.  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1" y="5890265"/>
            <a:ext cx="11525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14" y="5254995"/>
            <a:ext cx="1528703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49" y="-65315"/>
            <a:ext cx="8401049" cy="906235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Цветовой тест отношений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А.Эткинда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42257" y="987879"/>
            <a:ext cx="10746922" cy="548607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разработан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А.Эткиндом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модификация для дошкольников «Цветик-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восьмицветик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А.О.Прохоров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С.В.Велиева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может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использован в работе с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семьями, в которых признано наличие критериев и показателей СОП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в диагностике </a:t>
            </a:r>
            <a:r>
              <a:rPr lang="ru-RU" sz="1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 привязанности ребенка к родителям при решении судебных </a:t>
            </a:r>
            <a:r>
              <a:rPr lang="ru-RU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споров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выявления эмоционального отношения ребенка к членам семьи.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Обследуемый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 шкалу цветов, основанную на предпочтении (приятности) одних и неприятности других цветов.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 цветом выбранным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ассоциируемым)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каждого из персонажей, входящих в круг значимых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обследуемого лиц, стоит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их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архитипическое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значение.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диагностики выявляются значимые люди в семье, эмоционально значимые для ребенка, удовлетворяющего потребности в ласке, любви, признании: выявляется эмоциональная зависимость ребенка от значимого члена семьи.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039" y="4776105"/>
            <a:ext cx="2015772" cy="1976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849" y="5931361"/>
            <a:ext cx="115224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2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2343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«Моя семья в образах животных» 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Л.А.Венгер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44286" y="1283993"/>
            <a:ext cx="9956800" cy="4873752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может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использована в работе с подростками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НГЗ, а также в диагностике судебных споров об определении места жительства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несовершеннолетнего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одним из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родителей. </a:t>
            </a:r>
            <a:endParaRPr lang="ru-RU" sz="1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направлена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выявление семейной атмосферы, чувства, испытываемые к отдельным членам семьи и к семье в целом, степень интегрированности семейных отношений, характер основных семейных конфликтов. При анализе структуры рисунка можно выявить, присутствует (отсутствует) чувство общности у несовершеннолетнего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семьей, ближний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общения,  значимым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лицом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656" y="5615154"/>
            <a:ext cx="1152244" cy="54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290626"/>
            <a:ext cx="3359200" cy="2365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56" y="4375654"/>
            <a:ext cx="3158243" cy="20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8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9691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«Шкала общения родителя с ребенком»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А.И.Баркан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(3-6 лет).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9793" y="971550"/>
            <a:ext cx="9956800" cy="5502402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</a:t>
            </a:r>
            <a:r>
              <a:rPr lang="ru-RU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использована в работе с </a:t>
            </a:r>
            <a:r>
              <a:rPr lang="ru-RU" sz="1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семьями, в которых признано наличие критериев и показателей СОП, несовершеннолетними признанными НГЗ.</a:t>
            </a:r>
            <a:endParaRPr lang="ru-RU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направлена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эмоциональных отношений родителя с ребенком.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позволяет определить состояние ребенка на данный момент, узнать, как общаются с ребенком дома, какие эмоции преобладают в процессе общения.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раз ребенка обнимали, упрекали и т.д. Какие эмоции превалировали у ребенка в течение дня? Чем был наполнен день: радостью или печалью? Что необходимо изменить, чтобы день ребенка был еще счастливее?</a:t>
            </a:r>
            <a:endParaRPr lang="ru-RU" sz="1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0" y="5835589"/>
            <a:ext cx="1152244" cy="54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308" y="3837215"/>
            <a:ext cx="2427659" cy="28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68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1565</Words>
  <Application>Microsoft Office PowerPoint</Application>
  <PresentationFormat>Широкоэкранный</PresentationFormat>
  <Paragraphs>117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Calibri</vt:lpstr>
      <vt:lpstr>Century Schoolbook</vt:lpstr>
      <vt:lpstr>Times New Roman</vt:lpstr>
      <vt:lpstr>Wingdings</vt:lpstr>
      <vt:lpstr>Wingdings 2</vt:lpstr>
      <vt:lpstr>Эркер</vt:lpstr>
      <vt:lpstr> Учреждение «Национальный центр усыновления  Министерства образования Республики Беларусь»   Определение особенностей детско-родительских отношений  и маркеров неблагоприятной семейной обстановки  в процессе оказания психологической помощи.  Формы и методы коррекционной работы при выявленных проблемах.  </vt:lpstr>
      <vt:lpstr>Закон Республики Беларусь 1 июля 2010 г. № 153-З  «Об оказании психологической помощи».  Изменения и дополнения: Закон Республики Беларусь от 30 июня 2022 г. № 184-З. Об изменении законов по вопросам профилактики  безнадзорности и правонарушений несовершеннолетних  Закон Республики Беларусь от 8 июля 2024 г. № 22-З.  </vt:lpstr>
      <vt:lpstr>Инструкция о порядке и условиях применения методов  и   методик оказания психологической помощи от 30 июля 2012 г.  № 115/89.</vt:lpstr>
      <vt:lpstr>Значение диагностики детско-родительских отношений.</vt:lpstr>
      <vt:lpstr>Методы диагностики</vt:lpstr>
      <vt:lpstr>Примерный перечень диагностик, направленных на изучение детско-родительских отношений. </vt:lpstr>
      <vt:lpstr>Цветовой тест отношений А.Эткинда</vt:lpstr>
      <vt:lpstr>Методика «Моя семья в образах животных»  Л.А.Венгер</vt:lpstr>
      <vt:lpstr>Методика «Шкала общения родителя с ребенком» А.И.Баркан (3-6 лет). </vt:lpstr>
      <vt:lpstr>Методика измерения психологической дистанции Е.И.Медведской </vt:lpstr>
      <vt:lpstr>Опросник «Незаконченные предложения» (сборный) (Капчинская В.Ю.) </vt:lpstr>
      <vt:lpstr>  Информация по результатам диагностики должна содержать: </vt:lpstr>
      <vt:lpstr>Маркеры неблагоприятной  семейной обстановки</vt:lpstr>
      <vt:lpstr>Методические рекомендации по проведению психосоциального анкетирования обучающихся на предмет употребления алкоголя, наркотических и психотропных веществ и их аналогов от 22.09.2021 </vt:lpstr>
      <vt:lpstr>Психологический фактор риска </vt:lpstr>
      <vt:lpstr>Практические рекомендации по формированию навыков конструктивного взаимодействия родителя и ребенка.</vt:lpstr>
      <vt:lpstr>Упражнение «Устная инструкция».</vt:lpstr>
      <vt:lpstr>Упражнение «Наш дом». </vt:lpstr>
      <vt:lpstr>Упражнение с элементами арт-терапии «Символ семьи». </vt:lpstr>
      <vt:lpstr>Упражнение «Полезная мысль». </vt:lpstr>
      <vt:lpstr>Упражнение «Солнечные сутки» или (1440 минут).</vt:lpstr>
      <vt:lpstr>Упражнение «Стакан». </vt:lpstr>
      <vt:lpstr>Метафорические ассоциативные карты </vt:lpstr>
      <vt:lpstr>Метафорические ассоциативные карты (открытки)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«Национальный центр усыновления  Министерства образования Республики Беларусь»   Занятие 1.  Адаптация семьи и ребенка</dc:title>
  <dc:creator>Пользователь Windows</dc:creator>
  <cp:lastModifiedBy>User</cp:lastModifiedBy>
  <cp:revision>125</cp:revision>
  <dcterms:created xsi:type="dcterms:W3CDTF">2024-08-17T14:27:29Z</dcterms:created>
  <dcterms:modified xsi:type="dcterms:W3CDTF">2025-04-14T14:51:32Z</dcterms:modified>
</cp:coreProperties>
</file>