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67" r:id="rId2"/>
    <p:sldId id="585" r:id="rId3"/>
    <p:sldId id="474" r:id="rId4"/>
    <p:sldId id="593" r:id="rId5"/>
    <p:sldId id="594" r:id="rId6"/>
    <p:sldId id="595" r:id="rId7"/>
    <p:sldId id="597" r:id="rId8"/>
    <p:sldId id="598" r:id="rId9"/>
    <p:sldId id="596" r:id="rId10"/>
    <p:sldId id="475" r:id="rId11"/>
    <p:sldId id="599" r:id="rId12"/>
    <p:sldId id="591" r:id="rId13"/>
    <p:sldId id="592" r:id="rId14"/>
  </p:sldIdLst>
  <p:sldSz cx="9144000" cy="6858000" type="screen4x3"/>
  <p:notesSz cx="9942513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194" autoAdjust="0"/>
  </p:normalViewPr>
  <p:slideViewPr>
    <p:cSldViewPr>
      <p:cViewPr varScale="1">
        <p:scale>
          <a:sx n="84" d="100"/>
          <a:sy n="84" d="100"/>
        </p:scale>
        <p:origin x="14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7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179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7DC1F-1BA8-4937-B336-BB51C80A2F5F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4B618-E366-4EE5-8613-BA8649F8B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92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179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A7D87-7134-4652-B93D-B00E87D17CFE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2" y="3211553"/>
            <a:ext cx="7954010" cy="304252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179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6ABE7-E01B-4897-905B-E971BCE8D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60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6C183AF-1014-880A-E060-07B82D297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3977804"/>
            <a:ext cx="2100118" cy="167309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530A5D4-8394-AF96-DA79-E97CB3947DB1}"/>
              </a:ext>
            </a:extLst>
          </p:cNvPr>
          <p:cNvSpPr txBox="1"/>
          <p:nvPr/>
        </p:nvSpPr>
        <p:spPr>
          <a:xfrm>
            <a:off x="128040" y="4445596"/>
            <a:ext cx="4572000" cy="553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КРУГЛ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ЫЙ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СТОЛ</a:t>
            </a:r>
            <a:endParaRPr lang="ru-RU" sz="2800" b="1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xmlns="" id="{ECF76B84-48BA-5FB1-1427-F60203B57173}"/>
              </a:ext>
            </a:extLst>
          </p:cNvPr>
          <p:cNvSpPr txBox="1"/>
          <p:nvPr/>
        </p:nvSpPr>
        <p:spPr>
          <a:xfrm>
            <a:off x="3491880" y="5949280"/>
            <a:ext cx="2649546" cy="4845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88"/>
              </a:lnSpc>
            </a:pPr>
            <a:r>
              <a:rPr lang="en-US" sz="1816" dirty="0">
                <a:solidFill>
                  <a:srgbClr val="3159BC"/>
                </a:solidFill>
                <a:latin typeface="Public Sans"/>
                <a:ea typeface="Public Sans"/>
                <a:cs typeface="Public Sans"/>
                <a:sym typeface="Public Sans"/>
              </a:rPr>
              <a:t>      </a:t>
            </a:r>
            <a:r>
              <a:rPr lang="ru-RU" sz="1816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15</a:t>
            </a:r>
            <a:r>
              <a:rPr lang="en-US" sz="1816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 </a:t>
            </a:r>
            <a:r>
              <a:rPr lang="ru-RU" sz="1816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апреля</a:t>
            </a:r>
            <a:r>
              <a:rPr lang="en-US" sz="1816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 </a:t>
            </a:r>
            <a:r>
              <a:rPr lang="en-US" sz="1816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202</a:t>
            </a:r>
            <a:r>
              <a:rPr lang="ru-RU" sz="1816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5</a:t>
            </a:r>
            <a:r>
              <a:rPr lang="en-US" sz="1816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 </a:t>
            </a:r>
            <a:r>
              <a:rPr lang="en-US" sz="1816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г.</a:t>
            </a:r>
          </a:p>
          <a:p>
            <a:pPr algn="l">
              <a:lnSpc>
                <a:spcPts val="1888"/>
              </a:lnSpc>
            </a:pPr>
            <a:r>
              <a:rPr lang="en-US" sz="1816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              г. </a:t>
            </a:r>
            <a:r>
              <a:rPr lang="ru-RU" sz="1816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Public Sans"/>
                <a:cs typeface="Times New Roman" panose="02020603050405020304" pitchFamily="18" charset="0"/>
                <a:sym typeface="Public Sans"/>
              </a:rPr>
              <a:t>Гомель</a:t>
            </a:r>
            <a:endParaRPr lang="en-US" sz="1816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Public Sans"/>
              <a:cs typeface="Times New Roman" panose="02020603050405020304" pitchFamily="18" charset="0"/>
              <a:sym typeface="Public San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5544" y="1196752"/>
            <a:ext cx="8928992" cy="2697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ИЗУЧЕНИЕ ОСОБЕННОСТЕЙ СЕМЕЙНОГО ВОСПИТАНИЯ, ДЕТСКО-РОДИТЕЛЬСКИХ ОТНОШЕНИЙ В РАМКАХ ПРОВЕДЕНИЯ СОЦИАЛЬНОГО РАССЛЕДОВАНИЯ И ПРОФИЛАКТИКИ СЕМЕЙНОГО НЕБЛАГОПОЛУЧИЯ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094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68979"/>
            <a:ext cx="7531100" cy="8509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b="1" dirty="0">
                <a:latin typeface="+mn-lt"/>
              </a:rPr>
              <a:t>Формы психического насилия: </a:t>
            </a:r>
            <a:endParaRPr lang="ru-RU" sz="3200" dirty="0">
              <a:latin typeface="+mn-lt"/>
            </a:endParaRPr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>
          <a:xfrm>
            <a:off x="107504" y="1196975"/>
            <a:ext cx="8857109" cy="5051425"/>
          </a:xfrm>
        </p:spPr>
        <p:txBody>
          <a:bodyPr/>
          <a:lstStyle/>
          <a:p>
            <a:pPr algn="just"/>
            <a:r>
              <a:rPr lang="ru-RU" altLang="ru-RU" dirty="0"/>
              <a:t>открытое неприятие и критика ребенка, </a:t>
            </a:r>
          </a:p>
          <a:p>
            <a:pPr algn="just"/>
            <a:r>
              <a:rPr lang="ru-RU" altLang="ru-RU" dirty="0"/>
              <a:t>оскорбление и унижение его достоинства, угрозы, проявляющиеся в словесной форме без физического насилия,</a:t>
            </a:r>
          </a:p>
          <a:p>
            <a:pPr algn="just"/>
            <a:r>
              <a:rPr lang="ru-RU" altLang="ru-RU" dirty="0"/>
              <a:t> преднамеренная физическая или социальная изоляция, предъявление ребенку чрезмерных требований, не соответствующих его возрасту и возможностям; </a:t>
            </a:r>
          </a:p>
          <a:p>
            <a:pPr algn="just"/>
            <a:r>
              <a:rPr lang="ru-RU" altLang="ru-RU" dirty="0"/>
              <a:t>однократное грубое психическое воздействие, вызвавшее у ребенка психическую травму.</a:t>
            </a:r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54432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5DDA6BC-A559-EC3E-A750-762698534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519640-ACD9-7EEE-6A27-AC4C777DD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890" y="548680"/>
            <a:ext cx="8857109" cy="8509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>
                <a:latin typeface="+mn-lt"/>
              </a:rPr>
              <a:t>Группы риска детей по психоэмоциональному насилию </a:t>
            </a:r>
            <a:endParaRPr lang="ru-RU" dirty="0">
              <a:latin typeface="+mn-lt"/>
            </a:endParaRPr>
          </a:p>
        </p:txBody>
      </p:sp>
      <p:sp>
        <p:nvSpPr>
          <p:cNvPr id="30723" name="Объект 2">
            <a:extLst>
              <a:ext uri="{FF2B5EF4-FFF2-40B4-BE49-F238E27FC236}">
                <a16:creationId xmlns:a16="http://schemas.microsoft.com/office/drawing/2014/main" xmlns="" id="{BAB15B32-39D4-E6C1-8BAD-40CB41A71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890" y="1916833"/>
            <a:ext cx="8845717" cy="4680520"/>
          </a:xfrm>
        </p:spPr>
        <p:txBody>
          <a:bodyPr>
            <a:normAutofit fontScale="92500" lnSpcReduction="10000"/>
          </a:bodyPr>
          <a:lstStyle/>
          <a:p>
            <a:r>
              <a:rPr lang="ru-RU" altLang="ru-RU" dirty="0"/>
              <a:t>дети   от   нежеланной   беременности,   похожие  на  нелюбимых родственников жены или мужа;  </a:t>
            </a:r>
          </a:p>
          <a:p>
            <a:r>
              <a:rPr lang="ru-RU" altLang="ru-RU" dirty="0"/>
              <a:t>дети раннего возраста;  </a:t>
            </a:r>
          </a:p>
          <a:p>
            <a:r>
              <a:rPr lang="ru-RU" altLang="ru-RU" dirty="0"/>
              <a:t>дети-инвалиды, дети с наследственными заболеваниями или другими особенностями; </a:t>
            </a:r>
          </a:p>
          <a:p>
            <a:r>
              <a:rPr lang="ru-RU" altLang="ru-RU" dirty="0"/>
              <a:t>дети  из  семей  с  деспотичным,  авторитарным,  контролирующим стилем воспитания и взаимоотношений;  </a:t>
            </a:r>
          </a:p>
          <a:p>
            <a:r>
              <a:rPr lang="ru-RU" altLang="ru-RU" dirty="0"/>
              <a:t>дети  из  семей,  где  внутрисемейное  насилие  является стилем жизни; </a:t>
            </a:r>
          </a:p>
          <a:p>
            <a:r>
              <a:rPr lang="ru-RU" altLang="ru-RU" dirty="0"/>
              <a:t>дети,  родители  (или  один  из  родителей) которых употребляют алкоголь, наркотики, страдают депрессией;    </a:t>
            </a:r>
          </a:p>
          <a:p>
            <a:r>
              <a:rPr lang="ru-RU" altLang="ru-RU" dirty="0"/>
              <a:t>дети,   в   семье   которых   много  социально-экономических  и психологических проблем. </a:t>
            </a:r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92091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E78D5C0-8041-DA34-3A6E-69E94ADA8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3D8EFA-416A-CBF8-4F1F-21C548839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200" b="1" dirty="0">
                <a:latin typeface="+mn-lt"/>
                <a:cs typeface="Times New Roman" panose="02020603050405020304" pitchFamily="18" charset="0"/>
              </a:rPr>
              <a:t>В семьях, где дети подвергаются насилию, почти всегда присутствуют четыре характеристики, которые повышают и риск пренебрежения потребностями ребёнка: </a:t>
            </a:r>
            <a:r>
              <a:rPr lang="ru-RU" sz="2200" b="1" dirty="0">
                <a:latin typeface="+mn-lt"/>
              </a:rPr>
              <a:t/>
            </a:r>
            <a:br>
              <a:rPr lang="ru-RU" sz="2200" b="1" dirty="0">
                <a:latin typeface="+mn-lt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6783008-2978-9261-2413-D91DD32FF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44824"/>
            <a:ext cx="8346080" cy="4896544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Родители психологически предрасположены к тому, чтобы применять в отношении детей насилие или не удовлетворять их потребности. Как правило, это бывает связано с особенностями воспитания самих родителей.</a:t>
            </a:r>
          </a:p>
          <a:p>
            <a:pPr marL="0" indent="0">
              <a:buNone/>
              <a:defRPr/>
            </a:pPr>
            <a:r>
              <a:rPr lang="ru-RU" dirty="0"/>
              <a:t> 	</a:t>
            </a:r>
            <a:r>
              <a:rPr lang="ru-RU" i="1" dirty="0"/>
              <a:t>Существует более высокая вероятность того, что родители, 	которые в детстве были жертвами насилия или пренебрежения 	потребностями, будут так же относиться к своим детям и не 	заботиться о них. При этом многие другие родители, выросшие в 	такой же атмосфере, никогда не причиняют вреда своим детям. </a:t>
            </a:r>
            <a:br>
              <a:rPr lang="ru-RU" i="1" dirty="0"/>
            </a:br>
            <a:endParaRPr lang="ru-RU" i="1" dirty="0"/>
          </a:p>
          <a:p>
            <a:pPr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Родители детей, подвергающихся жестокому обращению, часто считают своих детей «не такими как все», ущербными в каком-либо отношении. </a:t>
            </a:r>
          </a:p>
          <a:p>
            <a:pPr marL="0" indent="0">
              <a:buNone/>
              <a:defRPr/>
            </a:pPr>
            <a:r>
              <a:rPr lang="ru-RU" i="1" dirty="0"/>
              <a:t>	Такие дети могут и в самом деле отставать в развитии и иметь 	видимые признаки какого-либо заболевания, но в некоторых случаях 	это бывает их чисто субъективным мнением. </a:t>
            </a:r>
            <a:br>
              <a:rPr lang="ru-RU" i="1" dirty="0"/>
            </a:br>
            <a:r>
              <a:rPr lang="ru-RU" i="1" dirty="0"/>
              <a:t>	В семьях, где есть не один ребёнок и основной проблемой является 	пренебрежение потребностями детей, качество ухода за всеми 	детьми находится на низком уровне. </a:t>
            </a:r>
            <a:br>
              <a:rPr lang="ru-RU" i="1" dirty="0"/>
            </a:b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169542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D687F46-19EB-4232-2F00-59F92C038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A7650D-DC8A-18EC-559A-73614889B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764704"/>
            <a:ext cx="8349504" cy="5904656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Высокий уровень стресса и возникновение кризисных ситуаций обычно повышают риск жестокого обращения с детьми.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i="1" dirty="0"/>
              <a:t> </a:t>
            </a:r>
            <a:br>
              <a:rPr lang="ru-RU" i="1" dirty="0"/>
            </a:br>
            <a:r>
              <a:rPr lang="ru-RU" i="1" dirty="0"/>
              <a:t>	Насилие над детьми часто провоцируется внешним стресс-	фактором, который становится последней каплей для 	уязвимой семьи. </a:t>
            </a:r>
            <a:br>
              <a:rPr lang="ru-RU" i="1" dirty="0"/>
            </a:br>
            <a:r>
              <a:rPr lang="ru-RU" i="1" dirty="0"/>
              <a:t>	Постоянная подверженность членов семьи различным 	стрессам и кризисным ситуациям также повышает и 	вероятность пренебрежения потребностями детей.</a:t>
            </a:r>
            <a:br>
              <a:rPr lang="ru-RU" i="1" dirty="0"/>
            </a:br>
            <a:r>
              <a:rPr lang="ru-RU" i="1" dirty="0"/>
              <a:t> </a:t>
            </a:r>
          </a:p>
          <a:p>
            <a:pPr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Родителям, допускающим жестокое обращение с детьми, 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часто не хватает поддержки отдельных людей и общества. 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Это повышает уровень их уязвимости даже перед незначительной проблемой, стресс-фактором, что, в свою очередь, увеличивает вероятность насилия над детьми. 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	В одних случаях родители оказываются в самоизоляции и 	отказываются просить помощь или принимать её. В других 	случаях такая помощь им просто бывает недоступна. 	Отсутствие помощи и поддержки со стороны может вести к 	неисполнению родительских обязанностей по обеспечению 	потребностей детей и другим проявлениям жестокого 	обращения. </a:t>
            </a:r>
            <a:br>
              <a:rPr lang="ru-RU" i="1" dirty="0"/>
            </a:br>
            <a:r>
              <a:rPr lang="ru-RU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808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64996" cy="537240"/>
          </a:xfrm>
          <a:gradFill>
            <a:gsLst>
              <a:gs pos="0">
                <a:schemeClr val="bg2">
                  <a:tint val="98000"/>
                  <a:shade val="90000"/>
                  <a:satMod val="160000"/>
                  <a:lumMod val="100000"/>
                </a:schemeClr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75000">
                <a:schemeClr val="tx2">
                  <a:lumMod val="40000"/>
                  <a:lumOff val="60000"/>
                  <a:alpha val="49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Субъекты профилактики семейного неблагополучия</a:t>
            </a:r>
          </a:p>
        </p:txBody>
      </p:sp>
      <p:sp>
        <p:nvSpPr>
          <p:cNvPr id="4" name="Овал 3"/>
          <p:cNvSpPr/>
          <p:nvPr/>
        </p:nvSpPr>
        <p:spPr>
          <a:xfrm>
            <a:off x="2900401" y="2636912"/>
            <a:ext cx="3242064" cy="2101934"/>
          </a:xfrm>
          <a:prstGeom prst="ellipse">
            <a:avLst/>
          </a:prstGeom>
          <a:gradFill flip="none" rotWithShape="1">
            <a:gsLst>
              <a:gs pos="0">
                <a:schemeClr val="bg2">
                  <a:tint val="98000"/>
                  <a:shade val="90000"/>
                  <a:satMod val="160000"/>
                  <a:lumMod val="100000"/>
                </a:schemeClr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75000">
                <a:schemeClr val="tx2">
                  <a:lumMod val="40000"/>
                  <a:lumOff val="60000"/>
                  <a:alpha val="49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СЕМЬЯ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844744"/>
            <a:ext cx="2280154" cy="1368152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местные исполнительные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распорядительные органы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4113" y="844744"/>
            <a:ext cx="1512168" cy="1368152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КДН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83868" y="5176036"/>
            <a:ext cx="2340260" cy="1368152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и подразделения по чрезвычайным ситуациям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2996952"/>
            <a:ext cx="2172291" cy="1368152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по труду, занятости и социальной защите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5176036"/>
            <a:ext cx="2449973" cy="1368152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территориальные центры социального обслуживания населения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76246" y="844744"/>
            <a:ext cx="2016224" cy="1368152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здравоохранения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31035" y="3068960"/>
            <a:ext cx="2243150" cy="1368152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территориальные органы внутренних дел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60032" y="844744"/>
            <a:ext cx="1512168" cy="1368152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учреждения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67527" y="5141706"/>
            <a:ext cx="2689488" cy="1368152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структурные подразделения жилищно-коммунального хозяйства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907704" y="2212896"/>
            <a:ext cx="1296144" cy="78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203848" y="2244884"/>
            <a:ext cx="648072" cy="3920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5940152" y="2244884"/>
            <a:ext cx="1368152" cy="8492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495819" y="3491865"/>
            <a:ext cx="40458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4"/>
            <a:endCxn id="7" idx="0"/>
          </p:cNvCxnSpPr>
          <p:nvPr/>
        </p:nvCxnSpPr>
        <p:spPr>
          <a:xfrm>
            <a:off x="4521433" y="4738846"/>
            <a:ext cx="32565" cy="4371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5471543" y="2244884"/>
            <a:ext cx="685739" cy="5008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157282" y="3491865"/>
            <a:ext cx="40458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 flipV="1">
            <a:off x="5940153" y="4437112"/>
            <a:ext cx="1589288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1691680" y="4437112"/>
            <a:ext cx="1512169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5" idx="3"/>
            <a:endCxn id="6" idx="1"/>
          </p:cNvCxnSpPr>
          <p:nvPr/>
        </p:nvCxnSpPr>
        <p:spPr>
          <a:xfrm>
            <a:off x="2603682" y="1528820"/>
            <a:ext cx="3104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521433" y="1528820"/>
            <a:ext cx="3104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406648" y="1472680"/>
            <a:ext cx="3104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789690" y="2285482"/>
            <a:ext cx="0" cy="752068"/>
          </a:xfrm>
          <a:prstGeom prst="lin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7781542" y="4423968"/>
            <a:ext cx="0" cy="752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5724128" y="5860112"/>
            <a:ext cx="418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9" idx="3"/>
          </p:cNvCxnSpPr>
          <p:nvPr/>
        </p:nvCxnSpPr>
        <p:spPr>
          <a:xfrm>
            <a:off x="2773501" y="5860112"/>
            <a:ext cx="545237" cy="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217058" y="4423968"/>
            <a:ext cx="0" cy="704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221582" y="2212896"/>
            <a:ext cx="0" cy="704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DEFD-8D3C-4B74-9301-CB083BA8F5A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692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35">
            <a:extLst>
              <a:ext uri="{FF2B5EF4-FFF2-40B4-BE49-F238E27FC236}">
                <a16:creationId xmlns:a16="http://schemas.microsoft.com/office/drawing/2014/main" xmlns="" id="{37E89511-0808-AAED-0487-15163D3CCE09}"/>
              </a:ext>
            </a:extLst>
          </p:cNvPr>
          <p:cNvSpPr/>
          <p:nvPr/>
        </p:nvSpPr>
        <p:spPr>
          <a:xfrm>
            <a:off x="585038" y="1640896"/>
            <a:ext cx="5026884" cy="36061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285750" indent="-28575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ru-RU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Кодекс Республики Беларусь об образовании</a:t>
            </a:r>
          </a:p>
        </p:txBody>
      </p:sp>
      <p:sp>
        <p:nvSpPr>
          <p:cNvPr id="9" name="矩形 35">
            <a:extLst>
              <a:ext uri="{FF2B5EF4-FFF2-40B4-BE49-F238E27FC236}">
                <a16:creationId xmlns:a16="http://schemas.microsoft.com/office/drawing/2014/main" xmlns="" id="{93BD68F1-A660-4177-09CC-B0DD3BA3FC75}"/>
              </a:ext>
            </a:extLst>
          </p:cNvPr>
          <p:cNvSpPr/>
          <p:nvPr/>
        </p:nvSpPr>
        <p:spPr>
          <a:xfrm>
            <a:off x="569876" y="2420888"/>
            <a:ext cx="5057208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Закон Республики Беларусь от 19.11.1993 № 2570-</a:t>
            </a: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XII</a:t>
            </a:r>
            <a:r>
              <a:rPr lang="ru-RU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 «О правах ребенка»</a:t>
            </a:r>
          </a:p>
        </p:txBody>
      </p:sp>
      <p:sp>
        <p:nvSpPr>
          <p:cNvPr id="10" name="矩形 35">
            <a:extLst>
              <a:ext uri="{FF2B5EF4-FFF2-40B4-BE49-F238E27FC236}">
                <a16:creationId xmlns:a16="http://schemas.microsoft.com/office/drawing/2014/main" xmlns="" id="{F5E06CA0-248C-B13E-8072-F89F39CB970F}"/>
              </a:ext>
            </a:extLst>
          </p:cNvPr>
          <p:cNvSpPr/>
          <p:nvPr/>
        </p:nvSpPr>
        <p:spPr>
          <a:xfrm>
            <a:off x="539552" y="3315817"/>
            <a:ext cx="525212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Закон Республики Беларусь от 31.05.2003 № 200-З «Об основах системы профилактики безнадзорности и правонарушений несовершеннолетних»</a:t>
            </a:r>
          </a:p>
        </p:txBody>
      </p:sp>
      <p:sp>
        <p:nvSpPr>
          <p:cNvPr id="11" name="矩形 35">
            <a:extLst>
              <a:ext uri="{FF2B5EF4-FFF2-40B4-BE49-F238E27FC236}">
                <a16:creationId xmlns:a16="http://schemas.microsoft.com/office/drawing/2014/main" xmlns="" id="{06CAA72C-FF38-343D-6414-5C59CA4E3D5A}"/>
              </a:ext>
            </a:extLst>
          </p:cNvPr>
          <p:cNvSpPr/>
          <p:nvPr/>
        </p:nvSpPr>
        <p:spPr>
          <a:xfrm>
            <a:off x="635739" y="4797152"/>
            <a:ext cx="4895158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Закон Республики Беларусь от 01.07.2010 </a:t>
            </a:r>
            <a:r>
              <a:rPr lang="ru-RU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/>
            </a:r>
            <a:br>
              <a:rPr lang="ru-RU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</a:br>
            <a:r>
              <a:rPr lang="ru-RU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№ </a:t>
            </a:r>
            <a:r>
              <a:rPr lang="ru-RU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153-З «Об оказании психологической помощи»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4221B94-8F62-C44B-48BA-D43CBFD5B4D3}"/>
              </a:ext>
            </a:extLst>
          </p:cNvPr>
          <p:cNvSpPr txBox="1"/>
          <p:nvPr/>
        </p:nvSpPr>
        <p:spPr>
          <a:xfrm>
            <a:off x="431540" y="346891"/>
            <a:ext cx="82809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50" normalizeH="0" baseline="0" noProof="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mbria" pitchFamily="18" charset="0"/>
                <a:ea typeface="Cambria" pitchFamily="18" charset="0"/>
                <a:cs typeface="+mn-cs"/>
              </a:rPr>
              <a:t>Выявление насилия, жестокого обращения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50" normalizeH="0" baseline="0" noProof="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mbria" pitchFamily="18" charset="0"/>
                <a:ea typeface="Cambria" pitchFamily="18" charset="0"/>
                <a:cs typeface="+mn-cs"/>
              </a:rPr>
              <a:t>в отношении несовершеннолетних</a:t>
            </a:r>
          </a:p>
        </p:txBody>
      </p:sp>
    </p:spTree>
    <p:extLst>
      <p:ext uri="{BB962C8B-B14F-4D97-AF65-F5344CB8AC3E}">
        <p14:creationId xmlns:p14="http://schemas.microsoft.com/office/powerpoint/2010/main" val="140465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AE0D3F0-C9AC-8E69-F5E8-A6D06ECA2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35">
            <a:extLst>
              <a:ext uri="{FF2B5EF4-FFF2-40B4-BE49-F238E27FC236}">
                <a16:creationId xmlns:a16="http://schemas.microsoft.com/office/drawing/2014/main" xmlns="" id="{700E3391-0907-202E-0A93-62A895906F51}"/>
              </a:ext>
            </a:extLst>
          </p:cNvPr>
          <p:cNvSpPr/>
          <p:nvPr/>
        </p:nvSpPr>
        <p:spPr>
          <a:xfrm>
            <a:off x="886984" y="548680"/>
            <a:ext cx="4752528" cy="136191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10000"/>
              </a:lnSpc>
            </a:pPr>
            <a:r>
              <a:rPr lang="ru-RU" altLang="zh-CN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Алгоритм информирования педагогическими работниками родителей, </a:t>
            </a:r>
            <a:r>
              <a:rPr lang="ru-RU" altLang="zh-CN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опекунов</a:t>
            </a:r>
            <a:r>
              <a:rPr lang="ru-RU" altLang="zh-CN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, попечителей обучающихся и (или) сотрудников органов внутренних дел о наличии признаков насилия в отношении несовершеннолетних от 07.02.2018</a:t>
            </a:r>
            <a:endParaRPr lang="zh-CN" altLang="en-US" sz="1500" b="1" dirty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矩形 35">
            <a:extLst>
              <a:ext uri="{FF2B5EF4-FFF2-40B4-BE49-F238E27FC236}">
                <a16:creationId xmlns:a16="http://schemas.microsoft.com/office/drawing/2014/main" xmlns="" id="{4F0D53BD-C115-8CD4-894E-4221E4A69637}"/>
              </a:ext>
            </a:extLst>
          </p:cNvPr>
          <p:cNvSpPr/>
          <p:nvPr/>
        </p:nvSpPr>
        <p:spPr>
          <a:xfrm>
            <a:off x="885304" y="1972828"/>
            <a:ext cx="4608512" cy="85408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10000"/>
              </a:lnSpc>
            </a:pPr>
            <a:r>
              <a:rPr lang="ru-RU" altLang="zh-CN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Национальный механизм оказания помощи несовершеннолетним, пострадавшим от сексуального насилия от 01.04.2024</a:t>
            </a:r>
            <a:endParaRPr lang="zh-CN" altLang="en-US" sz="1500" b="1" dirty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矩形 35">
            <a:extLst>
              <a:ext uri="{FF2B5EF4-FFF2-40B4-BE49-F238E27FC236}">
                <a16:creationId xmlns:a16="http://schemas.microsoft.com/office/drawing/2014/main" xmlns="" id="{C6498FE7-27C1-E3E2-A5BA-B682DBDE78A6}"/>
              </a:ext>
            </a:extLst>
          </p:cNvPr>
          <p:cNvSpPr/>
          <p:nvPr/>
        </p:nvSpPr>
        <p:spPr>
          <a:xfrm>
            <a:off x="891584" y="4114064"/>
            <a:ext cx="4909152" cy="108831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0000"/>
              </a:lnSpc>
            </a:pPr>
            <a:r>
              <a:rPr lang="ru-RU" altLang="zh-CN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Инструкция о порядке</a:t>
            </a:r>
            <a:r>
              <a:rPr lang="en-US" altLang="zh-CN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 </a:t>
            </a:r>
            <a:r>
              <a:rPr lang="ru-RU" altLang="zh-CN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действий педагогических  работников по предупреждению и выявлению насилия и эксплуатации в отношении несовершеннолетних от 23.08.2024</a:t>
            </a:r>
            <a:endParaRPr lang="zh-CN" altLang="en-US" sz="1500" b="1" dirty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矩形 35">
            <a:extLst>
              <a:ext uri="{FF2B5EF4-FFF2-40B4-BE49-F238E27FC236}">
                <a16:creationId xmlns:a16="http://schemas.microsoft.com/office/drawing/2014/main" xmlns="" id="{CE3B3FB8-C5EA-215D-4ED5-6FD9CD48C0C6}"/>
              </a:ext>
            </a:extLst>
          </p:cNvPr>
          <p:cNvSpPr/>
          <p:nvPr/>
        </p:nvSpPr>
        <p:spPr>
          <a:xfrm>
            <a:off x="886984" y="5301208"/>
            <a:ext cx="4909152" cy="83439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0000"/>
              </a:lnSpc>
            </a:pPr>
            <a:r>
              <a:rPr lang="ru-RU" altLang="zh-CN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Инструктивно-методическое письмо «Особенности организации социально-педагогических центров в 2024/2025 учебном году» от 05.09.2024</a:t>
            </a:r>
            <a:endParaRPr lang="zh-CN" altLang="en-US" sz="1500" b="1" dirty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矩形 35">
            <a:extLst>
              <a:ext uri="{FF2B5EF4-FFF2-40B4-BE49-F238E27FC236}">
                <a16:creationId xmlns:a16="http://schemas.microsoft.com/office/drawing/2014/main" xmlns="" id="{700E3391-0907-202E-0A93-62A895906F51}"/>
              </a:ext>
            </a:extLst>
          </p:cNvPr>
          <p:cNvSpPr/>
          <p:nvPr/>
        </p:nvSpPr>
        <p:spPr>
          <a:xfrm>
            <a:off x="886984" y="2708920"/>
            <a:ext cx="4752528" cy="136191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10000"/>
              </a:lnSpc>
            </a:pPr>
            <a:endParaRPr lang="ru-RU" altLang="zh-CN" sz="15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  <a:ea typeface="Cambria" pitchFamily="18" charset="0"/>
              <a:sym typeface="inpin heiti" panose="00000500000000000000" pitchFamily="2" charset="-122"/>
            </a:endParaRPr>
          </a:p>
          <a:p>
            <a:pPr algn="just">
              <a:lnSpc>
                <a:spcPct val="110000"/>
              </a:lnSpc>
            </a:pPr>
            <a:r>
              <a:rPr lang="ru-RU" altLang="zh-CN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Методические рекомендации для педагогических работников по предупреждению, профилактике и устранению насилия в учреждении образования от </a:t>
            </a:r>
            <a:r>
              <a:rPr lang="ru-RU" altLang="zh-CN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24</a:t>
            </a:r>
            <a:r>
              <a:rPr lang="ru-RU" altLang="zh-CN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  <a:sym typeface="inpin heiti" panose="00000500000000000000" pitchFamily="2" charset="-122"/>
              </a:rPr>
              <a:t>.04.2024</a:t>
            </a:r>
            <a:endParaRPr lang="zh-CN" altLang="en-US" sz="1500" b="1" dirty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534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1349B05-E854-4B29-E1CB-B0026E8DB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7E8F6DA-2DD4-6115-F5BE-E9E7E1C64E1E}"/>
              </a:ext>
            </a:extLst>
          </p:cNvPr>
          <p:cNvSpPr txBox="1"/>
          <p:nvPr/>
        </p:nvSpPr>
        <p:spPr>
          <a:xfrm>
            <a:off x="431540" y="346891"/>
            <a:ext cx="828092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50" normalizeH="0" baseline="0" noProof="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mbria" pitchFamily="18" charset="0"/>
                <a:ea typeface="Cambria" pitchFamily="18" charset="0"/>
                <a:cs typeface="+mn-cs"/>
              </a:rPr>
              <a:t>Раннее выявление случаев жестокого обращения в отношении несовершеннолетних и оказание им своевременной комплексной помощи минимизирует ущерб здоровью и развитию ребёнка.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50" normalizeH="0" baseline="0" noProof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Cambria" pitchFamily="18" charset="0"/>
              <a:ea typeface="Cambria" pitchFamily="18" charset="0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DB88547-5E3A-D831-6C1C-512AC250A2FD}"/>
              </a:ext>
            </a:extLst>
          </p:cNvPr>
          <p:cNvSpPr txBox="1"/>
          <p:nvPr/>
        </p:nvSpPr>
        <p:spPr>
          <a:xfrm>
            <a:off x="323528" y="1340768"/>
            <a:ext cx="838893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Особое внимание необходимо уделять выявлению признаков жестокого обращения в отношении: </a:t>
            </a:r>
          </a:p>
          <a:p>
            <a:endParaRPr lang="ru-RU" dirty="0"/>
          </a:p>
          <a:p>
            <a:r>
              <a:rPr lang="ru-RU" dirty="0"/>
              <a:t>• детей, проживающих в семьях, находящихся в трудной или кризисной жизненной ситуации; </a:t>
            </a:r>
          </a:p>
          <a:p>
            <a:r>
              <a:rPr lang="ru-RU" dirty="0"/>
              <a:t>• несовершеннолетних, поступивших с телесными повреждениями в учреждения здравоохранения, социально-реабилитационные центры для несовершеннолетних или проживающих в семьях и состоящих на медико-социальном патронаже; </a:t>
            </a:r>
          </a:p>
          <a:p>
            <a:r>
              <a:rPr lang="ru-RU" dirty="0"/>
              <a:t>• несовершеннолетних, 	проживающих 	в 	семьях, 	находящихся в социально опасном положении;</a:t>
            </a:r>
          </a:p>
          <a:p>
            <a:r>
              <a:rPr lang="ru-RU" dirty="0"/>
              <a:t>• несовершеннолетних, посещающих учреждения образования, имеющих проблемы в обучении и поведении;</a:t>
            </a:r>
          </a:p>
          <a:p>
            <a:r>
              <a:rPr lang="ru-RU" dirty="0"/>
              <a:t>• несовершеннолетних группы риска, имеющих особенности развития, детей-инвалидов;</a:t>
            </a:r>
          </a:p>
          <a:p>
            <a:r>
              <a:rPr lang="ru-RU" dirty="0"/>
              <a:t>• несовершеннолетних, проживающих в семьях, где родители не состоят в законном браке (есть мачехи и отчимы).	</a:t>
            </a:r>
          </a:p>
        </p:txBody>
      </p:sp>
    </p:spTree>
    <p:extLst>
      <p:ext uri="{BB962C8B-B14F-4D97-AF65-F5344CB8AC3E}">
        <p14:creationId xmlns:p14="http://schemas.microsoft.com/office/powerpoint/2010/main" val="1605311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AD1BCBC-90E8-EB5A-AEBE-3DCD71A247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6C34BB-F036-102A-4F65-5BE7564C9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692696"/>
            <a:ext cx="8640959" cy="43441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Маркеры перенесенного ребенком физического насилия, в том числе сексуального:</a:t>
            </a:r>
          </a:p>
          <a:p>
            <a:pPr marL="0" indent="0" algn="just">
              <a:buNone/>
              <a:defRPr/>
            </a:pPr>
            <a:r>
              <a:rPr lang="ru-RU" i="1" dirty="0"/>
              <a:t>Внешний вид:</a:t>
            </a:r>
          </a:p>
          <a:p>
            <a:pPr algn="just">
              <a:defRPr/>
            </a:pPr>
            <a:r>
              <a:rPr lang="ru-RU" dirty="0"/>
              <a:t>множественные повреждения, имеющие специфический характер (отпечатки пальцев, ремня, сигаретные ожоги) и различную степень давности (свежие и заживающие);</a:t>
            </a:r>
          </a:p>
          <a:p>
            <a:pPr algn="just">
              <a:defRPr/>
            </a:pPr>
            <a:r>
              <a:rPr lang="ru-RU" dirty="0"/>
              <a:t>задержка физического развития (отставание в весе и росте);</a:t>
            </a:r>
          </a:p>
          <a:p>
            <a:pPr algn="just">
              <a:defRPr/>
            </a:pPr>
            <a:r>
              <a:rPr lang="ru-RU" dirty="0"/>
              <a:t>признаки плохого ухода (гигиеническая запущенность, неопрятный внешний вид,</a:t>
            </a:r>
          </a:p>
          <a:p>
            <a:pPr marL="0" indent="0" algn="just">
              <a:buNone/>
              <a:defRPr/>
            </a:pPr>
            <a:r>
              <a:rPr lang="ru-RU" dirty="0"/>
              <a:t> сыпь).</a:t>
            </a:r>
          </a:p>
          <a:p>
            <a:pPr marL="0" indent="0" algn="just">
              <a:buNone/>
              <a:defRPr/>
            </a:pPr>
            <a:r>
              <a:rPr lang="ru-RU" i="1" dirty="0"/>
              <a:t>Основные виды травм:</a:t>
            </a:r>
          </a:p>
          <a:p>
            <a:pPr algn="just">
              <a:defRPr/>
            </a:pPr>
            <a:r>
              <a:rPr lang="ru-RU" dirty="0"/>
              <a:t>- на теле – синяки, ссадины, раны от прижигания предметами, горячими жидкостями, сигаретами или от ударов ремнем; повреждения внутренних органов или костей травматического характера;</a:t>
            </a:r>
          </a:p>
          <a:p>
            <a:pPr algn="just">
              <a:defRPr/>
            </a:pPr>
            <a:r>
              <a:rPr lang="ru-RU" dirty="0"/>
              <a:t>- на голове – кровоизлияния в глазное яблоко, выбитые или расшатанные зубы, разрывы или порезы во рту, на губах;</a:t>
            </a:r>
          </a:p>
          <a:p>
            <a:pPr algn="just">
              <a:defRPr/>
            </a:pPr>
            <a:r>
              <a:rPr lang="ru-RU" dirty="0"/>
              <a:t>- особой формой физического насилия у детей раннего возраста является синдром сотрясения, который характеризуется потерей сознания, рвотой, головными болями.</a:t>
            </a:r>
          </a:p>
          <a:p>
            <a:pPr algn="just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70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97D4AA8-1C82-E7EE-5535-77FB4EAF9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DB8B182-828F-E10B-977A-524E092BF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92696"/>
            <a:ext cx="8712967" cy="568863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sz="5100" b="1" dirty="0">
                <a:solidFill>
                  <a:schemeClr val="accent1">
                    <a:lumMod val="75000"/>
                  </a:schemeClr>
                </a:solidFill>
              </a:rPr>
              <a:t>Поведенческие маркеры перенесенного ребенком насилия:</a:t>
            </a:r>
          </a:p>
          <a:p>
            <a:pPr marL="0" indent="0" algn="just">
              <a:buNone/>
              <a:defRPr/>
            </a:pPr>
            <a:endParaRPr lang="ru-RU" sz="3600" b="1" dirty="0"/>
          </a:p>
          <a:p>
            <a:pPr marL="0" indent="0" algn="just">
              <a:buNone/>
              <a:defRPr/>
            </a:pPr>
            <a:r>
              <a:rPr lang="ru-RU" sz="3600" i="1" dirty="0"/>
              <a:t>Дети дошкольного возраста:</a:t>
            </a:r>
            <a:endParaRPr lang="ru-RU" dirty="0"/>
          </a:p>
          <a:p>
            <a:pPr algn="just">
              <a:defRPr/>
            </a:pPr>
            <a:r>
              <a:rPr lang="ru-RU" dirty="0"/>
              <a:t>ночные кошмары;</a:t>
            </a:r>
          </a:p>
          <a:p>
            <a:pPr algn="just">
              <a:defRPr/>
            </a:pPr>
            <a:r>
              <a:rPr lang="ru-RU" dirty="0"/>
              <a:t>страхи; регрессивное поведение (появление действий или поступков, характерных для младшего возраста);</a:t>
            </a:r>
          </a:p>
          <a:p>
            <a:pPr algn="just">
              <a:defRPr/>
            </a:pPr>
            <a:r>
              <a:rPr lang="ru-RU" dirty="0"/>
              <a:t>несвойственные характеру сексуальные игры с самим собой, сверстниками или игрушками;</a:t>
            </a:r>
          </a:p>
          <a:p>
            <a:pPr algn="just">
              <a:defRPr/>
            </a:pPr>
            <a:r>
              <a:rPr lang="ru-RU" dirty="0"/>
              <a:t>открытая мастурбация;</a:t>
            </a:r>
          </a:p>
          <a:p>
            <a:pPr algn="just">
              <a:defRPr/>
            </a:pPr>
            <a:r>
              <a:rPr lang="ru-RU" dirty="0"/>
              <a:t>несвойственные возрасту знания о сексуальном поведении;</a:t>
            </a:r>
          </a:p>
          <a:p>
            <a:pPr algn="just">
              <a:defRPr/>
            </a:pPr>
            <a:r>
              <a:rPr lang="ru-RU" dirty="0"/>
              <a:t> беспричинные нервно-психические расстройства. </a:t>
            </a:r>
          </a:p>
          <a:p>
            <a:pPr marL="0" indent="0" algn="just">
              <a:buNone/>
              <a:defRPr/>
            </a:pPr>
            <a:endParaRPr lang="ru-RU" sz="3300" i="1" dirty="0"/>
          </a:p>
          <a:p>
            <a:pPr marL="0" indent="0" algn="just">
              <a:buNone/>
              <a:defRPr/>
            </a:pPr>
            <a:r>
              <a:rPr lang="ru-RU" sz="3300" i="1" dirty="0"/>
              <a:t>Дети младшего школьного возраста:</a:t>
            </a:r>
          </a:p>
          <a:p>
            <a:pPr algn="just">
              <a:defRPr/>
            </a:pPr>
            <a:r>
              <a:rPr lang="ru-RU" dirty="0"/>
              <a:t>низкая успеваемость;</a:t>
            </a:r>
          </a:p>
          <a:p>
            <a:pPr algn="just">
              <a:defRPr/>
            </a:pPr>
            <a:r>
              <a:rPr lang="ru-RU" dirty="0"/>
              <a:t>замкнутость, стремление к уединению;</a:t>
            </a:r>
          </a:p>
          <a:p>
            <a:pPr algn="just">
              <a:defRPr/>
            </a:pPr>
            <a:r>
              <a:rPr lang="ru-RU" dirty="0"/>
              <a:t>ухудшение отношений со сверстниками;</a:t>
            </a:r>
          </a:p>
          <a:p>
            <a:pPr algn="just">
              <a:defRPr/>
            </a:pPr>
            <a:r>
              <a:rPr lang="ru-RU" dirty="0"/>
              <a:t>несвойственное возрасту сексуально окрашенное поведение;</a:t>
            </a:r>
          </a:p>
          <a:p>
            <a:pPr algn="just">
              <a:defRPr/>
            </a:pPr>
            <a:r>
              <a:rPr lang="ru-RU" dirty="0"/>
              <a:t>стремление полностью закрыть тело одеждой, даже если в этом нет никакой необходимости.</a:t>
            </a:r>
          </a:p>
          <a:p>
            <a:pPr marL="0" indent="0" algn="just">
              <a:buNone/>
              <a:defRPr/>
            </a:pPr>
            <a:endParaRPr lang="ru-RU" dirty="0"/>
          </a:p>
          <a:p>
            <a:pPr marL="0" indent="0" algn="just">
              <a:buNone/>
              <a:defRPr/>
            </a:pPr>
            <a:r>
              <a:rPr lang="ru-RU" sz="2900" i="1" dirty="0"/>
              <a:t>Дети старшего школьного возраста, подростки:</a:t>
            </a:r>
          </a:p>
          <a:p>
            <a:pPr algn="just">
              <a:defRPr/>
            </a:pPr>
            <a:r>
              <a:rPr lang="ru-RU" dirty="0"/>
              <a:t>депрессивное состояние;</a:t>
            </a:r>
          </a:p>
          <a:p>
            <a:pPr algn="just">
              <a:defRPr/>
            </a:pPr>
            <a:r>
              <a:rPr lang="ru-RU" dirty="0"/>
              <a:t>жалобы на боли в животе;</a:t>
            </a:r>
          </a:p>
          <a:p>
            <a:pPr algn="just">
              <a:defRPr/>
            </a:pPr>
            <a:r>
              <a:rPr lang="ru-RU" dirty="0"/>
              <a:t>побеги из дома или учреждений образования и воспитания;</a:t>
            </a:r>
          </a:p>
          <a:p>
            <a:pPr algn="just">
              <a:defRPr/>
            </a:pPr>
            <a:r>
              <a:rPr lang="ru-RU" dirty="0"/>
              <a:t>низкая самооценка;</a:t>
            </a:r>
          </a:p>
          <a:p>
            <a:pPr algn="just">
              <a:defRPr/>
            </a:pPr>
            <a:r>
              <a:rPr lang="ru-RU" dirty="0"/>
              <a:t>угрозы или попытки самоубийства;</a:t>
            </a:r>
          </a:p>
          <a:p>
            <a:pPr algn="just">
              <a:defRPr/>
            </a:pPr>
            <a:r>
              <a:rPr lang="ru-RU" dirty="0"/>
              <a:t>сексуализированное поведение;</a:t>
            </a:r>
          </a:p>
          <a:p>
            <a:pPr algn="just">
              <a:defRPr/>
            </a:pPr>
            <a:r>
              <a:rPr lang="ru-RU" dirty="0"/>
              <a:t>употребление алкоголя и наркотиков;</a:t>
            </a:r>
          </a:p>
          <a:p>
            <a:pPr algn="just">
              <a:defRPr/>
            </a:pPr>
            <a:r>
              <a:rPr lang="ru-RU" dirty="0"/>
              <a:t>беспорядочные половые связи, проституция.</a:t>
            </a:r>
          </a:p>
          <a:p>
            <a:pPr algn="just">
              <a:defRPr/>
            </a:pPr>
            <a:endParaRPr lang="ru-RU" dirty="0"/>
          </a:p>
          <a:p>
            <a:pPr algn="just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259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2E2FD9E-D0BF-E20A-5884-FA708CBD3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C87938-2D44-FBA4-00B5-FBE18F5A1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92696"/>
            <a:ext cx="8712967" cy="56886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Особенности поведения взрослых, позволяющие заподозрить насилие над детьми:</a:t>
            </a:r>
            <a:endParaRPr lang="ru-RU" sz="3600" b="1" dirty="0"/>
          </a:p>
          <a:p>
            <a:pPr marL="0" indent="0" algn="just">
              <a:buNone/>
              <a:defRPr/>
            </a:pPr>
            <a:endParaRPr lang="ru-RU" dirty="0"/>
          </a:p>
          <a:p>
            <a:pPr algn="just">
              <a:defRPr/>
            </a:pPr>
            <a:r>
              <a:rPr lang="ru-RU" dirty="0"/>
              <a:t>негативная характеристика ребенка;</a:t>
            </a:r>
          </a:p>
          <a:p>
            <a:pPr algn="just">
              <a:defRPr/>
            </a:pPr>
            <a:r>
              <a:rPr lang="ru-RU" dirty="0"/>
              <a:t>постоянное сверхкритичное отношение к нему;</a:t>
            </a:r>
          </a:p>
          <a:p>
            <a:pPr algn="just">
              <a:defRPr/>
            </a:pPr>
            <a:r>
              <a:rPr lang="ru-RU" dirty="0"/>
              <a:t>оскорбление, брань, обвинение или публичное унижение ребенка;</a:t>
            </a:r>
          </a:p>
          <a:p>
            <a:pPr algn="just">
              <a:defRPr/>
            </a:pPr>
            <a:r>
              <a:rPr lang="ru-RU" dirty="0"/>
              <a:t>нежелание утешить, пожалеть ребенка, который действительно в этом нуждается;</a:t>
            </a:r>
          </a:p>
          <a:p>
            <a:pPr algn="just">
              <a:defRPr/>
            </a:pPr>
            <a:r>
              <a:rPr lang="ru-RU" dirty="0"/>
              <a:t>отождествление с ненавистным или нелюбимым родственником;</a:t>
            </a:r>
          </a:p>
          <a:p>
            <a:pPr algn="just">
              <a:defRPr/>
            </a:pPr>
            <a:r>
              <a:rPr lang="ru-RU" dirty="0"/>
              <a:t>перекладывание на него ответственности за свои неудачи;</a:t>
            </a:r>
          </a:p>
          <a:p>
            <a:pPr algn="just">
              <a:defRPr/>
            </a:pPr>
            <a:r>
              <a:rPr lang="ru-RU" dirty="0"/>
              <a:t>открытое признание в нелюбви или ненависти к ребенку.</a:t>
            </a:r>
          </a:p>
          <a:p>
            <a:pPr algn="just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01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55F4D29-BCAE-F18E-1EDA-47AC326C0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9E222599-279C-5725-A63C-5996E62E6C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2060848"/>
            <a:ext cx="8642350" cy="408324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755C53-3E89-7A70-681A-FF925136B337}"/>
              </a:ext>
            </a:extLst>
          </p:cNvPr>
          <p:cNvSpPr txBox="1"/>
          <p:nvPr/>
        </p:nvSpPr>
        <p:spPr>
          <a:xfrm>
            <a:off x="899592" y="980728"/>
            <a:ext cx="72728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«СВЕТОФОР СЕКСУАЛЬНОГО ПОВЕДЕНИЯ»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8120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4868</TotalTime>
  <Words>848</Words>
  <Application>Microsoft Office PowerPoint</Application>
  <PresentationFormat>Экран (4:3)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</vt:lpstr>
      <vt:lpstr>inpin heiti</vt:lpstr>
      <vt:lpstr>Public Sans</vt:lpstr>
      <vt:lpstr>Times New Roman</vt:lpstr>
      <vt:lpstr>Wingdings</vt:lpstr>
      <vt:lpstr>Ясность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психического насилия: </vt:lpstr>
      <vt:lpstr>Группы риска детей по психоэмоциональному насилию </vt:lpstr>
      <vt:lpstr>В семьях, где дети подвергаются насилию, почти всегда присутствуют четыре характеристики, которые повышают и риск пренебрежения потребностями ребёнка: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по защите прав и законных  интересов несовершеннолетних, находящихся в социально опасном положении, и признанных нуждающимися в государственной защите</dc:title>
  <dc:creator>Т.Н. Бубневич</dc:creator>
  <cp:lastModifiedBy>User</cp:lastModifiedBy>
  <cp:revision>273</cp:revision>
  <cp:lastPrinted>2022-10-19T13:31:42Z</cp:lastPrinted>
  <dcterms:modified xsi:type="dcterms:W3CDTF">2025-04-14T12:54:11Z</dcterms:modified>
</cp:coreProperties>
</file>