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6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3" r:id="rId17"/>
    <p:sldId id="257" r:id="rId18"/>
    <p:sldId id="259" r:id="rId19"/>
    <p:sldId id="260" r:id="rId20"/>
    <p:sldId id="261" r:id="rId21"/>
    <p:sldId id="272" r:id="rId22"/>
    <p:sldId id="271" r:id="rId23"/>
    <p:sldId id="275" r:id="rId24"/>
    <p:sldId id="270" r:id="rId25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 noProof="1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32745821" val="1068" revOS="4"/>
      <pr:smFileRevision xmlns:pr="smNativeData" xmlns="smNativeData" dt="1732745821" val="101"/>
      <pr:guideOptions xmlns:pr="smNativeData" xmlns="smNativeData" dt="1732745821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Grid="0" snapToObjects="1">
      <p:cViewPr varScale="1">
        <p:scale>
          <a:sx n="56" d="100"/>
          <a:sy n="56" d="100"/>
        </p:scale>
        <p:origin x="428" y="300"/>
      </p:cViewPr>
      <p:guideLst x="0" y="0"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3" d="100"/>
        <a:sy n="13" d="100"/>
      </p:scale>
      <p:origin x="0" y="0"/>
    </p:cViewPr>
  </p:sorterViewPr>
  <p:notesViewPr>
    <p:cSldViewPr snapToGrid="0" snapToObjects="1">
      <p:cViewPr>
        <p:scale>
          <a:sx n="56" d="100"/>
          <a:sy n="56" d="100"/>
        </p:scale>
        <p:origin x="428" y="300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OgGAACgQQAAmBUAABAAAAAmAAAACAAAAIGAAAAAAAAA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sz="6000" cap="none" noProof="1"/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4" name="Subtitle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CkWAACgQQAAWCAAABAAAAAmAAAACAAAAAGAAAAAAAAA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sz="2400" cap="none" noProof="1"/>
            </a:lvl1pPr>
            <a:lvl2pPr marL="457200" indent="0" algn="ctr">
              <a:buNone/>
              <a:defRPr sz="2000" cap="none" noProof="1"/>
            </a:lvl2pPr>
            <a:lvl3pPr marL="914400" indent="0" algn="ctr">
              <a:buNone/>
              <a:defRPr sz="1800" cap="none" noProof="1"/>
            </a:lvl3pPr>
            <a:lvl4pPr marL="1371600" indent="0" algn="ctr">
              <a:buNone/>
              <a:defRPr sz="1600" cap="none" noProof="1"/>
            </a:lvl4pPr>
            <a:lvl5pPr marL="1828800" indent="0" algn="ctr">
              <a:buNone/>
              <a:defRPr sz="1600" cap="none" noProof="1"/>
            </a:lvl5pPr>
            <a:lvl6pPr marL="2286000" indent="0" algn="ctr">
              <a:buNone/>
              <a:defRPr sz="1600" cap="none" noProof="1"/>
            </a:lvl6pPr>
            <a:lvl7pPr marL="2743200" indent="0" algn="ctr">
              <a:buNone/>
              <a:defRPr sz="1600" cap="none" noProof="1"/>
            </a:lvl7pPr>
            <a:lvl8pPr marL="3200400" indent="0" algn="ctr">
              <a:buNone/>
              <a:defRPr sz="1600" cap="none" noProof="1"/>
            </a:lvl8pPr>
            <a:lvl9pPr marL="3657600" indent="0" algn="ctr">
              <a:buNone/>
              <a:defRPr sz="1600" cap="none" noProof="1"/>
            </a:lvl9pPr>
          </a:lstStyle>
          <a:p>
            <a:pPr>
              <a:defRPr noProof="1"/>
            </a:pPr>
            <a:r>
              <a:rPr lang="en-gb" cap="none"/>
              <a:t>Click to edit Master subtitle style</a:t>
            </a:r>
            <a:endParaRPr lang="uk-ua" cap="none"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0146-08D2-F8F7-9C15-FEA24F5B6AAB}" type="datetime1">
              <a:rPr lang="uk-ua" cap="none"/>
              <a:t/>
            </a:fld>
            <a:endParaRPr lang="uk-ua" cap="none"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0B87-C9D2-F8FD-9C15-3FA8455B6A6A}" type="slidenum">
              <a:rPr lang="uk-ua" cap="none"/>
              <a:t/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IA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Q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3646-08D2-F8C0-9C15-FE95785B6AAB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1739-77D2-F8E1-9C15-81B4595B6AD4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Q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DUAAD8CAADYRQAAACYAABAAAAAmAAAACAAAAAMAAAAAAAAA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Vertical Tex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Q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C8NAAAACYAABAAAAAmAAAACAAAAAMAAAAAAAAA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0ACD-83D2-F8FC-9C15-75A9445B6A20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0A59-17D2-F8FC-9C15-E1A9445B6AB4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SiY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IA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jfHA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4DC5-8BD2-F8BB-9C15-7DEE035B6A28}" type="datetime1">
              <a:rPr lang="uk-ua" cap="none"/>
              <a:t/>
            </a:fld>
            <a:endParaRPr lang="uk-ua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DcC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7A1B-55D2-F88C-9C15-A3D9345B6AF6}" type="slidenum">
              <a:rPr lang="uk-ua" cap="none"/>
              <a:t/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IUKAADORQAAERwAABAAAAAmAAAACAAAAIGAAAAAAAAA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sz="6000" cap="none" noProof="1"/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DwcAADORQAAdiUAABAAAAAmAAAACAAAAAGAAAAAAAAA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sz="2400" cap="none" noProof="1">
                <a:solidFill>
                  <a:srgbClr val="8C8C8C"/>
                </a:solidFill>
              </a:defRPr>
            </a:lvl1pPr>
            <a:lvl2pPr marL="457200" indent="0">
              <a:buNone/>
              <a:defRPr sz="2000" cap="none" noProof="1">
                <a:solidFill>
                  <a:srgbClr val="8C8C8C"/>
                </a:solidFill>
              </a:defRPr>
            </a:lvl2pPr>
            <a:lvl3pPr marL="914400" indent="0">
              <a:buNone/>
              <a:defRPr sz="1800" cap="none" noProof="1">
                <a:solidFill>
                  <a:srgbClr val="8C8C8C"/>
                </a:solidFill>
              </a:defRPr>
            </a:lvl3pPr>
            <a:lvl4pPr marL="1371600" indent="0">
              <a:buNone/>
              <a:defRPr sz="1600" cap="none" noProof="1">
                <a:solidFill>
                  <a:srgbClr val="8C8C8C"/>
                </a:solidFill>
              </a:defRPr>
            </a:lvl4pPr>
            <a:lvl5pPr marL="1828800" indent="0">
              <a:buNone/>
              <a:defRPr sz="1600" cap="none" noProof="1">
                <a:solidFill>
                  <a:srgbClr val="8C8C8C"/>
                </a:solidFill>
              </a:defRPr>
            </a:lvl5pPr>
            <a:lvl6pPr marL="2286000" indent="0">
              <a:buNone/>
              <a:defRPr sz="1600" cap="none" noProof="1">
                <a:solidFill>
                  <a:srgbClr val="8C8C8C"/>
                </a:solidFill>
              </a:defRPr>
            </a:lvl6pPr>
            <a:lvl7pPr marL="2743200" indent="0">
              <a:buNone/>
              <a:defRPr sz="1600" cap="none" noProof="1">
                <a:solidFill>
                  <a:srgbClr val="8C8C8C"/>
                </a:solidFill>
              </a:defRPr>
            </a:lvl7pPr>
            <a:lvl8pPr marL="3200400" indent="0">
              <a:buNone/>
              <a:defRPr sz="1600" cap="none" noProof="1">
                <a:solidFill>
                  <a:srgbClr val="8C8C8C"/>
                </a:solidFill>
              </a:defRPr>
            </a:lvl8pPr>
            <a:lvl9pPr marL="3657600" indent="0">
              <a:buNone/>
              <a:defRPr sz="1600" cap="none" noProof="1">
                <a:solidFill>
                  <a:srgbClr val="8C8C8C"/>
                </a:solidFill>
              </a:defRPr>
            </a:lvl9pPr>
          </a:lstStyle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jttA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6C81-CFD2-F89A-9C15-39CF225B6A6C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g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k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1BE2-ACD2-F8ED-9C15-5AB8555B6A0F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V0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IA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wGLQ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AIJQAAACYAABAAAAAmAAAACAAAAAEAAAAAAAAA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DsLAADYRQAAACYAABAAAAAmAAAACAAAAAEAAAAAAAAA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6717-59D2-F891-9C15-AFC4295B6AFA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9yZW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3B94-DAD2-F8CD-9C15-2C98755B6A79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bRw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D8CAADbRQAAZwoAABAAAAAmAAAACAAAAAEAAAAAAAAA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Tex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gy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FgKAADlJAAAaQ8AABAAAAAmAAAACAAAAIGAAAAAAAAA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 noProof="1"/>
            </a:lvl1pPr>
            <a:lvl2pPr marL="457200" indent="0">
              <a:buNone/>
              <a:defRPr sz="2000" b="1" cap="none" noProof="1"/>
            </a:lvl2pPr>
            <a:lvl3pPr marL="914400" indent="0">
              <a:buNone/>
              <a:defRPr sz="1800" b="1" cap="none" noProof="1"/>
            </a:lvl3pPr>
            <a:lvl4pPr marL="1371600" indent="0">
              <a:buNone/>
              <a:defRPr sz="1600" b="1" cap="none" noProof="1"/>
            </a:lvl4pPr>
            <a:lvl5pPr marL="1828800" indent="0">
              <a:buNone/>
              <a:defRPr sz="1600" b="1" cap="none" noProof="1"/>
            </a:lvl5pPr>
            <a:lvl6pPr marL="2286000" indent="0">
              <a:buNone/>
              <a:defRPr sz="1600" b="1" cap="none" noProof="1"/>
            </a:lvl6pPr>
            <a:lvl7pPr marL="2743200" indent="0">
              <a:buNone/>
              <a:defRPr sz="1600" b="1" cap="none" noProof="1"/>
            </a:lvl7pPr>
            <a:lvl8pPr marL="3200400" indent="0">
              <a:buNone/>
              <a:defRPr sz="1600" b="1" cap="none" noProof="1"/>
            </a:lvl8pPr>
            <a:lvl9pPr marL="3657600" indent="0">
              <a:buNone/>
              <a:defRPr sz="1600" b="1" cap="none" noProof="1"/>
            </a:lvl9pPr>
          </a:lstStyle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jnww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GkPAADlJAAAFCYAABAAAAAmAAAACAAAAAEAAAAAAAAA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5" name="Text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i8Cg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FgKAADbRQAAaQ8AABAAAAAmAAAACAAAAIGAAAAAAAAA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 noProof="1"/>
            </a:lvl1pPr>
            <a:lvl2pPr marL="457200" indent="0">
              <a:buNone/>
              <a:defRPr sz="2000" b="1" cap="none" noProof="1"/>
            </a:lvl2pPr>
            <a:lvl3pPr marL="914400" indent="0">
              <a:buNone/>
              <a:defRPr sz="1800" b="1" cap="none" noProof="1"/>
            </a:lvl3pPr>
            <a:lvl4pPr marL="1371600" indent="0">
              <a:buNone/>
              <a:defRPr sz="1600" b="1" cap="none" noProof="1"/>
            </a:lvl4pPr>
            <a:lvl5pPr marL="1828800" indent="0">
              <a:buNone/>
              <a:defRPr sz="1600" b="1" cap="none" noProof="1"/>
            </a:lvl5pPr>
            <a:lvl6pPr marL="2286000" indent="0">
              <a:buNone/>
              <a:defRPr sz="1600" b="1" cap="none" noProof="1"/>
            </a:lvl6pPr>
            <a:lvl7pPr marL="2743200" indent="0">
              <a:buNone/>
              <a:defRPr sz="1600" b="1" cap="none" noProof="1"/>
            </a:lvl7pPr>
            <a:lvl8pPr marL="3200400" indent="0">
              <a:buNone/>
              <a:defRPr sz="1600" b="1" cap="none" noProof="1"/>
            </a:lvl8pPr>
            <a:lvl9pPr marL="3657600" indent="0">
              <a:buNone/>
              <a:defRPr sz="1600" b="1" cap="none" noProof="1"/>
            </a:lvl9pPr>
          </a:lstStyle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</p:txBody>
      </p:sp>
      <p:sp>
        <p:nvSpPr>
          <p:cNvPr id="6" name="Content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ZlFg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GkPAADbRQAAFCYAABAAAAAmAAAACAAAAAEAAAAAAAAA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7086-C8D2-F886-9C15-3ED33E5B6A6B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9" name="Slide Number Placeholder 8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4AB5-FBD2-F8BC-9C15-0DE9045B6A58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gy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IA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083E-70D2-F8FE-9C15-86AB465B6AD3}" type="datetime1">
              <a:rPr lang="uk-ua" cap="none"/>
              <a:t/>
            </a:fld>
            <a:endParaRPr lang="uk-ua" cap="none"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IXQb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1519-57D2-F8E3-9C15-A1B65B5B6AF4}" type="slidenum">
              <a:rPr lang="uk-ua" cap="none"/>
              <a:t/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0A9F-D1D2-F8FC-9C15-27A9445B6A72}" type="datetime1">
              <a:rPr lang="uk-ua" cap="none"/>
              <a:t/>
            </a:fld>
            <a:endParaRPr lang="uk-ua" cap="none"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7BED-A3D2-F88D-9C15-55D8355B6A00}" type="slidenum">
              <a:rPr lang="uk-ua" cap="none"/>
              <a:t/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sz="3200" cap="none" noProof="1"/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sz="3200" cap="none" noProof="1"/>
            </a:lvl1pPr>
            <a:lvl2pPr>
              <a:defRPr sz="2800" cap="none" noProof="1"/>
            </a:lvl2pPr>
            <a:lvl3pPr>
              <a:defRPr sz="2400" cap="none" noProof="1"/>
            </a:lvl3pPr>
            <a:lvl4pPr>
              <a:defRPr sz="2000" cap="none" noProof="1"/>
            </a:lvl4pPr>
            <a:lvl5pPr>
              <a:defRPr sz="2000" cap="none" noProof="1"/>
            </a:lvl5pPr>
            <a:lvl6pPr>
              <a:defRPr sz="2000" cap="none" noProof="1"/>
            </a:lvl6pPr>
            <a:lvl7pPr>
              <a:defRPr sz="2000" cap="none" noProof="1"/>
            </a:lvl7pPr>
            <a:lvl8pPr>
              <a:defRPr sz="2000" cap="none" noProof="1"/>
            </a:lvl8pPr>
            <a:lvl9pPr>
              <a:defRPr sz="2000" cap="none" noProof="1"/>
            </a:lvl9pPr>
          </a:lstStyle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sz="1600" cap="none" noProof="1"/>
            </a:lvl1pPr>
            <a:lvl2pPr marL="457200" indent="0">
              <a:buNone/>
              <a:defRPr sz="1400" cap="none" noProof="1"/>
            </a:lvl2pPr>
            <a:lvl3pPr marL="914400" indent="0">
              <a:buNone/>
              <a:defRPr sz="1200" cap="none" noProof="1"/>
            </a:lvl3pPr>
            <a:lvl4pPr marL="1371600" indent="0">
              <a:buNone/>
              <a:defRPr sz="1000" cap="none" noProof="1"/>
            </a:lvl4pPr>
            <a:lvl5pPr marL="1828800" indent="0">
              <a:buNone/>
              <a:defRPr sz="1000" cap="none" noProof="1"/>
            </a:lvl5pPr>
            <a:lvl6pPr marL="2286000" indent="0">
              <a:buNone/>
              <a:defRPr sz="1000" cap="none" noProof="1"/>
            </a:lvl6pPr>
            <a:lvl7pPr marL="2743200" indent="0">
              <a:buNone/>
              <a:defRPr sz="1000" cap="none" noProof="1"/>
            </a:lvl7pPr>
            <a:lvl8pPr marL="3200400" indent="0">
              <a:buNone/>
              <a:defRPr sz="1000" cap="none" noProof="1"/>
            </a:lvl8pPr>
            <a:lvl9pPr marL="3657600" indent="0">
              <a:buNone/>
              <a:defRPr sz="1000" cap="none" noProof="1"/>
            </a:lvl9pPr>
          </a:lstStyle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06C5-8BD2-F8F0-9C15-7DA5485B6A28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22A7-E9D2-F8D4-9C15-1F816C5B6A4A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sz="3200" cap="none" noProof="1"/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3" name="Picture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sz="3200" cap="none" noProof="1"/>
            </a:lvl1pPr>
            <a:lvl2pPr marL="457200" indent="0">
              <a:buNone/>
              <a:defRPr sz="2800" cap="none" noProof="1"/>
            </a:lvl2pPr>
            <a:lvl3pPr marL="914400" indent="0">
              <a:buNone/>
              <a:defRPr sz="2400" cap="none" noProof="1"/>
            </a:lvl3pPr>
            <a:lvl4pPr marL="1371600" indent="0">
              <a:buNone/>
              <a:defRPr sz="2000" cap="none" noProof="1"/>
            </a:lvl4pPr>
            <a:lvl5pPr marL="1828800" indent="0">
              <a:buNone/>
              <a:defRPr sz="2000" cap="none" noProof="1"/>
            </a:lvl5pPr>
            <a:lvl6pPr marL="2286000" indent="0">
              <a:buNone/>
              <a:defRPr sz="2000" cap="none" noProof="1"/>
            </a:lvl6pPr>
            <a:lvl7pPr marL="2743200" indent="0">
              <a:buNone/>
              <a:defRPr sz="2000" cap="none" noProof="1"/>
            </a:lvl7pPr>
            <a:lvl8pPr marL="3200400" indent="0">
              <a:buNone/>
              <a:defRPr sz="2000" cap="none" noProof="1"/>
            </a:lvl8pPr>
            <a:lvl9pPr marL="3657600" indent="0">
              <a:buNone/>
              <a:defRPr sz="2000" cap="none" noProof="1"/>
            </a:lvl9pPr>
          </a:lstStyle>
          <a:p>
            <a:pPr>
              <a:defRPr noProof="1"/>
            </a:pPr>
            <a:endParaRPr lang="uk-ua" cap="none"/>
          </a:p>
        </p:txBody>
      </p:sp>
      <p:sp>
        <p:nvSpPr>
          <p:cNvPr id="4" name="Text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sz="1600" cap="none" noProof="1"/>
            </a:lvl1pPr>
            <a:lvl2pPr marL="457200" indent="0">
              <a:buNone/>
              <a:defRPr sz="1400" cap="none" noProof="1"/>
            </a:lvl2pPr>
            <a:lvl3pPr marL="914400" indent="0">
              <a:buNone/>
              <a:defRPr sz="1200" cap="none" noProof="1"/>
            </a:lvl3pPr>
            <a:lvl4pPr marL="1371600" indent="0">
              <a:buNone/>
              <a:defRPr sz="1000" cap="none" noProof="1"/>
            </a:lvl4pPr>
            <a:lvl5pPr marL="1828800" indent="0">
              <a:buNone/>
              <a:defRPr sz="1000" cap="none" noProof="1"/>
            </a:lvl5pPr>
            <a:lvl6pPr marL="2286000" indent="0">
              <a:buNone/>
              <a:defRPr sz="1000" cap="none" noProof="1"/>
            </a:lvl6pPr>
            <a:lvl7pPr marL="2743200" indent="0">
              <a:buNone/>
              <a:defRPr sz="1000" cap="none" noProof="1"/>
            </a:lvl7pPr>
            <a:lvl8pPr marL="3200400" indent="0">
              <a:buNone/>
              <a:defRPr sz="1000" cap="none" noProof="1"/>
            </a:lvl8pPr>
            <a:lvl9pPr marL="3657600" indent="0">
              <a:buNone/>
              <a:defRPr sz="1000" cap="none" noProof="1"/>
            </a:lvl9pPr>
          </a:lstStyle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noProof="1"/>
            </a:pPr>
            <a:fld id="{3FAD2E7E-30D2-F8D8-9C15-C68D605B6A93}" type="datetime1">
              <a:rPr lang="uk-ua" cap="none"/>
              <a:t>27.11.2024</a:t>
            </a:fld>
            <a:endParaRPr lang="uk-ua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noProof="1"/>
            </a:pPr>
            <a:endParaRPr lang="uk-ua" cap="none"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noProof="1"/>
            </a:pPr>
            <a:fld id="{3FAD0C2B-65D2-F8FA-9C15-93AF425B6AC6}" type="slidenum">
              <a:rPr lang="uk-ua" cap="none"/>
              <a:t>‹#›</a:t>
            </a:fld>
            <a:endParaRPr lang="uk-ua" cap="none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Placeholder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8CAADYRQAAIAYAABAAAAAmAAAACAAAAL8vAAAAAAAA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63055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noProof="1"/>
            </a:pPr>
            <a:r>
              <a:rPr lang="en-gb" cap="none"/>
              <a:t>Click to edit Master title style</a:t>
            </a:r>
            <a:endParaRPr lang="uk-ua" cap="none"/>
          </a:p>
        </p:txBody>
      </p:sp>
      <p:sp>
        <p:nvSpPr>
          <p:cNvPr id="4" name="Text Placeholder 2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sLAADYRQAAACYAABAAAAAmAAAACAAAAD8v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noProof="1"/>
            </a:pPr>
            <a:r>
              <a:rPr lang="en-gb" cap="none"/>
              <a:t>Click to edit Master text styles</a:t>
            </a:r>
            <a:endParaRPr lang="en-gb" cap="none"/>
          </a:p>
          <a:p>
            <a:pPr lvl="1">
              <a:defRPr noProof="1"/>
            </a:pPr>
            <a:r>
              <a:rPr lang="en-gb" cap="none"/>
              <a:t>Second level</a:t>
            </a:r>
            <a:endParaRPr lang="en-gb" cap="none"/>
          </a:p>
          <a:p>
            <a:pPr lvl="2">
              <a:defRPr noProof="1"/>
            </a:pPr>
            <a:r>
              <a:rPr lang="en-gb" cap="none"/>
              <a:t>Third level</a:t>
            </a:r>
            <a:endParaRPr lang="en-gb" cap="none"/>
          </a:p>
          <a:p>
            <a:pPr lvl="3">
              <a:defRPr noProof="1"/>
            </a:pPr>
            <a:r>
              <a:rPr lang="en-gb" cap="none"/>
              <a:t>Fourth level</a:t>
            </a:r>
            <a:endParaRPr lang="en-gb" cap="none"/>
          </a:p>
          <a:p>
            <a:pPr lvl="4">
              <a:defRPr noProof="1"/>
            </a:pPr>
            <a:r>
              <a:rPr lang="en-gb" cap="none"/>
              <a:t>Fifth level</a:t>
            </a:r>
            <a:endParaRPr lang="uk-ua" cap="none"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BonAAAIFgAAWSkAABAAAAAmAAAACAAAAL+PAAAAAAAA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sz="1200" cap="none" noProof="1">
                <a:solidFill>
                  <a:srgbClr val="8C8C8C"/>
                </a:solidFill>
              </a:defRPr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fld id="{3FAD609A-D4D2-F896-9C15-22C32E5B6A77}" type="datetime1">
              <a:rPr lang="uk-ua" cap="none"/>
              <a:t/>
            </a:fld>
            <a:endParaRPr lang="uk-ua" cap="none"/>
          </a:p>
        </p:txBody>
      </p:sp>
      <p:sp>
        <p:nvSpPr>
          <p:cNvPr id="6" name="Footer Placeholder 4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BgAABonAAAoMgAAWSkAABAAAAAmAAAACAAAAL+PAAAAAAAA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sz="1200" cap="none" noProof="1">
                <a:solidFill>
                  <a:srgbClr val="8C8C8C"/>
                </a:solidFill>
              </a:defRPr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endParaRPr lang="uk-ua" cap="none"/>
          </a:p>
        </p:txBody>
      </p:sp>
      <p:sp>
        <p:nvSpPr>
          <p:cNvPr id="7" name="Slide Number Placeholder 5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+DQAABonAADYRQAAWSkAABAAAAAmAAAACAAAAL+PAAAAAAAA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sz="1200" cap="none" noProof="1">
                <a:solidFill>
                  <a:srgbClr val="8C8C8C"/>
                </a:solidFill>
              </a:defRPr>
            </a:lvl1pPr>
            <a:lvl2pPr>
              <a:defRPr cap="none" noProof="1"/>
            </a:lvl2pPr>
            <a:lvl3pPr>
              <a:defRPr cap="none" noProof="1"/>
            </a:lvl3pPr>
            <a:lvl4pPr>
              <a:defRPr cap="none" noProof="1"/>
            </a:lvl4pPr>
            <a:lvl5pPr>
              <a:defRPr cap="none" noProof="1"/>
            </a:lvl5pPr>
            <a:lvl6pPr>
              <a:defRPr cap="none" noProof="1"/>
            </a:lvl6pPr>
            <a:lvl7pPr>
              <a:defRPr cap="none" noProof="1"/>
            </a:lvl7pPr>
            <a:lvl8pPr>
              <a:defRPr cap="none" noProof="1"/>
            </a:lvl8pPr>
            <a:lvl9pPr>
              <a:defRPr cap="none" noProof="1"/>
            </a:lvl9pPr>
          </a:lstStyle>
          <a:p>
            <a:pPr>
              <a:defRPr noProof="1"/>
            </a:pPr>
            <a:fld id="{3FAD7B5C-12D2-F88D-9C15-E4D8355B6AB1}" type="slidenum">
              <a:rPr lang="uk-ua" cap="none"/>
              <a:t/>
            </a:fld>
            <a:endParaRPr lang="uk-ua" cap="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 noProof="1">
          <a:solidFill>
            <a:schemeClr val="tx1"/>
          </a:solidFill>
          <a:effectLst/>
          <a:latin typeface="Calibri Light" pitchFamily="2" charset="-52"/>
          <a:ea typeface="Calibri Light" pitchFamily="2" charset="-52"/>
          <a:cs typeface="Calibri Light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-52"/>
        <a:buChar char="•"/>
        <a:tabLst/>
        <a:defRPr sz="2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24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20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52"/>
        <a:buChar char="•"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 noProof="1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B/f38A5+bmA8zMzADAwP8Af39/AAAAAAAAAAAAAAAAAAAAAAAAAAAAIQAAABgAAAAUAAAAAzEAAEojAAAqQQAA+CgAABAgAAAmAAAACAAAAP//////////"/>
              </a:ext>
            </a:extLst>
          </p:cNvSpPr>
          <p:nvPr/>
        </p:nvSpPr>
        <p:spPr>
          <a:xfrm>
            <a:off x="7967345" y="5736590"/>
            <a:ext cx="2625725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noProof="1"/>
            </a:pPr>
            <a:r>
              <a:rPr lang="ru-ru" b="1" cap="none"/>
              <a:t>Подготовила:</a:t>
            </a:r>
            <a:endParaRPr lang="ru-ru" b="1" cap="none"/>
          </a:p>
          <a:p>
            <a:pPr>
              <a:defRPr noProof="1"/>
            </a:pPr>
            <a:r>
              <a:rPr lang="ru-ru" cap="none"/>
              <a:t>Психолог ЦЗМ «Юность»</a:t>
            </a:r>
            <a:endParaRPr lang="ru-ru" cap="none"/>
          </a:p>
          <a:p>
            <a:pPr>
              <a:defRPr noProof="1"/>
            </a:pPr>
            <a:r>
              <a:rPr lang="ru-ru" cap="none"/>
              <a:t>Ефремова Л.А.</a:t>
            </a:r>
            <a:endParaRPr lang="ru-ru" cap="none"/>
          </a:p>
        </p:txBody>
      </p:sp>
      <p:sp>
        <p:nvSpPr>
          <p:cNvPr id="3" name="TextBox 3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B/f38A5+bmA8zMzADAwP8Af39/AAAAAAAAAAAAAAAAAAAAAAAAAAAAIQAAABgAAAAUAAAA9Q0AACIDAADnPQAA3QcAABAgAAAmAAAACAAAAP//////////"/>
              </a:ext>
            </a:extLst>
          </p:cNvSpPr>
          <p:nvPr/>
        </p:nvSpPr>
        <p:spPr>
          <a:xfrm>
            <a:off x="2268855" y="509270"/>
            <a:ext cx="7793990" cy="768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noProof="1"/>
            </a:pPr>
            <a:r>
              <a:rPr lang="ru-ru" sz="2400" b="1" cap="none">
                <a:solidFill>
                  <a:srgbClr val="0000CC"/>
                </a:solidFill>
              </a:rPr>
              <a:t>ЛЕКЦИЯ ДЛЯ РАБОТНИКОВ УЧРЕЖДЕНИЙ ОБРАЗОВАНИЯ</a:t>
            </a:r>
            <a:endParaRPr lang="ru-ru" sz="2400" b="1" cap="none">
              <a:solidFill>
                <a:srgbClr val="0000CC"/>
              </a:solidFill>
            </a:endParaRPr>
          </a:p>
          <a:p>
            <a:pPr algn="ctr">
              <a:defRPr noProof="1"/>
            </a:pPr>
            <a:r>
              <a:rPr lang="ru-ru" sz="2000" b="1" cap="none">
                <a:solidFill>
                  <a:srgbClr val="002060"/>
                </a:solidFill>
              </a:rPr>
              <a:t>«Наркомания среди подростков: особенности, причины…»</a:t>
            </a:r>
            <a:endParaRPr lang="ru-ru" sz="2000" b="1" cap="none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LARAADFCAAA5D8AAA0i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875280" y="1425575"/>
            <a:ext cx="7510780" cy="4109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2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x9bgAP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x9bgAP///wEAAAAAAAAAAAAAAAAAAAAAAAAAAAAAAAAAAAAAAAAAAKWlpQl/f38A5+bmA8zMzADAwP8Af39/AAAAAAAAAAAAAAAAAAAAAAAAAAAAIQAAABgAAAAUAAAAgwsAAGMBAABvQgAABwgAABAAAAAmAAAACAAAAP//////////"/>
              </a:ext>
            </a:extLst>
          </p:cNvSpPr>
          <p:nvPr/>
        </p:nvSpPr>
        <p:spPr>
          <a:xfrm>
            <a:off x="1871345" y="225425"/>
            <a:ext cx="8928100" cy="1079500"/>
          </a:xfrm>
          <a:prstGeom prst="roundRect">
            <a:avLst>
              <a:gd name="adj" fmla="val 16667"/>
            </a:avLst>
          </a:prstGeom>
          <a:solidFill>
            <a:srgbClr val="C7D6E0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sz="3200" b="1" cap="none">
                <a:solidFill>
                  <a:srgbClr val="002060"/>
                </a:solidFill>
                <a:latin typeface="Cambria" pitchFamily="1" charset="-52"/>
                <a:ea typeface="Calibri" pitchFamily="2" charset="-52"/>
                <a:cs typeface="Times New Roman" pitchFamily="1" charset="-52"/>
              </a:rPr>
              <a:t>Виды «девиантного поведения»</a:t>
            </a:r>
            <a:endParaRPr lang="ru-ru" sz="3200" b="1" cap="none">
              <a:solidFill>
                <a:srgbClr val="002060"/>
              </a:solidFill>
              <a:latin typeface="Cambria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3" name="Скругленный прямоугольник 3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x9bgAP///wgAAAAAAAAAAAAAAAAAAAAAAAAAAAAAAAAAAAAAZAAAAAEAAABAAAAAAAAAAAAAAAAAAAAAAAAAAAAAAAAAAAAAAAAAAAAAAAAAAAAAAAAAAAAAAAAAAAAAAAAAAAAAAAAAAAAAAAAAAAAAAAAAAAAAAAAAAAAAAAAAAAAAFAAAADwAAAABAAAAAAAAAP///wAe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x9bgAP///wEAAAAAAAAAAAAAAAAAAAAAAAAAAAAAAAAAAAAAAAAAAP///wAAAAACAAAAAgAAAADAwP8Af39/AAAAAAAAAAAAAAAAAAAAAAAAAAAAIQAAABgAAAAUAAAADwIAAJUJAAABHwAAGBUAABAAAAAmAAAACAAAAP//////////"/>
              </a:ext>
            </a:extLst>
          </p:cNvSpPr>
          <p:nvPr/>
        </p:nvSpPr>
        <p:spPr>
          <a:xfrm>
            <a:off x="334645" y="1557655"/>
            <a:ext cx="4705350" cy="1871345"/>
          </a:xfrm>
          <a:prstGeom prst="roundRect">
            <a:avLst>
              <a:gd name="adj" fmla="val 16667"/>
            </a:avLst>
          </a:prstGeom>
          <a:solidFill>
            <a:srgbClr val="C7D6E0"/>
          </a:solidFill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FFFFFF"/>
                </a:solidFill>
              </a:defRPr>
            </a:pPr>
            <a:r>
              <a:rPr lang="ru-ru" sz="2000" b="1" cap="none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наличие явной или скрытой психопатологии, т.е. отклоняющееся от психического здоровья </a:t>
            </a:r>
            <a:r>
              <a:rPr lang="ru-ru" sz="1400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(пограничное состояние, психопатии, неврозы, невротические расстройства и т.п. )</a:t>
            </a:r>
            <a:endParaRPr lang="ru-ru" sz="14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4" name="Скругленный прямоугольник 5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5+bmCv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+bmA////wEAAAAAAAAAAAAAAAAAAAAAAAAAAAAAAAAAAAAAAAAAAKWlpQl/f38A5+bmA8zMzADAwP8Af39/AAAAAAAAAAAAAAAAAAAAAAAAAAAAIQAAABgAAAAUAAAAPgMAAGgaAADxSAAAgx0AABAAAAAmAAAACAAAAP//////////"/>
              </a:ext>
            </a:extLst>
          </p:cNvSpPr>
          <p:nvPr/>
        </p:nvSpPr>
        <p:spPr>
          <a:xfrm>
            <a:off x="527050" y="4292600"/>
            <a:ext cx="11330305" cy="5048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sz="20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sz="2000" b="1" cap="none">
                <a:solidFill>
                  <a:srgbClr val="00B05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Саморазрушающее (деструктивное) поведение</a:t>
            </a:r>
            <a:endParaRPr lang="ru-ru" sz="2000" b="1" cap="none">
              <a:solidFill>
                <a:srgbClr val="00B05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sz="20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5" name="Скругленный прямоугольник 6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5+bmCv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+bmA////wEAAAAAAAAAAAAAAAAAAAAAAAAAAAAAAAAAAAAAAAAAAKWlpQl/f38A5+bmA8zMzADAwP8Af39/AAAAAAAAAAAAAAAAAAAAAAAAAAAAIQAAABgAAAAUAAAAiyIAAAUKAABYSAAArQwAABAAAAAmAAAACAAAAP//////////"/>
              </a:ext>
            </a:extLst>
          </p:cNvSpPr>
          <p:nvPr/>
        </p:nvSpPr>
        <p:spPr>
          <a:xfrm>
            <a:off x="5615305" y="1628775"/>
            <a:ext cx="6144895" cy="431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sz="20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sz="20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sz="2000" b="1" cap="none">
                <a:solidFill>
                  <a:srgbClr val="00B05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Антисоциальное поведение</a:t>
            </a:r>
            <a:endParaRPr lang="ru-ru" sz="2000" b="1" cap="none">
              <a:solidFill>
                <a:srgbClr val="00B05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sz="2000" cap="none">
                <a:solidFill>
                  <a:srgbClr val="00B05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endParaRPr lang="ru-ru" sz="2000" cap="none">
              <a:solidFill>
                <a:srgbClr val="00B05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sz="20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6" name="Скругленный прямоугольник 9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DAAAA0dHRAMDAwAAAAAAAAAAAAAAAAAAAAAAAAAAAAAAAAAAAAAAAZAAAAAEAAABAAAAAAAAAAGQAAAAOAQAAAAAAAAEAAAAyAAAAyMjIAAAAAAAAAAAAAAAAAAAAAAAAAAAAAAAAAAAAAAAAAAAAAAAAAAAAAAAAAAAAAAAAAAAAAAAAAAAAFAAAADwAAAABAAAAAAAAAKWlpQA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MDAw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dHRAMDAwADIyMgAAAAAAAAAAAAAAAAAAAAAAAAAAAAAAAAAAAAAAKWlpQkAAAACAAAAAgAAAADAwP8Af39/AAAAAAAAAAAAAAAAAAAAAAAAAAAAIQAAABgAAAAUAAAA9SEAAHQOAABENAAAUBcAABAAAAAmAAAACAAAAP//////////"/>
              </a:ext>
            </a:extLst>
          </p:cNvSpPr>
          <p:nvPr/>
        </p:nvSpPr>
        <p:spPr>
          <a:xfrm>
            <a:off x="5520055" y="2349500"/>
            <a:ext cx="2976245" cy="1440180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D1D1D1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  <a:tileRect/>
          </a:gradFill>
          <a:ln w="635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i="1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FF33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делинквентное</a:t>
            </a:r>
            <a:endParaRPr lang="ru-ru" b="1" cap="none">
              <a:solidFill>
                <a:srgbClr val="FF33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(противоправное)</a:t>
            </a:r>
            <a:endParaRPr lang="ru-ru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sz="1600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уход из семьи, прогулы в школе, мелкое хулиганство</a:t>
            </a:r>
            <a:endParaRPr lang="ru-ru" sz="16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endParaRPr lang="ru-ru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7" name="Скругленный прямоугольник 10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DAAAA0dHRAMDAwAAAAAAAAAAAAAAAAAAAAAAAAAAAAAAAAAAAAAAAZAAAAAEAAABAAAAAAAAAAGQAAAAOAQAAAAAAAAEAAAAyAAAAyMjIAAAAAAAAAAAAAAAAAAAAAAAAAAAAAAAAAAAAAAAAAAAAAAAAAAAAAAAAAAAAAAAAAAAAAAAAAAAAFAAAADwAAAABAAAAAAAAAKWlpQA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dHRAMDAwADIyMgAAAAAAAAAAAAAAAAAAAAAAAAAAAAAAAAAAAAAAKWlpQkAAAACAAAAAgAAAADAwP8Af39/AAAAAAAAAAAAAAAAAAAAAAAAAAAAIQAAABgAAAAUAAAACTYAAHQOAABYSAAApBgAABAAAAAmAAAACAAAAP//////////"/>
              </a:ext>
            </a:extLst>
          </p:cNvSpPr>
          <p:nvPr/>
        </p:nvSpPr>
        <p:spPr>
          <a:xfrm>
            <a:off x="8783955" y="2349500"/>
            <a:ext cx="2976245" cy="1656080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D1D1D1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  <a:tileRect/>
          </a:gradFill>
          <a:ln w="635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FF33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криминальное </a:t>
            </a:r>
            <a:r>
              <a:rPr lang="ru-ru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(преступное)</a:t>
            </a:r>
            <a:endParaRPr lang="ru-ru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sz="1600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воровство, грабеж, угон транспортного средства, нанесение ущерба</a:t>
            </a:r>
            <a:endParaRPr lang="ru-ru" sz="1600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8" name="Скругленный прямоугольник 11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DAAAA0dHRAMDAwAAAAAAAAAAAAAAAAAAAAAAAAAAAAAAAAAAAAAAAZAAAAAEAAABAAAAAAAAAAGQAAAAOAQAAAAAAAAEAAAAyAAAAyMjIAAAAAAAAAAAAAAAAAAAAAAAAAAAAAAAAAAAAAAAAAAAAAAAAAAAAAAAAAAAAAAAAAAAAAAAAAAAAFAAAADwAAAABAAAAAAAAAKWlpQA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dHRAMDAwADIyMgAAAAAAAAAAAAAAAAAAAAAAAAAAAAAAAAAAAAAAKWlpQkAAAACAAAAAgAAAADAwP8Af39/AAAAAAAAAAAAAAAAAAAAAAAAAAAAIQAAABgAAAAUAAAAFxkAAAslAADFLQAAIygAABAAAAAmAAAACAAAAP//////////"/>
              </a:ext>
            </a:extLst>
          </p:cNvSpPr>
          <p:nvPr/>
        </p:nvSpPr>
        <p:spPr>
          <a:xfrm>
            <a:off x="4078605" y="6021705"/>
            <a:ext cx="3361690" cy="502920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D1D1D1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  <a:tileRect/>
          </a:gradFill>
          <a:ln w="635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FF33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суицидальное</a:t>
            </a:r>
            <a:r>
              <a:rPr lang="ru-ru" i="1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endParaRPr lang="ru-ru" i="1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9" name="Скругленный прямоугольник 12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DAAAA0dHRAMDAwAAAAAAAAAAAAAAAAAAAAAAAAAAAAAAAAAAAAAAAZAAAAAEAAABAAAAAAAAAAGQAAAAOAQAAAAAAAAEAAAAyAAAAyMjIAAAAAAAAAAAAAAAAAAAAAAAAAAAAAAAAAAAAAAAAAAAAAAAAAAAAAAAAAAAAAAAAAAAAAAAAAAAAFAAAADwAAAABAAAAAAAAAKWlpQA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dHRAMDAwADIyMgAAAAAAAAAAAAAAAAAAAAAAAAAAAAAAAAAAAAAAKWlpQkAAAACAAAAAgAAAADAwP8Af39/AAAAAAAAAAAAAAAAAAAAAAAAAAAAIQAAABgAAAAUAAAAAwUAAEgfAAAlIwAANyMAABAAAAAmAAAACAAAAP//////////"/>
              </a:ext>
            </a:extLst>
          </p:cNvSpPr>
          <p:nvPr/>
        </p:nvSpPr>
        <p:spPr>
          <a:xfrm>
            <a:off x="814705" y="5085080"/>
            <a:ext cx="4898390" cy="639445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D1D1D1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  <a:tileRect/>
          </a:gradFill>
          <a:ln w="635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FF33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ущерб социальному статусу</a:t>
            </a:r>
            <a:endParaRPr lang="ru-ru" b="1" cap="none">
              <a:solidFill>
                <a:srgbClr val="FF33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(сексуальная распущенность) </a:t>
            </a:r>
            <a:endParaRPr lang="ru-ru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sp>
        <p:nvSpPr>
          <p:cNvPr id="10" name="Скругленный прямоугольник 13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DAAAA0dHRAMDAwAAAAAAAAAAAAAAAAAAAAAAAAAAAAAAAAAAAAAAAZAAAAAEAAABAAAAAAAAAAGQAAAAOAQAAAAAAAAEAAAAyAAAAyMjIAAAAAAAAAAAAAAAAAAAAAAAAAAAAAAAAAAAAAAAAAAAAAAAAAAAAAAAAAAAAAAAAAAAAAAAAAAAAFAAAADwAAAABAAAAAAAAAKWlpQA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dHRAMDAwADIyMgAAAAAAAAAAAAAAAAAAAAAAAAAAAAAAAAAAAAAAKWlpQkAAAACAAAAAgAAAADAwP8Af39/AAAAAAAAAAAAAAAAAAAAAAAAAAAAIQAAABgAAAAUAAAAgCUAAEgfAABjRQAARCMAABAAAAAmAAAACAAAAP//////////"/>
              </a:ext>
            </a:extLst>
          </p:cNvSpPr>
          <p:nvPr/>
        </p:nvSpPr>
        <p:spPr>
          <a:xfrm>
            <a:off x="6096000" y="5085080"/>
            <a:ext cx="5183505" cy="647700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D1D1D1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  <a:tileRect/>
          </a:gradFill>
          <a:ln w="635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FF33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аддиктивное (зависимое) </a:t>
            </a:r>
            <a:endParaRPr lang="ru-ru" b="1" cap="none">
              <a:solidFill>
                <a:srgbClr val="FF33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курение, алкоголь, наркотики </a:t>
            </a:r>
            <a:endParaRPr lang="ru-ru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cxnSp>
        <p:nvCxnSpPr>
          <p:cNvPr id="11" name="Прямая со стрелкой 15"/>
          <p:cNvCxnSpPr>
            <a:extLst>
              <a:ext uri="smNativeData">
                <pr:smNativeData xmlns:pr="smNativeData" xmlns="smNativeData" val="SMDATA_15_XZpHZ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KYdTQwe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KYdTQUAAAACAAAAAgAAAADAwP8Af39/AAAAAAAAAAAAAAAAAAAAAAAAAAAAIQAAABgAAAAUAAAAvBYAAIMdAACBGAAASB8AABAAAAAmAAAACAAAAP//////////"/>
              </a:ext>
            </a:extLst>
          </p:cNvCxnSpPr>
          <p:nvPr/>
        </p:nvCxnSpPr>
        <p:spPr>
          <a:xfrm flipH="1">
            <a:off x="3695700" y="4797425"/>
            <a:ext cx="287655" cy="287655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headEnd type="none"/>
            <a:tailEnd type="arrow" w="med" len="med"/>
          </a:ln>
          <a:effectLst/>
        </p:spPr>
      </p:cxnSp>
      <p:cxnSp>
        <p:nvCxnSpPr>
          <p:cNvPr id="12" name="Прямая со стрелкой 16"/>
          <p:cNvCxnSpPr>
            <a:extLst>
              <a:ext uri="smNativeData">
                <pr:smNativeData xmlns:pr="smNativeData" xmlns="smNativeData" val="SMDATA_15_XZpHZ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KYdTQwe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KYdTQUAAAACAAAAAgAAAADAwP8Af39/AAAAAAAAAAAAAAAAAAAAAAAAAAAAIQAAABgAAAAUAAAAuTAAAIMdAAB/MgAASB8AABAAAAAmAAAACAAAAP//////////"/>
              </a:ext>
            </a:extLst>
          </p:cNvCxnSpPr>
          <p:nvPr/>
        </p:nvCxnSpPr>
        <p:spPr>
          <a:xfrm>
            <a:off x="7920355" y="4797425"/>
            <a:ext cx="288290" cy="287655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headEnd type="none"/>
            <a:tailEnd type="arrow" w="med" len="med"/>
          </a:ln>
          <a:effectLst/>
        </p:spPr>
      </p:cxnSp>
      <p:cxnSp>
        <p:nvCxnSpPr>
          <p:cNvPr id="13" name="Прямая со стрелкой 20"/>
          <p:cNvCxnSpPr>
            <a:extLst>
              <a:ext uri="smNativeData">
                <pr:smNativeData xmlns:pr="smNativeData" xmlns="smNativeData" val="SMDATA_15_XZpHZ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KYdTQwe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KYdTQUAAAACAAAAAgAAAADAwP8Af39/AAAAAAAAAAAAAAAAAAAAAAAAAAAAIQAAABgAAAAUAAAAUSQAAIMdAABlJAAACyUAABAAAAAmAAAACAAAAP//////////"/>
              </a:ext>
            </a:extLst>
          </p:cNvCxnSpPr>
          <p:nvPr/>
        </p:nvCxnSpPr>
        <p:spPr>
          <a:xfrm>
            <a:off x="5903595" y="4797425"/>
            <a:ext cx="12700" cy="1224280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headEnd type="none"/>
            <a:tailEnd type="arrow" w="med" len="med"/>
          </a:ln>
          <a:effectLst/>
        </p:spPr>
      </p:cxnSp>
      <p:cxnSp>
        <p:nvCxnSpPr>
          <p:cNvPr id="14" name="Прямая со стрелкой 28"/>
          <p:cNvCxnSpPr>
            <a:extLst>
              <a:ext uri="smNativeData">
                <pr:smNativeData xmlns:pr="smNativeData" xmlns="smNativeData" val="SMDATA_15_XZpHZ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KYdTQwe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M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KYdTQUAAAACAAAAAgAAAADAwP8Af39/AAAAAAAAAAAAAAAAAAAAAAAAAAAAIQAAABgAAAAUAAAA0CoAAK0MAACVLAAAdA4AABAAAAAmAAAACAAAAP//////////"/>
              </a:ext>
            </a:extLst>
          </p:cNvCxnSpPr>
          <p:nvPr/>
        </p:nvCxnSpPr>
        <p:spPr>
          <a:xfrm flipH="1">
            <a:off x="6959600" y="2060575"/>
            <a:ext cx="287655" cy="288925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headEnd type="none"/>
            <a:tailEnd type="arrow" w="med" len="med"/>
          </a:ln>
          <a:effectLst/>
        </p:spPr>
      </p:cxnSp>
      <p:cxnSp>
        <p:nvCxnSpPr>
          <p:cNvPr id="15" name="Прямая со стрелкой 29"/>
          <p:cNvCxnSpPr>
            <a:extLst>
              <a:ext uri="smNativeData">
                <pr:smNativeData xmlns:pr="smNativeData" xmlns="smNativeData" val="SMDATA_15_XZpHZ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KYdTQwe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KYdTQUAAAACAAAAAgAAAADAwP8Af39/AAAAAAAAAAAAAAAAAAAAAAAAAAAAIQAAABgAAAAUAAAAWTsAAK0MAAC4PQAAdA4AABAAAAAmAAAACAAAAP//////////"/>
              </a:ext>
            </a:extLst>
          </p:cNvCxnSpPr>
          <p:nvPr/>
        </p:nvCxnSpPr>
        <p:spPr>
          <a:xfrm>
            <a:off x="9647555" y="2060575"/>
            <a:ext cx="385445" cy="288925"/>
          </a:xfrm>
          <a:prstGeom prst="straightConnector1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headEnd type="none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EAAAAAAAAA0M7O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M7OAP///wEAAAAAAAAAAAAAAAAAAAAAAAAAAAAAAAAAAAAAAAAAAAAAAAJ/f38A5+bmA8zMzADAwP8Af39/AAAAAAAAAAAAAAAAAAAAAAAAAAAAIQAAABgAAAAUAAAAKAUAAD8CAADYRQAAIAYAABAAAAAmAAAACAAAAAAgAAB/AAAA"/>
              </a:ext>
            </a:extLst>
          </p:cNvSpPr>
          <p:nvPr>
            <p:ph type="title"/>
          </p:nvPr>
        </p:nvSpPr>
        <p:spPr>
          <a:solidFill>
            <a:srgbClr val="D0CECE"/>
          </a:solidFill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noProof="1"/>
            </a:pPr>
            <a:r>
              <a:rPr lang="ru-ru" sz="3600" b="1" cap="none">
                <a:solidFill>
                  <a:srgbClr val="00B050"/>
                </a:solidFill>
                <a:latin typeface="Cambria" pitchFamily="1" charset="-52"/>
                <a:ea typeface="Calibri Light" pitchFamily="2" charset="-52"/>
                <a:cs typeface="Calibri Light" pitchFamily="2" charset="-52"/>
              </a:rPr>
              <a:t>Цели деструктивного поведения подростка</a:t>
            </a:r>
            <a:endParaRPr lang="ru-ru" sz="3600" b="1" cap="none">
              <a:solidFill>
                <a:srgbClr val="00B050"/>
              </a:solidFill>
              <a:latin typeface="Cambria" pitchFamily="1" charset="-52"/>
              <a:ea typeface="Calibri Light" pitchFamily="2" charset="-52"/>
              <a:cs typeface="Calibri Light" pitchFamily="2" charset="-52"/>
            </a:endParaRPr>
          </a:p>
        </p:txBody>
      </p:sp>
      <p:sp>
        <p:nvSpPr>
          <p:cNvPr id="3" name="Скругленный прямоугольник 3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5+bmCv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+bmA////wEAAAAAAAAAAAAAAAAAAAAAAAAAAAAAAAAAAAAAAAAAAKWlpQl/f38A5+bmA8zMzADAwP8Af39/AAAAAAAAAAAAAAAAAAAAAAAAAAAAIQAAABgAAAAUAAAAfAQAABkNAACtJgAAuRIAABAAAAAmAAAACAAAAP//////////"/>
              </a:ext>
            </a:extLst>
          </p:cNvSpPr>
          <p:nvPr/>
        </p:nvSpPr>
        <p:spPr>
          <a:xfrm>
            <a:off x="728980" y="2129155"/>
            <a:ext cx="5558155" cy="9144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002060"/>
                </a:solidFill>
              </a:rPr>
              <a:t>МЕСТЬ</a:t>
            </a:r>
            <a:endParaRPr lang="ru-ru" b="1" cap="none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4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5+bmCv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+bmA////wEAAAAAAAAAAAAAAAAAAAAAAAAAAAAAAAAAAAAAAAAAAKWlpQl/f38A5+bmA8zMzADAwP8Af39/AAAAAAAAAAAAAAAAAAAAAAAAAAAAIQAAABgAAAAUAAAAfAQAALkSAACtJgAAWRgAABAAAAAmAAAACAAAAP//////////"/>
              </a:ext>
            </a:extLst>
          </p:cNvSpPr>
          <p:nvPr/>
        </p:nvSpPr>
        <p:spPr>
          <a:xfrm>
            <a:off x="728980" y="3043555"/>
            <a:ext cx="5558155" cy="9144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002060"/>
                </a:solidFill>
              </a:rPr>
              <a:t>ВЛАСТЬ</a:t>
            </a:r>
            <a:endParaRPr lang="ru-ru" b="1" cap="none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5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5+bmCv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+bmA////wEAAAAAAAAAAAAAAAAAAAAAAAAAAAAAAAAAAAAAAAAAAKWlpQl/f38A5+bmA8zMzADAwP8Af39/AAAAAAAAAAAAAAAAAAAAAAAAAAAAIQAAABgAAAAUAAAAfAQAANgHAACtJgAAeA0AABAAAAAmAAAACAAAAP//////////"/>
              </a:ext>
            </a:extLst>
          </p:cNvSpPr>
          <p:nvPr/>
        </p:nvSpPr>
        <p:spPr>
          <a:xfrm>
            <a:off x="728980" y="1275080"/>
            <a:ext cx="5558155" cy="9144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002060"/>
                </a:solidFill>
              </a:rPr>
              <a:t>ПРИВЛЕЧЕНИЕ ВНИМАНИЯ</a:t>
            </a:r>
            <a:endParaRPr lang="ru-ru" b="1" cap="none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6"/>
          <p:cNvSpPr>
            <a:extLst>
              <a:ext uri="smNativeData">
                <pr:smNativeData xmlns:pr="smNativeData" xmlns="smNativeData" val="SMDATA_15_XZpHZxMAAAAlAAAAZQAAAA0AAAAAkAAAAEgAAACQAAAASAAAAAAAAAABAAAAAAAAAAEAAABQAAAAhbacS3FV1T8AAAAAAAAAAAAAAAAAAOA/AAAAAAAA4D8AAAAAAADgPwAAAAAAAOA/AAAAAAAA4D8AAAAAAADgPwAAAAAAAOA/AAAAAAAA4D8CAAAAjAAAAAEAAAAAAAAA5+bmCv///wgAAAAAAAAAAAAAAAAAAAAAAAAAAAAAAAAAAAAAZAAAAAEAAABAAAAAAAAAAAAAAAAAAAAAAAAAAAAAAAAAAAAAAAAAAAAAAAAAAAAAAAAAAAAAAAAAAAAAAAAAAAAAAAAAAAAAAAAAAAAAAAAAAAAAAAAAAAAAAAAAAAAAFAAAADwAAAABAAAAAAAAAKWlp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+bmA////wEAAAAAAAAAAAAAAAAAAAAAAAAAAAAAAAAAAAAAAAAAAKWlpQl/f38A5+bmA8zMzADAwP8Af39/AAAAAAAAAAAAAAAAAAAAAAAAAAAAIQAAABgAAAAUAAAAfAQAAFkYAACtJgAA+R0AABAAAAAmAAAACAAAAP//////////"/>
              </a:ext>
            </a:extLst>
          </p:cNvSpPr>
          <p:nvPr/>
        </p:nvSpPr>
        <p:spPr>
          <a:xfrm>
            <a:off x="728980" y="3957955"/>
            <a:ext cx="5558155" cy="9144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270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</a:defRPr>
            </a:pPr>
            <a:r>
              <a:rPr lang="ru-ru" b="1" cap="none">
                <a:solidFill>
                  <a:srgbClr val="002060"/>
                </a:solidFill>
              </a:rPr>
              <a:t>ИЗБЕГАНИЕ НЕУДАЧ</a:t>
            </a:r>
            <a:endParaRPr lang="ru-ru" b="1" cap="none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KBQsF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NgnAADTCQAA2EUAANMn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97025"/>
            <a:ext cx="4876800" cy="48768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KAUAAD8CAADYRQAAIA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b="1" cap="none" noProof="1">
                <a:solidFill>
                  <a:srgbClr val="3333CC"/>
                </a:solidFill>
              </a:defRPr>
            </a:pPr>
            <a:r>
              <a:t>НАРКОМАНИЯ...</a:t>
            </a:r>
          </a:p>
        </p:txBody>
      </p:sp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XZpHZxMAAAAlAAAAEgAAAA8B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KAIAANMFAAAeSQAAYyQAABAAAAAmAAAACAAAAP//////////"/>
              </a:ext>
            </a:extLst>
          </p:cNvSpPr>
          <p:nvPr/>
        </p:nvSpPr>
        <p:spPr>
          <a:xfrm>
            <a:off x="350520" y="946785"/>
            <a:ext cx="11535410" cy="4968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just">
              <a:spcBef>
                <a:spcPts val="0"/>
              </a:spcBef>
              <a:buNone/>
              <a:defRPr noProof="1"/>
            </a:pPr>
            <a:r>
              <a:rPr sz="3000" cap="none" noProof="1">
                <a:latin typeface="Cambria" pitchFamily="1" charset="-52"/>
                <a:ea typeface="Cambria" pitchFamily="1" charset="-52"/>
                <a:cs typeface="Cambria" pitchFamily="1" charset="-52"/>
              </a:rPr>
              <a:t>С</a:t>
            </a:r>
            <a:r>
              <a:rPr sz="2800" cap="none" noProof="1">
                <a:latin typeface="Cambria" pitchFamily="1" charset="-52"/>
                <a:ea typeface="Cambria" pitchFamily="1" charset="-52"/>
                <a:cs typeface="Cambria" pitchFamily="1" charset="-52"/>
              </a:rPr>
              <a:t>оциально опасное психическое заболевание, обусловленное зависимостью от наркотического средства или психотропного вещества</a:t>
            </a:r>
            <a:endParaRPr sz="2800" cap="none" noProof="1">
              <a:latin typeface="Times New Roman" pitchFamily="1" charset="-52"/>
              <a:ea typeface="Times New Roman" pitchFamily="1" charset="-52"/>
              <a:cs typeface="Times New Roman" pitchFamily="1" charset="-52"/>
            </a:endParaRPr>
          </a:p>
          <a:p>
            <a:pPr algn="just">
              <a:buNone/>
              <a:defRPr sz="2800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rPr b="1" cap="none" noProof="1">
                <a:solidFill>
                  <a:srgbClr val="8D89A4"/>
                </a:solidFill>
              </a:rPr>
              <a:t>С понятием «наркотик», или «наркотическое средство», </a:t>
            </a:r>
            <a:r>
              <a:rPr cap="none" noProof="1">
                <a:solidFill>
                  <a:srgbClr val="FF0000"/>
                </a:solidFill>
              </a:rPr>
              <a:t>связано много проблем: </a:t>
            </a:r>
            <a:endParaRPr cap="none" noProof="1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"/>
              <a:defRPr sz="2800" b="1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медицинская </a:t>
            </a:r>
          </a:p>
          <a:p>
            <a:pPr algn="just">
              <a:buFont typeface="Wingdings" pitchFamily="2" charset="2"/>
              <a:buChar char=""/>
              <a:defRPr sz="2800" b="1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социальная </a:t>
            </a:r>
          </a:p>
          <a:p>
            <a:pPr algn="just">
              <a:buFont typeface="Wingdings" pitchFamily="2" charset="2"/>
              <a:buChar char=""/>
              <a:defRPr sz="2800" b="1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психологическая </a:t>
            </a:r>
          </a:p>
          <a:p>
            <a:pPr algn="just">
              <a:buFont typeface="Wingdings" pitchFamily="2" charset="2"/>
              <a:buChar char=""/>
              <a:defRPr sz="2800" b="1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духовная</a:t>
            </a:r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:pr="smNativeData" xmlns="smNativeData" val="SMDATA_17_XZpHZxMAAAAlAAAAEQAAAC8B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MJRA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BYdAAAOEwAA1kAAAMA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3097530"/>
            <a:ext cx="5811520" cy="28765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dQIAAHECAABWSQAAbxsAABAgAAAmAAAACAAAAP//////////"/>
              </a:ext>
            </a:extLst>
          </p:cNvSpPr>
          <p:nvPr/>
        </p:nvSpPr>
        <p:spPr>
          <a:xfrm>
            <a:off x="399415" y="396875"/>
            <a:ext cx="11522075" cy="40627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noProof="1"/>
            </a:pPr>
            <a:r>
              <a:rPr lang="ru-ru" sz="2000" cap="none">
                <a:latin typeface="Cambria" pitchFamily="1" charset="-52"/>
                <a:ea typeface="Calibri" pitchFamily="2" charset="-52"/>
                <a:cs typeface="Calibri" pitchFamily="2" charset="-52"/>
              </a:rPr>
              <a:t>Приходится с ужасом констатировать,  что в молодежной среде наркотики становятся чем - то вроде «хорошего тона». </a:t>
            </a:r>
            <a:r>
              <a:rPr lang="ru-ru" sz="2000" b="1" cap="none">
                <a:solidFill>
                  <a:srgbClr val="002060"/>
                </a:solidFill>
                <a:latin typeface="Cambria" pitchFamily="1" charset="-52"/>
                <a:ea typeface="Calibri" pitchFamily="2" charset="-52"/>
                <a:cs typeface="Calibri" pitchFamily="2" charset="-52"/>
              </a:rPr>
              <a:t>Принимать их </a:t>
            </a:r>
            <a:r>
              <a:rPr lang="ru-ru" sz="2000" cap="none">
                <a:latin typeface="Cambria" pitchFamily="1" charset="-52"/>
                <a:ea typeface="Calibri" pitchFamily="2" charset="-52"/>
                <a:cs typeface="Calibri" pitchFamily="2" charset="-52"/>
              </a:rPr>
              <a:t>—</a:t>
            </a:r>
            <a:r>
              <a:rPr lang="ru-ru" sz="2000" b="1" cap="none">
                <a:latin typeface="Cambria" pitchFamily="1" charset="-52"/>
                <a:ea typeface="Calibri" pitchFamily="2" charset="-52"/>
                <a:cs typeface="Calibri" pitchFamily="2" charset="-52"/>
              </a:rPr>
              <a:t> значит быть взрослым, независимым, современным.</a:t>
            </a:r>
            <a:endParaRPr lang="ru-ru" sz="2000" b="1" cap="none">
              <a:latin typeface="Cambria" pitchFamily="1" charset="-52"/>
              <a:ea typeface="Calibri" pitchFamily="2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cap="none">
                <a:latin typeface="Cambria" pitchFamily="1" charset="-52"/>
                <a:ea typeface="Calibri" pitchFamily="2" charset="-52"/>
                <a:cs typeface="Calibri" pitchFamily="2" charset="-52"/>
              </a:rPr>
              <a:t>В подростковом возрасте дети очень любознательны, активно “познают мир”, в то же время они еще очень доверчивы, полны ощущения собственной неуязвимости.</a:t>
            </a:r>
            <a:endParaRPr lang="ru-ru" cap="none">
              <a:latin typeface="Cambria" pitchFamily="1" charset="-52"/>
              <a:ea typeface="Calibri" pitchFamily="2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cap="none">
                <a:latin typeface="Cambria" pitchFamily="1" charset="-52"/>
                <a:ea typeface="Calibri" pitchFamily="2" charset="-52"/>
                <a:cs typeface="Calibri" pitchFamily="2" charset="-52"/>
              </a:rPr>
              <a:t>Из-за этих особенностей они нередко могут попадать в опасные для жизни ситуации.</a:t>
            </a:r>
            <a:endParaRPr lang="ru-ru" cap="none">
              <a:latin typeface="Cambria" pitchFamily="1" charset="-52"/>
              <a:ea typeface="Calibri" pitchFamily="2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cap="none">
                <a:latin typeface="Cambria" pitchFamily="1" charset="-52"/>
                <a:ea typeface="Calibri" pitchFamily="2" charset="-52"/>
                <a:cs typeface="Calibri" pitchFamily="2" charset="-52"/>
              </a:rPr>
              <a:t>Поэтому встает необходимость предупреждения начала экспериментирования с токсическими веществами, вызывающими зависимость, обучения детей навыкам безопасного поведения, навыкам сохранения жизни, здоровья и психологического благополучия в разных ситуациях. В этот период особенно важно развитие определенных социально-психологических навыков, обсуждение с подростками тех проблем, с которыми они часто сталкиваются один на один, проблем общения, отношений с людьми, как взрослыми, так и ровесниками. </a:t>
            </a:r>
            <a:endParaRPr lang="ru-ru" cap="none">
              <a:latin typeface="Cambria" pitchFamily="1" charset="-52"/>
              <a:ea typeface="Calibri" pitchFamily="2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cap="none">
                <a:latin typeface="Cambria" pitchFamily="1" charset="-52"/>
                <a:ea typeface="Calibri" pitchFamily="2" charset="-52"/>
                <a:cs typeface="Calibri" pitchFamily="2" charset="-52"/>
              </a:rPr>
              <a:t>Возникает необходимость выработки навыков, способствующих формированию установки на здоровый образ жизни. (ЗОЖ).</a:t>
            </a:r>
            <a:endParaRPr lang="ru-ru" cap="none">
              <a:latin typeface="Cambria" pitchFamily="1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3" name="Picture 1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JAA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CY1AACrGQAAZkoAAM0p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639810" y="4172585"/>
            <a:ext cx="3454400" cy="26225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KAUAAD8CAADYRQAAIAY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sz="3960" cap="none" noProof="1"/>
            </a:pPr>
            <a:r>
              <a:rPr lang="ru-ru" b="1" cap="none">
                <a:solidFill>
                  <a:srgbClr val="002060"/>
                </a:solidFill>
              </a:rPr>
              <a:t>ПРИЧИНЫ УПОТРЕБЛЕНИЯ НАРКОТИКОВ…</a:t>
            </a:r>
            <a:endParaRPr lang="ru-ru" b="1" cap="none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haWx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IYSAADZBwAAlzQAAI8e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11170" y="1275715"/>
            <a:ext cx="5537835" cy="36918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XQEAACoBAABLSgAAmScAABAgAAAmAAAACAAAAP//////////"/>
              </a:ext>
            </a:extLst>
          </p:cNvSpPr>
          <p:nvPr/>
        </p:nvSpPr>
        <p:spPr>
          <a:xfrm>
            <a:off x="221615" y="189230"/>
            <a:ext cx="11855450" cy="62477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noProof="1"/>
            </a:pPr>
            <a:r>
              <a:rPr lang="ru-ru" sz="2000" b="1" cap="none">
                <a:solidFill>
                  <a:srgbClr val="3F3F3F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Нельзя однозначно сказать, почему дети пробуют наркотики. У каждого школьника есть своя причина. Если классифицировать все клинические случаи по группам, удастся выделить основные провоцирующие факторы подростковой наркозависимости</a:t>
            </a:r>
            <a:r>
              <a:rPr lang="ru-ru" sz="2000" b="1" cap="none">
                <a:solidFill>
                  <a:srgbClr val="3366CC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. </a:t>
            </a:r>
            <a:r>
              <a:rPr lang="ru-ru" sz="2000" b="1" cap="none">
                <a:solidFill>
                  <a:srgbClr val="FF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Среди них</a:t>
            </a:r>
            <a:endParaRPr lang="ru-ru" sz="2000" b="1" cap="none">
              <a:solidFill>
                <a:srgbClr val="FF0000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>
              <a:defRPr noProof="1"/>
            </a:pPr>
            <a:r>
              <a:rPr lang="ru-ru" b="1" cap="none">
                <a:solidFill>
                  <a:srgbClr val="002060"/>
                </a:solidFill>
              </a:rPr>
              <a:t>Отличается три фактора, приводящих к пагубной зависимости среди молодых людей: </a:t>
            </a:r>
            <a:endParaRPr lang="ru-ru" b="1" cap="none">
              <a:solidFill>
                <a:srgbClr val="002060"/>
              </a:solidFill>
            </a:endParaRPr>
          </a:p>
          <a:p>
            <a:pPr marL="285750" indent="-285750">
              <a:buFont typeface="Arial" pitchFamily="2" charset="-52"/>
              <a:buChar char="•"/>
              <a:defRPr noProof="1"/>
            </a:pPr>
            <a:r>
              <a:rPr lang="ru-ru" b="1" cap="none">
                <a:solidFill>
                  <a:srgbClr val="3F3F3F"/>
                </a:solidFill>
              </a:rPr>
              <a:t>Биологический</a:t>
            </a:r>
            <a:endParaRPr lang="ru-ru" b="1" cap="none">
              <a:solidFill>
                <a:srgbClr val="3F3F3F"/>
              </a:solidFill>
            </a:endParaRPr>
          </a:p>
          <a:p>
            <a:pPr marL="285750" indent="-285750">
              <a:buFont typeface="Arial" pitchFamily="2" charset="-52"/>
              <a:buChar char="•"/>
              <a:defRPr noProof="1"/>
            </a:pPr>
            <a:r>
              <a:rPr lang="ru-ru" b="1" cap="none">
                <a:solidFill>
                  <a:srgbClr val="3F3F3F"/>
                </a:solidFill>
              </a:rPr>
              <a:t>Психологический</a:t>
            </a:r>
            <a:endParaRPr lang="ru-ru" b="1" cap="none">
              <a:solidFill>
                <a:srgbClr val="3F3F3F"/>
              </a:solidFill>
            </a:endParaRPr>
          </a:p>
          <a:p>
            <a:pPr marL="285750" indent="-285750">
              <a:buFont typeface="Arial" pitchFamily="2" charset="-52"/>
              <a:buChar char="•"/>
              <a:defRPr noProof="1"/>
            </a:pPr>
            <a:r>
              <a:rPr lang="ru-ru" b="1" cap="none">
                <a:solidFill>
                  <a:srgbClr val="3F3F3F"/>
                </a:solidFill>
              </a:rPr>
              <a:t>Социальный.</a:t>
            </a:r>
            <a:endParaRPr lang="ru-ru" b="1" cap="none"/>
          </a:p>
          <a:p>
            <a:pPr>
              <a:defRPr noProof="1"/>
            </a:pPr>
            <a:r>
              <a:rPr lang="ru-ru" b="1" cap="none"/>
              <a:t>Поговорим подробнее о каждом факторе:</a:t>
            </a:r>
            <a:endParaRPr lang="ru-ru" b="1" cap="none"/>
          </a:p>
          <a:p>
            <a:pPr algn="ctr">
              <a:defRPr noProof="1"/>
            </a:pPr>
            <a:br/>
            <a:r>
              <a:rPr lang="ru-ru" sz="2000" b="1" cap="none">
                <a:solidFill>
                  <a:srgbClr val="008080"/>
                </a:solidFill>
              </a:rPr>
              <a:t>Биологические факторы приобретения наркотической зависимости</a:t>
            </a:r>
            <a:endParaRPr lang="ru-ru" sz="2000" b="1" cap="none">
              <a:solidFill>
                <a:srgbClr val="008080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marL="285750" indent="-285750">
              <a:buFont typeface="Arial" pitchFamily="2" charset="-52"/>
              <a:buChar char="•"/>
              <a:defRPr noProof="1"/>
            </a:pPr>
            <a:r>
              <a:rPr lang="ru-ru" sz="1600" b="1" cap="none">
                <a:solidFill>
                  <a:srgbClr val="0000CC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Патология беременности 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(</a:t>
            </a:r>
            <a:r>
              <a:rPr lang="ru-ru" sz="1600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т.е. выраженные токсикозы и перенесённые матерью во время беременности инфекционные или тяжёлые хронические заболевания).</a:t>
            </a:r>
            <a:endParaRPr lang="ru-ru" sz="1600" b="1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marL="285750" indent="-285750">
              <a:buFont typeface="Arial" pitchFamily="2" charset="-52"/>
              <a:buChar char="•"/>
              <a:defRPr noProof="1"/>
            </a:pPr>
            <a:r>
              <a:rPr lang="ru-ru" sz="1600" b="1" cap="none">
                <a:solidFill>
                  <a:srgbClr val="0000CC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Осложнённые роды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 </a:t>
            </a:r>
            <a:r>
              <a:rPr lang="ru-ru" sz="1600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(затяжные, с родовой травмой или гипоксией новорожденного).</a:t>
            </a:r>
            <a:endParaRPr lang="ru-ru" sz="1600" b="1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marL="285750" indent="-285750">
              <a:buFont typeface="Arial" pitchFamily="2" charset="-52"/>
              <a:buChar char="•"/>
              <a:defRPr noProof="1"/>
            </a:pPr>
            <a:r>
              <a:rPr lang="ru-ru" sz="1600" b="1" cap="none">
                <a:solidFill>
                  <a:srgbClr val="0000CC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Тяжело протекавшие или хронические заболевания детского возраста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(не исключая простудных, воспаления лёгких, частых ангин). </a:t>
            </a:r>
            <a:r>
              <a:rPr lang="ru-ru" sz="1600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Сотрясения головного мозга, особенно многократные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.</a:t>
            </a:r>
            <a:endParaRPr lang="ru-ru" sz="1600" b="1" cap="none">
              <a:solidFill>
                <a:srgbClr val="0000CC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endParaRPr lang="ru-ru" sz="1600" cap="none">
              <a:solidFill>
                <a:srgbClr val="0C0C0C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cap="none">
                <a:solidFill>
                  <a:srgbClr val="0C0C0C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Это накладывает отпечаток на дальнейшее развитие организма, способствует возникновению состояния физиологического дискомфорта, выраженного в той или иной степени. Стремясь избавиться от неприятных ощущений, человек подсознательно начинает искать во внешнем мире способы компенсации. Наркотизация и является одним из таких способов.</a:t>
            </a:r>
            <a:endParaRPr lang="ru-ru" sz="1600" cap="none">
              <a:solidFill>
                <a:srgbClr val="0C0C0C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cap="none">
                <a:solidFill>
                  <a:srgbClr val="0C0C0C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 </a:t>
            </a:r>
            <a:endParaRPr lang="ru-ru" sz="1600" cap="none">
              <a:solidFill>
                <a:srgbClr val="0C0C0C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marL="285750" indent="-285750" algn="just">
              <a:buFont typeface="Arial" pitchFamily="2" charset="-52"/>
              <a:buChar char="•"/>
              <a:defRPr noProof="1"/>
            </a:pPr>
            <a:endParaRPr lang="ru-ru" b="1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>
              <a:defRPr noProof="1"/>
            </a:pPr>
            <a:r>
              <a:rPr lang="ru-ru" b="1" cap="none"/>
              <a:t>      </a:t>
            </a:r>
            <a:endParaRPr lang="ru-ru" b="1" cap="none"/>
          </a:p>
          <a:p>
            <a:pPr>
              <a:defRPr noProof="1"/>
            </a:pPr>
            <a:endParaRPr lang="ru-ru" b="1" cap="none"/>
          </a:p>
        </p:txBody>
      </p:sp>
      <p:pic>
        <p:nvPicPr>
          <p:cNvPr id="3" name="Picture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OY3AAD5BgAAfEcAABsS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1133475"/>
            <a:ext cx="2533650" cy="18097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YQAAAH8AAACFPwAA7AIAABAAAAAmAAAACAAAAAEgAAAAAAAA"/>
              </a:ext>
            </a:extLst>
          </p:cNvSpPr>
          <p:nvPr>
            <p:ph type="title"/>
          </p:nvPr>
        </p:nvSpPr>
        <p:spPr>
          <a:xfrm>
            <a:off x="61595" y="80645"/>
            <a:ext cx="10264140" cy="39433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sz="3000" cap="none" noProof="1">
                <a:solidFill>
                  <a:srgbClr val="0000CC"/>
                </a:solidFill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rPr lang="ru-ru" b="1" cap="none"/>
              <a:t>ПСИХОЛОГИЧЕСКИЕ ФАКТОРЫ…</a:t>
            </a:r>
            <a:endParaRPr lang="ru-ru" b="1" cap="none"/>
          </a:p>
        </p:txBody>
      </p:sp>
      <p:sp>
        <p:nvSpPr>
          <p:cNvPr id="3" name="Прямоугольник 2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tQMAAOwCAAC7SAAAAgwAABAgAAAmAAAACAAAAP//////////"/>
              </a:ext>
            </a:extLst>
          </p:cNvSpPr>
          <p:nvPr/>
        </p:nvSpPr>
        <p:spPr>
          <a:xfrm>
            <a:off x="602615" y="474980"/>
            <a:ext cx="11220450" cy="14770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noProof="1"/>
            </a:pPr>
            <a:r>
              <a:rPr lang="ru-ru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В качестве психологических факторов подразумевается недостаточное развитие и социальное становление личности. </a:t>
            </a:r>
            <a:r>
              <a:rPr lang="ru-ru" cap="none">
                <a:latin typeface="Cambria" pitchFamily="1" charset="-52"/>
                <a:ea typeface="Cambria" pitchFamily="1" charset="-52"/>
                <a:cs typeface="Calibri" pitchFamily="2" charset="-52"/>
              </a:rPr>
              <a:t>В подростковом возрасте у детей преобладает максимализм, им хочется всего и сразу, что провоцирует депрессию, если что-то получается не так как было задумано. У детей в этом возрасте высокий уровень стремления к получению удовольствия различными способами, при этом у них отсутствует еще способность анализировать последствия.</a:t>
            </a:r>
            <a:endParaRPr lang="ru-ru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</p:txBody>
      </p:sp>
      <p:sp>
        <p:nvSpPr>
          <p:cNvPr id="4" name="Прямоугольник 4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tQMAAFwLAABYSgAAzCsAABAgAAAmAAAACAAAAP//////////"/>
              </a:ext>
            </a:extLst>
          </p:cNvSpPr>
          <p:nvPr/>
        </p:nvSpPr>
        <p:spPr>
          <a:xfrm>
            <a:off x="602615" y="1846580"/>
            <a:ext cx="11482705" cy="52730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noProof="1"/>
            </a:pPr>
            <a:r>
              <a:rPr lang="ru-ru" b="1" cap="none">
                <a:solidFill>
                  <a:schemeClr val="accent4"/>
                </a:solidFill>
              </a:rPr>
              <a:t>Рассмотрим наиболее распространённые из них:</a:t>
            </a:r>
            <a:endParaRPr lang="ru-ru" cap="none"/>
          </a:p>
          <a:p>
            <a:pPr algn="just">
              <a:defRPr noProof="1"/>
            </a:pPr>
            <a:r>
              <a:rPr lang="ru-ru" sz="1600" b="1" cap="none">
                <a:solidFill>
                  <a:srgbClr val="00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Любопытство </a:t>
            </a:r>
            <a:r>
              <a:rPr lang="ru-ru" sz="1600" cap="none">
                <a:solidFill>
                  <a:srgbClr val="00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- как черта присуща всем людям, но подростки особенно активно пытаются познавать мир. Красочное описание эффекта побуждает ребенка испытать его на своём опыте, даже если он достаточно проинформирован о вреде наркотических средств. Это может быть личная воля или уговоры приятелей.</a:t>
            </a:r>
            <a:endParaRPr lang="ru-ru" sz="1600" cap="none">
              <a:solidFill>
                <a:srgbClr val="000000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b="1" cap="none">
                <a:solidFill>
                  <a:srgbClr val="00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Желание уйти от реальности. </a:t>
            </a:r>
            <a:r>
              <a:rPr lang="ru-ru" sz="1600" cap="none">
                <a:solidFill>
                  <a:srgbClr val="00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Им хочется уничтожить реальность и создать собственный мир. Этот пункт сопровождает все психологические причины наркозависимости, которые перечислены в нашем списке. Безусловно, уйти от реальности с помощью наркотиков можно.</a:t>
            </a:r>
            <a:endParaRPr lang="ru-ru" sz="1600" cap="none">
              <a:solidFill>
                <a:srgbClr val="000000"/>
              </a:solidFill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b="1" cap="none">
                <a:solidFill>
                  <a:srgbClr val="00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Протест. </a:t>
            </a:r>
            <a:r>
              <a:rPr lang="ru-ru" sz="1600" cap="none">
                <a:solidFill>
                  <a:srgbClr val="00000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Подростковый максимализм приносит взрослым уйму хлопот. Молодые люди хотят подчеркнуть свою значимость и ослабить родительский контроль. Очень важно доказать, что взрослые ничего не смыслят в реальной жизни.</a:t>
            </a:r>
            <a:endParaRPr lang="ru-ru" sz="1600" b="1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Неудовлетворённость и нереализованность.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 Этот фактор может спровоцировать наркоманию даже у взрослого человека. С одной стороны, когда нет возможность раскрыть свой потенциал, отсутствуют возможности для самореализации в карьере, отношениях, присутствуют неуверенность в себе и своём будущем, появляется психологический дискомфорт. Наркотики — известный способ убегания от проблем.</a:t>
            </a:r>
            <a:endParaRPr lang="ru-ru" sz="1600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Инфантильность 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или, другими словами, эмоциональная незрелость, больше свойственна подросткам, однако не чужда и молодым людям возрастом 20-35 лет.</a:t>
            </a:r>
            <a:endParaRPr lang="ru-ru" sz="1600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sz="1600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Эмоциональное потрясение.</a:t>
            </a:r>
            <a:r>
              <a:rPr lang="ru-ru" sz="1600" cap="none">
                <a:latin typeface="Cambria" pitchFamily="1" charset="-52"/>
                <a:ea typeface="Cambria" pitchFamily="1" charset="-52"/>
                <a:cs typeface="Calibri" pitchFamily="2" charset="-52"/>
              </a:rPr>
              <a:t> В случае трагедий, тяжёлых потерь и прочих ситуаций, которые вызывают реакцию острого горя, человек может попытаться заглушить душевную боль наркотическим опьянением. В моменты полного горя и разочарования внутренний мир человека становится очень хрупким. Это может подтолкнуть к употреблению наркотиков.</a:t>
            </a:r>
            <a:endParaRPr lang="ru-ru" sz="1600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>
              <a:defRPr lang="ru-ru" cap="none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:pr="smNativeData" xmlns="smNativeData" val="SMDATA_15_XZpHZxMAAAAlAAAAEgAAAA8B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4AAAAEwBAAAMSAAARgcAABAAAAAmAAAACAAAAP//////////"/>
              </a:ext>
            </a:extLst>
          </p:cNvSpPr>
          <p:nvPr/>
        </p:nvSpPr>
        <p:spPr>
          <a:xfrm>
            <a:off x="142240" y="210820"/>
            <a:ext cx="11569700" cy="971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just">
              <a:buFont typeface="Wingdings" pitchFamily="2" charset="2"/>
              <a:buChar char=""/>
              <a:defRPr sz="2200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Чувство одиночества низкая самооценка на фоне постоянно растущей потребности в самоутверждении.</a:t>
            </a:r>
          </a:p>
          <a:p>
            <a:pPr algn="just">
              <a:buFont typeface="Wingdings" pitchFamily="2" charset="2"/>
              <a:buChar char=""/>
              <a:defRPr sz="2200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Стремление быть «как все» — подростку трудно отказаться от приема наркотика, когда он попал в неблагонадежную среду.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:pr="smNativeData" xmlns="smNativeData" val="SMDATA_17_XZpHZxMAAAAlAAAAEQAAAC8B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gb8A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I0IAADDCAAAbTcAAAMo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390015" y="1424305"/>
            <a:ext cx="7620000" cy="5080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ngQAANUAAABORQAAtgQAABAAAAAmAAAACAAAAAEAAAAAAAAA"/>
              </a:ext>
            </a:extLst>
          </p:cNvSpPr>
          <p:nvPr>
            <p:ph type="title"/>
          </p:nvPr>
        </p:nvSpPr>
        <p:spPr>
          <a:xfrm>
            <a:off x="750570" y="135255"/>
            <a:ext cx="10515600" cy="630555"/>
          </a:xfrm>
        </p:spPr>
        <p:txBody>
          <a:bodyPr/>
          <a:lstStyle/>
          <a:p>
            <a:pPr>
              <a:defRPr sz="3000" b="1" cap="none" noProof="1">
                <a:solidFill>
                  <a:srgbClr val="0000CC"/>
                </a:solidFill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t>СОЦИАЛЬНЫЕ ФАКТОРЫ...</a:t>
            </a:r>
          </a:p>
        </p:txBody>
      </p:sp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XZpHZxMAAAAlAAAAEgAAAA8B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GwQAAIYFAAAhSgAAThYAABAAAAAmAAAACAAAAP//////////"/>
              </a:ext>
            </a:extLst>
          </p:cNvSpPr>
          <p:nvPr/>
        </p:nvSpPr>
        <p:spPr>
          <a:xfrm>
            <a:off x="667385" y="897890"/>
            <a:ext cx="11383010" cy="2727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just">
              <a:defRPr sz="2000" b="1" cap="none" noProof="1">
                <a:solidFill>
                  <a:srgbClr val="FF0066"/>
                </a:solidFill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</a:p>
          <a:p>
            <a:pPr algn="just">
              <a:buFont typeface="Wingdings" pitchFamily="2" charset="2"/>
              <a:buChar char=""/>
              <a:defRPr sz="2000" cap="none" noProof="1">
                <a:solidFill>
                  <a:srgbClr val="FF0066"/>
                </a:solidFill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rPr b="1" cap="none" noProof="1"/>
              <a:t>Влияние окружения</a:t>
            </a:r>
            <a:r>
              <a:rPr cap="none" noProof="1">
                <a:solidFill>
                  <a:srgbClr val="000000"/>
                </a:solidFill>
              </a:rPr>
              <a:t>: Одной из основных причин употребления наркотиков является влияние окружающей среды. Подростки, которые живут в среде, где употребление наркотиков распространено, имеют больший шанс столкнуться с этими веществами. Это может быть связано с присутствием наркоманов в семье, друзьями, которые употребляют наркотики, или просто с наличием наркотиков в доступной близости. </a:t>
            </a:r>
            <a:r>
              <a:rPr cap="none" noProof="1">
                <a:solidFill>
                  <a:schemeClr val="tx1"/>
                </a:solidFill>
              </a:rPr>
              <a:t>Семья, друзья, школа, — оказывают огромное влияние на ребенка. В большинстве случаев ребенок пробует наркотики в компании сверстников на улице или в клубе. Подросток стремится получить те же приятные ощущения, о которых ему рассказывают его близкие друзья. </a:t>
            </a:r>
            <a:endParaRPr cap="none" noProof="1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"/>
              <a:defRPr sz="2000" cap="none" noProof="1">
                <a:solidFill>
                  <a:srgbClr val="FF0066"/>
                </a:solidFill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rPr b="1" cap="none" noProof="1"/>
              <a:t>Семейно-бытовые (недостатки воспитания ребенка в семье):</a:t>
            </a:r>
            <a:r>
              <a:rPr b="1" cap="none" noProof="1">
                <a:solidFill>
                  <a:schemeClr val="accent5"/>
                </a:solidFill>
              </a:rPr>
              <a:t> </a:t>
            </a:r>
            <a:r>
              <a:rPr cap="none" noProof="1">
                <a:solidFill>
                  <a:schemeClr val="tx1"/>
                </a:solidFill>
              </a:rPr>
              <a:t>низкий педагогический и культурный уровень родителей, неправильное отношение родителей к ребенку (подавление личности, угрозы, физические наказания или чрезмерная опека, заласкивание и пр.), безнадзорность.</a:t>
            </a:r>
            <a:endParaRPr cap="none" noProof="1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"/>
              <a:defRPr sz="2000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  <a:r>
              <a:rPr b="1" cap="none" noProof="1">
                <a:solidFill>
                  <a:srgbClr val="FF0066"/>
                </a:solidFill>
              </a:rPr>
              <a:t>Пропаганда асоциального поведения через СМИ.</a:t>
            </a:r>
            <a:r>
              <a:t> Образ жизни «звезд» шоу-бизнеса, употребляющих наркотики, преподносится молодежи как пример, достойный подражания.</a:t>
            </a:r>
          </a:p>
          <a:p>
            <a:pPr algn="just">
              <a:buFont typeface="Wingdings" pitchFamily="2" charset="2"/>
              <a:buChar char=""/>
              <a:defRPr sz="2000" cap="none" noProof="1">
                <a:latin typeface="Cambria" pitchFamily="1" charset="-52"/>
                <a:ea typeface="Cambria" pitchFamily="1" charset="-52"/>
                <a:cs typeface="Cambria" pitchFamily="1" charset="-52"/>
              </a:defRPr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:pr="smNativeData" xmlns="smNativeData" val="SMDATA_15_XZpHZxMAAAAlAAAAEgAAAA8B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Ev///+MDAAARSgAA/xoAAAAAAAAmAAAACAAAAP//////////"/>
              </a:ext>
            </a:extLst>
          </p:cNvSpPr>
          <p:nvPr/>
        </p:nvSpPr>
        <p:spPr>
          <a:xfrm>
            <a:off x="-151130" y="631825"/>
            <a:ext cx="12191365" cy="3756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303530" indent="-303530" algn="just" defTabSz="1217930">
              <a:spcBef>
                <a:spcPts val="1860"/>
              </a:spcBef>
              <a:buNone/>
              <a:tabLst/>
              <a:defRPr sz="2800" cap="none" noProof="1"/>
            </a:pPr>
            <a:r>
              <a:rPr b="1" cap="none" noProof="1">
                <a:solidFill>
                  <a:srgbClr val="00B050"/>
                </a:solidFill>
              </a:rPr>
              <a:t> </a:t>
            </a:r>
            <a:r>
              <a:rPr b="1" cap="none" noProof="1">
                <a:solidFill>
                  <a:srgbClr val="FF0066"/>
                </a:solidFill>
              </a:rPr>
              <a:t>Уважаемые педагоги, кураторы!</a:t>
            </a:r>
            <a:r>
              <a:rPr b="1" cap="none" noProof="1">
                <a:solidFill>
                  <a:srgbClr val="00B050"/>
                </a:solidFill>
              </a:rPr>
              <a:t>  </a:t>
            </a:r>
          </a:p>
          <a:p>
            <a:pPr marL="303530" indent="-303530" algn="just" defTabSz="1217930">
              <a:spcBef>
                <a:spcPts val="1860"/>
              </a:spcBef>
              <a:buNone/>
              <a:tabLst/>
              <a:defRPr sz="2800" cap="none" noProof="1"/>
            </a:pPr>
            <a:r>
              <a:rPr b="1" cap="none" noProof="1"/>
              <a:t>   </a:t>
            </a:r>
            <a:r>
              <a:rPr b="1" cap="none" noProof="1">
                <a:solidFill>
                  <a:schemeClr val="tx2"/>
                </a:solidFill>
                <a:latin typeface="Cambria" pitchFamily="1" charset="-52"/>
                <a:ea typeface="Calibri" pitchFamily="2" charset="-52"/>
                <a:cs typeface="Calibri" pitchFamily="2" charset="-52"/>
              </a:rPr>
              <a:t>Обращайте внимание на эмоциональное состояние ваших учеников.  Общайтесь, обсуждайте  детские проблемы. Учите разрешать их, внушайте оптимизм. Если вы не справляетесь сами, чувствуете неблагополучие в социальной, эмоциональной сфере кого либо из учащихся,  не «тяните» и не теряйте время обратитесь  за помощью. </a:t>
            </a:r>
          </a:p>
          <a:p>
            <a:pPr marL="303530" indent="-303530" algn="just" defTabSz="1217930">
              <a:spcBef>
                <a:spcPts val="1860"/>
              </a:spcBef>
              <a:buNone/>
              <a:tabLst/>
              <a:defRPr sz="2800" cap="none" noProof="1"/>
            </a:pPr>
            <a:r>
              <a:rPr b="1" cap="none" noProof="1">
                <a:solidFill>
                  <a:schemeClr val="tx2"/>
                </a:solidFill>
                <a:latin typeface="Cambria" pitchFamily="1" charset="-52"/>
                <a:ea typeface="Calibri" pitchFamily="2" charset="-52"/>
                <a:cs typeface="Calibri" pitchFamily="2" charset="-52"/>
              </a:rPr>
              <a:t>     </a:t>
            </a:r>
            <a:r>
              <a:rPr b="1" cap="none" noProof="1">
                <a:solidFill>
                  <a:srgbClr val="A50021"/>
                </a:solidFill>
                <a:latin typeface="Cambria" pitchFamily="1" charset="-52"/>
                <a:ea typeface="Calibri" pitchFamily="2" charset="-52"/>
                <a:cs typeface="Calibri" pitchFamily="2" charset="-52"/>
              </a:rPr>
              <a:t>Не стоит полагаться на время, что все само собой пройдет и наладится. </a:t>
            </a:r>
            <a:r>
              <a:rPr b="1" cap="none" noProof="1">
                <a:solidFill>
                  <a:schemeClr val="tx2"/>
                </a:solidFill>
                <a:latin typeface="Cambria" pitchFamily="1" charset="-52"/>
                <a:ea typeface="Calibri" pitchFamily="2" charset="-52"/>
                <a:cs typeface="Calibri" pitchFamily="2" charset="-52"/>
              </a:rPr>
              <a:t>Проявите бдительность. Специалисты помогут облегчить страдание  ребенка, помогут найти выход из трудной ситуации.</a:t>
            </a:r>
          </a:p>
          <a:p>
            <a:pPr marL="303530" indent="-303530" algn="ctr" defTabSz="1217930">
              <a:spcBef>
                <a:spcPts val="1860"/>
              </a:spcBef>
              <a:buNone/>
              <a:tabLst/>
              <a:defRPr sz="2800" cap="none" noProof="1">
                <a:solidFill>
                  <a:srgbClr val="9900FF"/>
                </a:solidFill>
              </a:defRPr>
            </a:pPr>
            <a:r>
              <a:rPr b="1" cap="none" noProof="1">
                <a:latin typeface="Cambria" pitchFamily="1" charset="-52"/>
                <a:ea typeface="Calibri" pitchFamily="2" charset="-52"/>
                <a:cs typeface="Calibri" pitchFamily="2" charset="-52"/>
              </a:rPr>
              <a:t>ВЫХОД ВСЕГДА ЕСТЬ!</a:t>
            </a:r>
          </a:p>
          <a:p>
            <a:pPr marL="0" indent="0" algn="l" defTabSz="914400">
              <a:spcBef>
                <a:spcPts val="0"/>
              </a:spcBef>
              <a:buNone/>
              <a:tabLst/>
              <a:defRPr sz="2000" cap="none" noProof="1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MwkAAIoBAAAjNwAAFgUAABAAAAAmAAAACAAAAAEgAAAAAAAA"/>
              </a:ext>
            </a:extLst>
          </p:cNvSpPr>
          <p:nvPr>
            <p:ph type="title"/>
          </p:nvPr>
        </p:nvSpPr>
        <p:spPr>
          <a:xfrm>
            <a:off x="1495425" y="250190"/>
            <a:ext cx="7467600" cy="5765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noProof="1"/>
            </a:pPr>
            <a:r>
              <a:rPr lang="ru-ru" sz="4000" b="1" cap="none">
                <a:solidFill>
                  <a:srgbClr val="00B0F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" charset="-52"/>
                <a:ea typeface="Cambria" pitchFamily="1" charset="-52"/>
                <a:cs typeface="Calibri Light" pitchFamily="2" charset="-52"/>
              </a:rPr>
              <a:t>ЦЗМ «ЮНОСТЬ»</a:t>
            </a:r>
            <a:endParaRPr lang="ru-ru" sz="4000" b="1" cap="none">
              <a:solidFill>
                <a:srgbClr val="00B0F0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  <a:latin typeface="Cambria" pitchFamily="1" charset="-52"/>
              <a:ea typeface="Cambria" pitchFamily="1" charset="-52"/>
              <a:cs typeface="Calibri Light" pitchFamily="2" charset="-52"/>
            </a:endParaRPr>
          </a:p>
        </p:txBody>
      </p:sp>
      <p:pic>
        <p:nvPicPr>
          <p:cNvPr id="3" name="Picture 2"/>
          <p:cNvPicPr>
            <a:picLocks noGrp="1" noChangeArrowheads="1"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AExAAAeAAAAIzcAADwGAAAQAAAAJgAAAAgAAAABgQAA///BAQ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7966075" y="19050"/>
            <a:ext cx="996950" cy="9944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Прямоугольник 3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UQQAADwGAACzSAAAjSAAABAgAAAmAAAACAAAAP//////////"/>
              </a:ext>
            </a:extLst>
          </p:cNvSpPr>
          <p:nvPr/>
        </p:nvSpPr>
        <p:spPr>
          <a:xfrm>
            <a:off x="701675" y="1013460"/>
            <a:ext cx="11116310" cy="42779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noProof="1"/>
            </a:pPr>
            <a:r>
              <a:rPr lang="ru-ru" sz="1600" cap="none"/>
              <a:t>В рамках совместного проекта на 2002-2007 . Министерства здравоохранения республики Беларусь и Фонда  ООН по народонаселению /ЮНФПА/ «Расширение доступа молодежи к услугам в области репродуктивного здоровья» </a:t>
            </a:r>
            <a:endParaRPr lang="ru-ru" sz="1600" cap="none"/>
          </a:p>
          <a:p>
            <a:pPr algn="just">
              <a:defRPr noProof="1"/>
            </a:pPr>
            <a:r>
              <a:rPr lang="ru-ru" sz="1600" b="1" cap="none">
                <a:solidFill>
                  <a:srgbClr val="002060"/>
                </a:solidFill>
              </a:rPr>
              <a:t>С 4 октября 2006 года </a:t>
            </a:r>
            <a:r>
              <a:rPr lang="ru-ru" sz="1600" cap="none"/>
              <a:t>на базе филиала №3 государственного учреждения здравоохранения «Гомельская центральная городская детская клиническая поликлиника» организован и </a:t>
            </a:r>
            <a:r>
              <a:rPr lang="ru-ru" sz="1600" b="1" cap="none"/>
              <a:t>функционирует Центр здоровья молодежи «Юность» .</a:t>
            </a:r>
            <a:endParaRPr lang="ru-ru" sz="1600" b="1" cap="none"/>
          </a:p>
          <a:p>
            <a:pPr algn="just">
              <a:defRPr noProof="1"/>
            </a:pPr>
            <a:r>
              <a:rPr lang="ru-ru" b="1" cap="none">
                <a:solidFill>
                  <a:srgbClr val="CC0099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В ЦЗМ «Юность» консультируют: </a:t>
            </a:r>
            <a:endParaRPr lang="ru-ru" b="1" cap="none">
              <a:solidFill>
                <a:srgbClr val="CC0099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 algn="just">
              <a:buFont typeface="Wingdings" pitchFamily="0" charset="2"/>
              <a:buChar char="Ø"/>
              <a:defRPr noProof="1"/>
            </a:pPr>
            <a:r>
              <a:rPr lang="ru-ru" sz="1600" b="1" cap="none"/>
              <a:t>врач акушер-гинеколог</a:t>
            </a:r>
            <a:endParaRPr lang="ru-ru" sz="1600" b="1" cap="none"/>
          </a:p>
          <a:p>
            <a:pPr marL="285750" indent="-285750" algn="just">
              <a:buFont typeface="Wingdings" pitchFamily="0" charset="2"/>
              <a:buChar char="Ø"/>
              <a:defRPr noProof="1"/>
            </a:pPr>
            <a:r>
              <a:rPr lang="ru-ru" sz="1600" b="1" cap="none"/>
              <a:t>психолог</a:t>
            </a:r>
            <a:endParaRPr lang="ru-ru" sz="1600" b="1" cap="none"/>
          </a:p>
          <a:p>
            <a:pPr algn="just">
              <a:defRPr noProof="1"/>
            </a:pPr>
            <a:r>
              <a:rPr lang="ru-ru" b="1" cap="none">
                <a:solidFill>
                  <a:srgbClr val="FF0000"/>
                </a:solidFill>
              </a:rPr>
              <a:t>Принципы работы:</a:t>
            </a:r>
            <a:endParaRPr lang="ru-ru" b="1" cap="none">
              <a:solidFill>
                <a:srgbClr val="FF0000"/>
              </a:solidFill>
            </a:endParaRPr>
          </a:p>
          <a:p>
            <a:pPr marL="285750" indent="-285750" algn="just">
              <a:buFont typeface="Century Schoolbook" pitchFamily="1" charset="-52"/>
              <a:buChar char="☺"/>
              <a:defRPr noProof="1"/>
            </a:pPr>
            <a:r>
              <a:rPr lang="ru-ru" sz="1400" b="1" cap="none">
                <a:solidFill>
                  <a:srgbClr val="002060"/>
                </a:solidFill>
              </a:rPr>
              <a:t>АНОНИМНОСТЬ</a:t>
            </a:r>
            <a:endParaRPr lang="ru-ru" sz="1400" b="1" cap="none">
              <a:solidFill>
                <a:srgbClr val="FF0000"/>
              </a:solidFill>
            </a:endParaRPr>
          </a:p>
          <a:p>
            <a:pPr marL="285750" indent="-285750" algn="just">
              <a:buFont typeface="Century Schoolbook" pitchFamily="1" charset="-52"/>
              <a:buChar char="☺"/>
              <a:defRPr noProof="1"/>
            </a:pPr>
            <a:r>
              <a:rPr lang="ru-ru" sz="1400" b="1" cap="none">
                <a:solidFill>
                  <a:srgbClr val="7030A0"/>
                </a:solidFill>
              </a:rPr>
              <a:t> ДОСТУПНОСТЬ</a:t>
            </a:r>
            <a:endParaRPr lang="ru-ru" sz="1400" b="1" cap="none">
              <a:solidFill>
                <a:srgbClr val="7030A0"/>
              </a:solidFill>
            </a:endParaRPr>
          </a:p>
          <a:p>
            <a:pPr marL="285750" indent="-285750" algn="just">
              <a:buFont typeface="Century Schoolbook" pitchFamily="1" charset="-52"/>
              <a:buChar char="☺"/>
              <a:defRPr noProof="1"/>
            </a:pPr>
            <a:r>
              <a:rPr lang="ru-ru" sz="1400" b="1" cap="none">
                <a:solidFill>
                  <a:srgbClr val="00B050"/>
                </a:solidFill>
              </a:rPr>
              <a:t>ДОБРОВОЛЬНОСТЬ</a:t>
            </a:r>
            <a:endParaRPr lang="ru-ru" sz="1400" b="1" cap="none">
              <a:solidFill>
                <a:srgbClr val="00B050"/>
              </a:solidFill>
            </a:endParaRPr>
          </a:p>
          <a:p>
            <a:pPr marL="285750" indent="-285750" algn="just">
              <a:buFont typeface="Century Schoolbook" pitchFamily="1" charset="-52"/>
              <a:buChar char="☺"/>
              <a:defRPr noProof="1"/>
            </a:pPr>
            <a:r>
              <a:rPr lang="ru-ru" sz="1400" b="1" cap="none">
                <a:solidFill>
                  <a:srgbClr val="262626"/>
                </a:solidFill>
              </a:rPr>
              <a:t>КОНФИДЕНЦИАЛЬНОСТЬ</a:t>
            </a:r>
            <a:endParaRPr lang="ru-ru" sz="1400" b="1" cap="none">
              <a:solidFill>
                <a:srgbClr val="262626"/>
              </a:solidFill>
            </a:endParaRPr>
          </a:p>
          <a:p>
            <a:pPr algn="just">
              <a:defRPr noProof="1"/>
            </a:pPr>
            <a:r>
              <a:rPr lang="ru-ru" b="1" cap="none">
                <a:solidFill>
                  <a:srgbClr val="002060"/>
                </a:solidFill>
                <a:latin typeface="Arial Black" pitchFamily="2" charset="-52"/>
                <a:ea typeface="Calibri" pitchFamily="2" charset="-52"/>
                <a:cs typeface="Calibri" pitchFamily="2" charset="-52"/>
              </a:rPr>
              <a:t>В социальной сети инстаграмм создана страничка центра: </a:t>
            </a:r>
            <a:r>
              <a:rPr lang="en-us" b="1" cap="none">
                <a:solidFill>
                  <a:srgbClr val="00B0F0"/>
                </a:solidFill>
                <a:latin typeface="Arial Black" pitchFamily="2" charset="-52"/>
                <a:ea typeface="Calibri" pitchFamily="2" charset="-52"/>
                <a:cs typeface="Calibri" pitchFamily="2" charset="-52"/>
              </a:rPr>
              <a:t>centr_unost_gomel</a:t>
            </a:r>
            <a:endParaRPr lang="ru-ru" b="1" cap="none">
              <a:solidFill>
                <a:srgbClr val="00B0F0"/>
              </a:solidFill>
            </a:endParaRPr>
          </a:p>
          <a:p>
            <a:pPr algn="just">
              <a:defRPr noProof="1"/>
            </a:pPr>
            <a:r>
              <a:rPr lang="ru-ru" b="1" cap="none">
                <a:solidFill>
                  <a:srgbClr val="262626"/>
                </a:solidFill>
              </a:rPr>
              <a:t>Адрес: ул. Быховская 108 (каб.321)</a:t>
            </a:r>
            <a:endParaRPr lang="ru-ru" b="1" cap="none">
              <a:solidFill>
                <a:srgbClr val="262626"/>
              </a:solidFill>
            </a:endParaRPr>
          </a:p>
          <a:p>
            <a:pPr algn="just">
              <a:defRPr noProof="1"/>
            </a:pPr>
            <a:endParaRPr lang="ru-ru" sz="2400" b="1" cap="none">
              <a:solidFill>
                <a:srgbClr val="FF0000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 noProof="1"/>
            </a:pPr>
            <a:r>
              <a:rPr lang="ru-ru" sz="2400" b="1" cap="none">
                <a:solidFill>
                  <a:srgbClr val="FF000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ТЕЛЕФОН: </a:t>
            </a:r>
            <a:r>
              <a:rPr lang="ru-ru" sz="2400" b="1" cap="none">
                <a:solidFill>
                  <a:srgbClr val="3F3F3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+375 (44) 7117040</a:t>
            </a:r>
            <a:endParaRPr lang="ru-ru" b="1" cap="none">
              <a:solidFill>
                <a:srgbClr val="3F3F3F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15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39/f3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JA9AAA1GgAAiEkAADkp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00" y="4260215"/>
            <a:ext cx="1945640" cy="24409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3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fgIAAI8IAABxAgAADQk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Ck8AACiDAAA/UYAAAoYAAAQAAAAJgAAAAgAAAD//////////w=="/>
              </a:ext>
            </a:extLst>
          </p:cNvPicPr>
          <p:nvPr/>
        </p:nvPicPr>
        <p:blipFill>
          <a:blip r:embed="rId4"/>
          <a:srcRect l="6380" t="21910" r="6250" b="23170"/>
          <a:stretch>
            <a:fillRect/>
          </a:stretch>
        </p:blipFill>
        <p:spPr>
          <a:xfrm>
            <a:off x="9779635" y="2053590"/>
            <a:ext cx="1760220" cy="18542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CwAgAA2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OgFAADnBAAArEQAAH4iAAAQAAAAJgAAAAgAAAD//////////w=="/>
              </a:ext>
            </a:extLst>
          </p:cNvPicPr>
          <p:nvPr/>
        </p:nvPicPr>
        <p:blipFill>
          <a:blip r:embed="rId2"/>
          <a:srcRect l="0" t="0" r="6880" b="2160"/>
          <a:stretch>
            <a:fillRect/>
          </a:stretch>
        </p:blipFill>
        <p:spPr>
          <a:xfrm>
            <a:off x="960120" y="796925"/>
            <a:ext cx="10203180" cy="48101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 3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KYdTQw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KYdTQV/f38A5+bmA8zMzADAwP8Af39/AAAAAAAAAAAAAAAAAAAAAAAAAAAAIQAAABgAAAAUAAAA5BAAAKUlAACsRAAA1CgAABAgAAAmAAAACAAAAP//////////"/>
              </a:ext>
            </a:extLst>
          </p:cNvSpPr>
          <p:nvPr/>
        </p:nvSpPr>
        <p:spPr>
          <a:xfrm>
            <a:off x="2745740" y="6119495"/>
            <a:ext cx="8417560" cy="51752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lnSpc>
                <a:spcPct val="115000"/>
              </a:lnSpc>
              <a:spcAft>
                <a:spcPts val="0"/>
              </a:spcAft>
              <a:defRPr noProof="1"/>
            </a:pPr>
            <a:r>
              <a:rPr lang="ru-ru" sz="2400" cap="none">
                <a:latin typeface="Cambria" pitchFamily="1" charset="-52"/>
                <a:ea typeface="Calibri" pitchFamily="2" charset="-52"/>
                <a:cs typeface="Times New Roman" pitchFamily="1" charset="-52"/>
              </a:rPr>
              <a:t>                                                                   </a:t>
            </a:r>
            <a:r>
              <a:rPr lang="ru-ru" sz="2400" b="1" cap="none">
                <a:solidFill>
                  <a:srgbClr val="0000FF"/>
                </a:solidFill>
                <a:latin typeface="Cambria" pitchFamily="1" charset="-52"/>
                <a:ea typeface="Calibri" pitchFamily="2" charset="-52"/>
                <a:cs typeface="Times New Roman" pitchFamily="1" charset="-52"/>
              </a:rPr>
              <a:t>СПАСИБО ЗА ВНИМАНИЕ!</a:t>
            </a:r>
            <a:endParaRPr lang="ru-ru" sz="2400" b="1" cap="none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C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ZU5Y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0goAAB0CAABuNQAAPwsAABAAAAAmAAAACAAAAAEgAAAAAAAA"/>
              </a:ext>
            </a:extLst>
          </p:cNvSpPr>
          <p:nvPr>
            <p:ph type="ctrTitle"/>
          </p:nvPr>
        </p:nvSpPr>
        <p:spPr>
          <a:xfrm>
            <a:off x="1758950" y="343535"/>
            <a:ext cx="6926580" cy="148463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sz="5400" cap="none" noProof="1"/>
            </a:pPr>
            <a:r>
              <a:rPr lang="ru-ru" sz="3240" b="1" cap="none">
                <a:solidFill>
                  <a:srgbClr val="FF0066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Calibri" pitchFamily="2" charset="-52"/>
                <a:ea typeface="Calibri Light" pitchFamily="2" charset="-52"/>
                <a:cs typeface="Calibri Light" pitchFamily="2" charset="-52"/>
              </a:rPr>
              <a:t>1 ВОПРОС  </a:t>
            </a:r>
            <a:br/>
            <a:r>
              <a:rPr lang="ru-ru" sz="3240" b="1" cap="none">
                <a:solidFill>
                  <a:srgbClr val="9900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Calibri" pitchFamily="2" charset="-52"/>
                <a:ea typeface="Calibri Light" pitchFamily="2" charset="-52"/>
                <a:cs typeface="Calibri Light" pitchFamily="2" charset="-52"/>
              </a:rPr>
              <a:t>Современный подросток  </a:t>
            </a:r>
            <a:br/>
            <a:r>
              <a:rPr lang="ru-ru" sz="3600" b="1" cap="none">
                <a:solidFill>
                  <a:srgbClr val="C0000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Calibri" pitchFamily="2" charset="-52"/>
                <a:ea typeface="Calibri Light" pitchFamily="2" charset="-52"/>
                <a:cs typeface="Calibri Light" pitchFamily="2" charset="-52"/>
              </a:rPr>
              <a:t>Какой он?</a:t>
            </a:r>
            <a:endParaRPr lang="ru-ru" sz="3600" cap="none">
              <a:solidFill>
                <a:srgbClr val="C00000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  <a:latin typeface="Calibri" pitchFamily="2" charset="-52"/>
              <a:ea typeface="Calibri Light" pitchFamily="2" charset="-52"/>
              <a:cs typeface="Calibri Light" pitchFamily="2" charset="-52"/>
            </a:endParaRP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t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MgTAAA/CwAAbkUAAP4e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15640" y="1828165"/>
            <a:ext cx="8070850" cy="32099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cWfM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BgOAABQBgAAQEcAAPcj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291080" y="1026160"/>
            <a:ext cx="9291320" cy="48202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c6dI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KgKAACTBQAABT8AAPci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732280" y="906145"/>
            <a:ext cx="8512175" cy="47777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4gIAACECAABFRwAAAxYAABAgAAAmAAAACAAAAP//////////"/>
              </a:ext>
            </a:extLst>
          </p:cNvSpPr>
          <p:nvPr/>
        </p:nvSpPr>
        <p:spPr>
          <a:xfrm>
            <a:off x="468630" y="346075"/>
            <a:ext cx="11116945" cy="3232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noProof="1"/>
            </a:pPr>
            <a:r>
              <a:rPr lang="ru-ru" sz="2400" b="1" cap="none">
                <a:solidFill>
                  <a:srgbClr val="002060"/>
                </a:solidFill>
                <a:latin typeface="Cambria" pitchFamily="1" charset="-52"/>
                <a:ea typeface="Cambria" pitchFamily="1" charset="-52"/>
                <a:cs typeface="Calibri" pitchFamily="2" charset="-52"/>
              </a:rPr>
              <a:t>Подростковый возраст </a:t>
            </a:r>
            <a:r>
              <a:rPr lang="ru-ru" cap="none">
                <a:latin typeface="Cambria" pitchFamily="1" charset="-52"/>
                <a:ea typeface="Cambria" pitchFamily="1" charset="-52"/>
                <a:cs typeface="Calibri" pitchFamily="2" charset="-52"/>
              </a:rPr>
              <a:t>— </a:t>
            </a:r>
            <a:r>
              <a:rPr lang="ru-ru" b="1" cap="none">
                <a:latin typeface="Cambria" pitchFamily="1" charset="-52"/>
                <a:ea typeface="Cambria" pitchFamily="1" charset="-52"/>
                <a:cs typeface="Calibri" pitchFamily="2" charset="-52"/>
              </a:rPr>
              <a:t>это период жизни между детством и взрослостью, с 10 до 18 (1) лет. Это уникальный этап развития человека и важное время для закладывания основ хорошего здоровья. </a:t>
            </a:r>
            <a:endParaRPr lang="ru-ru" b="1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cap="none">
                <a:latin typeface="Cambria" pitchFamily="1" charset="-52"/>
                <a:ea typeface="Cambria" pitchFamily="1" charset="-52"/>
                <a:cs typeface="Calibri" pitchFamily="2" charset="-52"/>
              </a:rPr>
              <a:t>Подростки находятся в процессе быстрого физического, когнитивного и психосоциального роста. Это влияет на их чувства, мышление, принятие решений и взаимодействие с окружающим миром.  </a:t>
            </a:r>
            <a:endParaRPr lang="ru-ru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  <a:p>
            <a:pPr algn="just">
              <a:defRPr noProof="1"/>
            </a:pPr>
            <a:r>
              <a:rPr lang="ru-ru" cap="none">
                <a:latin typeface="Cambria" pitchFamily="1" charset="-52"/>
                <a:ea typeface="Cambria" pitchFamily="1" charset="-52"/>
                <a:cs typeface="Calibri" pitchFamily="2" charset="-52"/>
              </a:rPr>
              <a:t>Несмотря на то, что подростковый возраст считается здоровым этапом жизни, среди подростков отмечаются значительные показатели смертности, заболеваемости и травматизма. Многое из этого поддается профилактике или лечению. На этом этапе подростки вырабатывают такие модели поведения — например, связанные с питанием, физической активностью, употреблением психоактивных веществ и половой жизнью, — которые могут защитить их здоровье и здоровье окружающих людей или подвергнуть их здоровье риску в настоящем и будущем. </a:t>
            </a:r>
            <a:endParaRPr lang="ru-ru" cap="none">
              <a:latin typeface="Cambria" pitchFamily="1" charset="-52"/>
              <a:ea typeface="Cambria" pitchFamily="1" charset="-52"/>
              <a:cs typeface="Calibri" pitchFamily="2" charset="-52"/>
            </a:endParaRPr>
          </a:p>
        </p:txBody>
      </p:sp>
      <p:pic>
        <p:nvPicPr>
          <p:cNvPr id="3" name="Picture 3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erI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EQeAAADFgAAADoAAOAo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919980" y="3578225"/>
            <a:ext cx="4508500" cy="30664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:pr="smNativeData" xmlns="smNativeData" val="SMDATA_15_XZpHZxMAAAAlAAAAZAAAAA0AAAAAkAAAAEgAAACQAAAASAAAAAAAAAAB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h1NBf///wEAAAAAAAAAAAAAAAAAAAAAAAAAAAAAAAAAAAAAAAAAAAAAAAJ/f38A5+bmA8zMzADAwP8Af39/AAAAAAAAAAAAAAAAAAAAAAAAAAAAIQAAABgAAAAUAAAAKAUAAD8CAADYRQAAIAY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sz="3960" cap="none" noProof="1"/>
            </a:pPr>
            <a:r>
              <a:rPr lang="ru-ru" b="1" cap="none">
                <a:solidFill>
                  <a:srgbClr val="002060"/>
                </a:solidFill>
              </a:rPr>
              <a:t>2. ДЕВИАНТНОЕ ПОВЕДЕНИЕ…</a:t>
            </a:r>
            <a:endParaRPr lang="ru-ru" b="1" cap="none">
              <a:solidFill>
                <a:srgbClr val="002060"/>
              </a:solidFill>
            </a:endParaRPr>
          </a:p>
        </p:txBody>
      </p:sp>
      <p:sp>
        <p:nvSpPr>
          <p:cNvPr id="3" name="Прямоугольник 3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JwkAAIIIAABARwAAewwAABAgAAAmAAAACAAAAP//////////"/>
              </a:ext>
            </a:extLst>
          </p:cNvSpPr>
          <p:nvPr/>
        </p:nvSpPr>
        <p:spPr>
          <a:xfrm>
            <a:off x="1487805" y="1383030"/>
            <a:ext cx="10094595" cy="6457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noProof="1"/>
            </a:pPr>
            <a:r>
              <a:rPr lang="ru-ru" cap="none"/>
              <a:t> </a:t>
            </a:r>
            <a:endParaRPr lang="ru-ru" cap="none"/>
          </a:p>
          <a:p>
            <a:pPr>
              <a:defRPr noProof="1"/>
            </a:pPr>
            <a:r>
              <a:rPr lang="ru-ru" cap="none"/>
              <a:t>, </a:t>
            </a:r>
            <a:endParaRPr lang="ru-ru" cap="none"/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qyL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JkOAAB7DAAAzUEAAGwl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72995" y="2028825"/>
            <a:ext cx="8323580" cy="4054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jwgAAH0CAADBRwAAhgwAABAgAAAmAAAACAAAAP//////////"/>
              </a:ext>
            </a:extLst>
          </p:cNvSpPr>
          <p:nvPr/>
        </p:nvSpPr>
        <p:spPr>
          <a:xfrm>
            <a:off x="1391285" y="404495"/>
            <a:ext cx="10273030" cy="16313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noProof="1"/>
            </a:pPr>
            <a:r>
              <a:rPr lang="ru-ru" sz="2000" b="1" cap="none">
                <a:solidFill>
                  <a:srgbClr val="FF0000"/>
                </a:solidFill>
                <a:latin typeface="Cambria" pitchFamily="1" charset="-52"/>
                <a:ea typeface="Calibri" pitchFamily="2" charset="-52"/>
                <a:cs typeface="Calibri" pitchFamily="2" charset="-52"/>
              </a:rPr>
              <a:t>Девиантное</a:t>
            </a:r>
            <a:r>
              <a:rPr lang="ru-ru" sz="2000" cap="none">
                <a:latin typeface="Cambria" pitchFamily="1" charset="-52"/>
                <a:ea typeface="Calibri" pitchFamily="2" charset="-52"/>
                <a:cs typeface="Calibri" pitchFamily="2" charset="-52"/>
              </a:rPr>
              <a:t> </a:t>
            </a:r>
            <a:r>
              <a:rPr lang="ru-ru" sz="2000" b="1" cap="none">
                <a:latin typeface="Cambria" pitchFamily="1" charset="-52"/>
                <a:ea typeface="Calibri" pitchFamily="2" charset="-52"/>
                <a:cs typeface="Calibri" pitchFamily="2" charset="-52"/>
              </a:rPr>
              <a:t>(от англ. — отклонение) поведение — это поведение, отклоняющееся от общепринятых, социально одобряемых, наиболее распространенных и устоявшихся норм в обществе. </a:t>
            </a:r>
            <a:r>
              <a:rPr lang="ru-ru" sz="2000" cap="none">
                <a:latin typeface="Cambria" pitchFamily="1" charset="-52"/>
                <a:ea typeface="Calibri" pitchFamily="2" charset="-52"/>
                <a:cs typeface="Calibri" pitchFamily="2" charset="-52"/>
              </a:rPr>
              <a:t>Это общее название для различных нарушений правил поведения. Сюда относятся нарушения дисциплины, хулиганские поступки.</a:t>
            </a:r>
            <a:endParaRPr lang="ru-ru" sz="2000" cap="none">
              <a:latin typeface="Cambria" pitchFamily="1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3sLr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AAAAACEAAAAYAAAAFAAAABk0AACFEQAAAEsAABMp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468995" y="2847975"/>
            <a:ext cx="3723005" cy="38290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Прямоугольник 3"/>
          <p:cNvSpPr>
            <a:extLst>
              <a:ext uri="smNativeData">
                <pr:smNativeData xmlns:pr="smNativeData" xmlns="smNativeData" val="SMDATA_15_XZpHZx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jwgAAGsOAADwSAAA4RAAABAgAAAmAAAACAAAAP//////////"/>
              </a:ext>
            </a:extLst>
          </p:cNvSpPr>
          <p:nvPr/>
        </p:nvSpPr>
        <p:spPr>
          <a:xfrm>
            <a:off x="1391285" y="2343785"/>
            <a:ext cx="10465435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>
              <a:defRPr noProof="1"/>
            </a:pPr>
            <a:r>
              <a:rPr lang="ru-ru" sz="2000" b="1" cap="none">
                <a:solidFill>
                  <a:srgbClr val="00B0F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обычном понимании </a:t>
            </a:r>
            <a:r>
              <a:rPr lang="ru-ru" sz="2000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- это </a:t>
            </a:r>
            <a:r>
              <a:rPr lang="ru-ru" sz="2000" b="1" i="1" cap="none">
                <a:solidFill>
                  <a:srgbClr val="00206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«трудный ребенок», «трудный подросток»</a:t>
            </a:r>
            <a:endParaRPr lang="ru-ru" sz="2000" b="1" i="1" cap="none">
              <a:solidFill>
                <a:srgbClr val="00206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Автофигура1"/>
          <p:cNvSpPr>
            <a:extLst>
              <a:ext uri="smNativeData">
                <pr:smNativeData xmlns:pr="smNativeData" xmlns="smNativeData" val="SMDATA_15_XZpHZxMAAAAlAAAAZQAAAA0AAAAAkAAAAEgAAACQAAAASAAAAAAAAAABAAAAAAAAAAEAAABQAAAAhbacS3FV1T8AAAAAAADwv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HCtRw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HCtRwx/f38A5+bmA8zMzADAwP8Af39/AAAAAAAAAAAAAAAAAAAAAAAAAAAAIQAAABgAAAAUAAAA0gUAAOIBAACaNgAAARkAABAAAAAmAAAACAAAAP//////////"/>
              </a:ext>
            </a:extLst>
          </p:cNvSpPr>
          <p:nvPr/>
        </p:nvSpPr>
        <p:spPr>
          <a:xfrm>
            <a:off x="946150" y="306070"/>
            <a:ext cx="7929880" cy="375856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 algn="ctr">
            <a:solidFill>
              <a:schemeClr val="accent6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endParaRPr lang="ru-ru" sz="2000" b="1" cap="none">
              <a:solidFill>
                <a:srgbClr val="0000CC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just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sz="2000" b="1" cap="none">
                <a:solidFill>
                  <a:srgbClr val="FF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Девиантное поведение </a:t>
            </a:r>
            <a:r>
              <a:rPr lang="ru-ru" sz="2000" cap="none">
                <a:solidFill>
                  <a:srgbClr val="00B0F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– </a:t>
            </a:r>
            <a:r>
              <a:rPr lang="ru-ru" sz="2000" cap="none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устойчивое поведение личности, отклоняющееся от наиболее важных социальных норм, причиняющее реальный ущерб обществу или самой личности, а также сопровождающееся ее социально-психологической дезадаптацией. </a:t>
            </a:r>
            <a:endParaRPr lang="ru-ru" sz="2000" cap="none">
              <a:solidFill>
                <a:srgbClr val="00B0F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just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sz="2000" b="1" cap="none">
                <a:solidFill>
                  <a:srgbClr val="0000CC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Отклоняющееся (девиантное) </a:t>
            </a:r>
            <a:r>
              <a:rPr lang="ru-ru" sz="2000" cap="none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поведение существует на ряду с такими явлениями как психические заболевания, патологические состояния, неврозы, психосоматические расстройства и т.п.</a:t>
            </a:r>
            <a:endParaRPr lang="ru-ru" sz="2000" cap="none">
              <a:solidFill>
                <a:schemeClr val="tx1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just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endParaRPr lang="ru-ru" sz="2000" cap="none">
              <a:solidFill>
                <a:schemeClr val="tx1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sz="2000" b="1" cap="none">
                <a:solidFill>
                  <a:srgbClr val="3F3F3F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Змановская Е.В. </a:t>
            </a:r>
            <a:endParaRPr lang="ru-ru" sz="2000" b="1" cap="none">
              <a:solidFill>
                <a:srgbClr val="3F3F3F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b="1" cap="none">
                <a:solidFill>
                  <a:srgbClr val="3F3F3F"/>
                </a:solidFill>
              </a:rPr>
              <a:t> </a:t>
            </a:r>
            <a:endParaRPr lang="ru-ru" b="1" cap="none">
              <a:solidFill>
                <a:srgbClr val="3F3F3F"/>
              </a:solidFill>
            </a:endParaRPr>
          </a:p>
        </p:txBody>
      </p:sp>
      <p:sp>
        <p:nvSpPr>
          <p:cNvPr id="3" name="Автофигура2"/>
          <p:cNvSpPr>
            <a:extLst>
              <a:ext uri="smNativeData">
                <pr:smNativeData xmlns:pr="smNativeData" xmlns="smNativeData" val="SMDATA_15_XZpHZxMAAAAlAAAAZQAAAA0AAAAAkAAAAEgAAACQAAAASAAAAAAAAAABAAAAAAAAAAEAAABQAAAAkRiSGJIY0j8AAAAAAAAAAAAAAAAAAOA/AAAAAAAA4D8AAAAAAADgPwAAAAAAAOA/AAAAAAAA4D8AAAAAAADgPwAAAAAAAOA/AAAAAAAA4D8CAAAAjAAAAAEAAAADAAAA0dHRAMDAwAAAAAAAAAAAAAAAAAAAAAAAAAAAAAAAAAAAAAAAZAAAAAEAAABAAAAAAAAAAGQAAAAOAQAAAAAAAAEAAAAyAAAAyMjIAAAAAAAAAAAAAAAAAAAAAAAAAAAAAAAAAAAAAAAAAAAAAAAAAAAAAAAAAAAAAAAAAAAAAAAAAAAAFAAAADwAAAABAAAAAAAAAKWlpQA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dHRAMDAwADIyMgAAAAAAAAAAAAAAAAAAAAAAAAAAAAAAAAAAAAAAKWlpQkAAAACAAAAAgAAAADAwP8Af39/AAAAAAAAAAAAAAAAAAAAAAAAAAAAIQAAABgAAAAUAAAArQ4AAD4ZAAAGKwAATSgAAAAAAAAmAAAACAAAAP//////////"/>
              </a:ext>
            </a:extLst>
          </p:cNvSpPr>
          <p:nvPr/>
        </p:nvSpPr>
        <p:spPr>
          <a:xfrm>
            <a:off x="2385695" y="4103370"/>
            <a:ext cx="4608195" cy="2447925"/>
          </a:xfrm>
          <a:prstGeom prst="roundRect">
            <a:avLst>
              <a:gd name="adj" fmla="val 14137"/>
            </a:avLst>
          </a:prstGeom>
          <a:gradFill flip="none" rotWithShape="0">
            <a:gsLst>
              <a:gs pos="0">
                <a:srgbClr val="D1D1D1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  <a:tileRect/>
          </a:gradFill>
          <a:ln w="6350" cap="flat" cmpd="sng" algn="ctr">
            <a:solidFill>
              <a:schemeClr val="accent3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b="1" cap="none">
                <a:solidFill>
                  <a:srgbClr val="9900FF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Отклоняющееся поведение выражает </a:t>
            </a:r>
            <a:r>
              <a:rPr lang="ru-ru" sz="2000" cap="none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социально-психологический статус личности на </a:t>
            </a:r>
            <a:r>
              <a:rPr lang="ru-ru" sz="2000" b="1" cap="none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оси</a:t>
            </a:r>
            <a:r>
              <a:rPr lang="ru-ru" sz="2000" cap="none">
                <a:solidFill>
                  <a:schemeClr val="tx1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endParaRPr lang="ru-ru" sz="2000" cap="none">
              <a:solidFill>
                <a:schemeClr val="tx1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sz="2000" b="1" cap="none">
                <a:solidFill>
                  <a:srgbClr val="00B0F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«СОЦИАЛИЗАЦИЯ – </a:t>
            </a:r>
            <a:endParaRPr lang="ru-ru" sz="2000" b="1" cap="none">
              <a:solidFill>
                <a:srgbClr val="00B0F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sz="2000" b="1" cap="none">
                <a:solidFill>
                  <a:srgbClr val="00B0F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ДЕЗАДАПТАЦИЯ –</a:t>
            </a:r>
            <a:endParaRPr lang="ru-ru" sz="2000" b="1" cap="none">
              <a:solidFill>
                <a:srgbClr val="00B0F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r>
              <a:rPr lang="ru-ru" sz="2000" b="1" cap="none">
                <a:solidFill>
                  <a:srgbClr val="00B0F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ИЗОЛЯЦИЯ»</a:t>
            </a:r>
            <a:endParaRPr lang="ru-ru" sz="2000" b="1" cap="none">
              <a:solidFill>
                <a:srgbClr val="00B0F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algn="ctr">
              <a:defRPr cap="none" noProof="1">
                <a:solidFill>
                  <a:srgbClr val="000000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pPr>
            <a:endParaRPr lang="ru-ru" sz="2000" cap="none">
              <a:solidFill>
                <a:srgbClr val="00B0F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4" name="Изображение1" descr="https://img2.freepng.ru/20180425/ocq/kisspng-jughead-jones-betty-cooper-veronica-lodge-riverdal-col-our-5ae1173723bb02.9232261415247009831464.jpg"/>
          <p:cNvPicPr>
            <a:picLocks noChangeAspect="1"/>
            <a:extLst>
              <a:ext uri="smNativeData">
                <pr:smNativeData xmlns:pr="smNativeData" xmlns="smNativeData" val="SMDATA_17_XZpHZxMAAAAlAAAAEQAAAC0AAAAAkAAAAEgAAACQAAAASAAAAAAAAAAAAAAAAAAAAAEAAABQAAAAAAAAAAAA4D8AAAAAAADgPwAAAAAAAOA/AAAAAAAA4D8AAAAAAADgPwAAAAAAAOA/AAAAAAAA4D8AAAAAAADgPwAAAAAAAOA/AAAAAAAA4D8CAAAAjAAAAAAAAAAAAAAAph1N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v7+8AAAAAAAAAAAAAAAAAAAAAAAAAAABkAAAAZAAAAAAAAAAjAAAABAAAAGQAAAAXAAAAFAAAAAAAAAAAAAAA/38AAP9/AAAAAAAACQAAAAQAAAAAAAAA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KYdTQX///8BAAAAAAAAAAAAAAAAAAAAAAAAAAAAAAAAAAAAAAAAAAAAAAACf39/AOfm5gPMzMwAwMD/AH9/fwAAAAAAAAAAAAAAAAD///8A7+/vACEAAAAYAAAAFAAAAI8uAAB6FwAAVUAAAEApAAAQAAAAJgAAAAgAAAD//////////w=="/>
              </a:ext>
            </a:extLst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 rot="21215809">
            <a:off x="7568565" y="3816350"/>
            <a:ext cx="2889250" cy="28892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61D4D"/>
      </a:accent1>
      <a:accent2>
        <a:srgbClr val="5984B6"/>
      </a:accent2>
      <a:accent3>
        <a:srgbClr val="A5A5A5"/>
      </a:accent3>
      <a:accent4>
        <a:srgbClr val="F05F9B"/>
      </a:accent4>
      <a:accent5>
        <a:srgbClr val="9FB9CC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A61D4D"/>
        </a:accent1>
        <a:accent2>
          <a:srgbClr val="5984B6"/>
        </a:accent2>
        <a:accent3>
          <a:srgbClr val="A5A5A5"/>
        </a:accent3>
        <a:accent4>
          <a:srgbClr val="F05F9B"/>
        </a:accent4>
        <a:accent5>
          <a:srgbClr val="9FB9CC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A61D4D"/>
        </a:accent1>
        <a:accent2>
          <a:srgbClr val="5984B6"/>
        </a:accent2>
        <a:accent3>
          <a:srgbClr val="A5A5A5"/>
        </a:accent3>
        <a:accent4>
          <a:srgbClr val="F05F9B"/>
        </a:accent4>
        <a:accent5>
          <a:srgbClr val="9FB9CC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/>
  <dc:creator>Microsoft Office User</dc:creator>
  <cp:keywords/>
  <dc:description/>
  <cp:lastModifiedBy>lekcs</cp:lastModifiedBy>
  <cp:revision>0</cp:revision>
  <dcterms:created xsi:type="dcterms:W3CDTF">2024-04-25T08:18:37Z</dcterms:created>
  <dcterms:modified xsi:type="dcterms:W3CDTF">2024-11-27T22:17:01Z</dcterms:modified>
</cp:coreProperties>
</file>