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4" r:id="rId9"/>
    <p:sldId id="265" r:id="rId10"/>
    <p:sldId id="266" r:id="rId11"/>
    <p:sldId id="267" r:id="rId12"/>
    <p:sldId id="26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8EE88-7E05-61AD-497C-D44DED400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51" y="436501"/>
            <a:ext cx="9187757" cy="2441359"/>
          </a:xfrm>
        </p:spPr>
        <p:txBody>
          <a:bodyPr>
            <a:normAutofit/>
          </a:bodyPr>
          <a:lstStyle/>
          <a:p>
            <a:r>
              <a:rPr lang="ru-RU" sz="3200" dirty="0"/>
              <a:t>Механизм межведомственного взаимодействия по профилактике суицидального поведения несовершеннолетних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394884-8150-9684-3D13-217832F3A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451" y="4555561"/>
            <a:ext cx="6400800" cy="19473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Главный специалист </a:t>
            </a:r>
          </a:p>
          <a:p>
            <a:r>
              <a:rPr lang="ru-RU" dirty="0">
                <a:solidFill>
                  <a:schemeClr val="tx1"/>
                </a:solidFill>
              </a:rPr>
              <a:t>отдела организации медицинской помощи главного управления по здравоохранению Гомельского облисполкома</a:t>
            </a:r>
          </a:p>
          <a:p>
            <a:r>
              <a:rPr lang="ru-RU" dirty="0">
                <a:solidFill>
                  <a:schemeClr val="tx1"/>
                </a:solidFill>
              </a:rPr>
              <a:t>ВЕЛИКАНОВА Т.Н.</a:t>
            </a:r>
          </a:p>
        </p:txBody>
      </p:sp>
    </p:spTree>
    <p:extLst>
      <p:ext uri="{BB962C8B-B14F-4D97-AF65-F5344CB8AC3E}">
        <p14:creationId xmlns:p14="http://schemas.microsoft.com/office/powerpoint/2010/main" val="58964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A3CE96-D05D-3408-51F8-309BFA84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82" y="403058"/>
            <a:ext cx="10914230" cy="60518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Работники организаций здравоохранения в течение 1 рабочего дня с момента поступления информации о лице с высокой степенью риска суицида либо в день обращения лица с высокой степенью риска суицида обеспечивают проведение психиатрического освидетельствования данного лица, организацию и оказание ему специализированной медицинской помощи, </a:t>
            </a:r>
            <a:r>
              <a:rPr lang="ru-RU" b="1" dirty="0">
                <a:solidFill>
                  <a:srgbClr val="002060"/>
                </a:solidFill>
              </a:rPr>
              <a:t>в том числе без его согласия и (или) его законного представителя </a:t>
            </a:r>
            <a:r>
              <a:rPr lang="ru-RU" dirty="0">
                <a:solidFill>
                  <a:schemeClr val="tx1"/>
                </a:solidFill>
              </a:rPr>
              <a:t>по основаниям и в порядке, установленным Законом Республики Беларусь «Об оказании психиатрической помощи». Психиатрическое освидетельствование лица с высокой степенью PC осуществляется врачом-специалистом с целью определения наличия (отсутствия) психического расстройства (заболевания), нуждаемости в оказании психиатрической (в том числе психотерапевтической, наркологической), психологической помощи, форм и условий ее оказания.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Территориальные органы внутренних дел при необходимости оказывают содействие медицинским работникам по доставке лиц с высокой степенью риска суицида в порядке, установленном Инструкцией о порядке содействия медицинским работникам территориальными органами внутренних дел в доставке пациентов, лиц, подлежащих принудительному психиатрическому освидетельствованию, и лиц, в отношении которых вынесено определение (постановление) суда о применении принудительных мер безопасности и лечения, утвержденной постановлением Министерства здравоохранения Республики Беларусь и Министерства внутренних дел Республики Беларусь от 10 июля 2020 г. № 65/144.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1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BCB93D-7E95-5098-79D0-04621402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303197"/>
            <a:ext cx="6535553" cy="655480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При выявлении средней и высокой степени риска суицида у несовершеннолетнего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врач-специалист (в том числе врач-психиатр детский) организации здравоохранения в течение трех рабочих дней направляет приглашение педагогу-психологу учреждения образования (социально-педагогического центра) для организации и проведения совместной рабочей встречи на базе организации здравоохранения. Рабочая встреча организуется с целью определения совместной тактики и объема психологической помощи в отношении несовершеннолетнего и его законных представителей.</a:t>
            </a:r>
          </a:p>
          <a:p>
            <a:endParaRPr lang="ru-RU" dirty="0"/>
          </a:p>
        </p:txBody>
      </p:sp>
      <p:pic>
        <p:nvPicPr>
          <p:cNvPr id="3082" name="Picture 10" descr="A bright blue 3D exclamation mark on a pastel blue background.">
            <a:extLst>
              <a:ext uri="{FF2B5EF4-FFF2-40B4-BE49-F238E27FC236}">
                <a16:creationId xmlns:a16="http://schemas.microsoft.com/office/drawing/2014/main" id="{28F62851-4D7D-EF9A-1053-F7CCB4E8E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 bwMode="auto">
          <a:xfrm>
            <a:off x="7084195" y="684597"/>
            <a:ext cx="3171374" cy="34290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6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9BD437-15F7-FB95-6FEF-A28623BEB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" y="685800"/>
            <a:ext cx="11492565" cy="5830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 случае обращения в организацию здравоохранения несовершеннолетнего, имеющего среднюю либо высокую степень риска суицида, лично или с его законным представителем, работники организации здравоохранения обеспечивают:</a:t>
            </a:r>
          </a:p>
          <a:p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оказание несовершеннолетнему специализированной медицинской (в том числе психиатрической) и психологической помощи в день обращения;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передачу информации о	несовершеннолетних гражданах Республики Беларусь мужского пола в возрасте 15-17 лет, имеющих факторы риска суицида, врачам-специалистам,	привлекаемым местными исполнительными и распорядительными органами к медицинскому освидетельствованию граждан при приписке к призывным участкам и призыве на срочную военную службу, службу в резерве по месту жительства несовершеннолетнего, по запросу местных органов военного управления для медицинского освидетельствования граждан при призыве на воинскую службу, в письменной форме и (или) в виде электронного документа, оформленного в соответствии с законодательством об электронных документах и электронной цифровой подписи.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18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374D5-FC8D-5071-9D35-EF189FE0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3" y="1190129"/>
            <a:ext cx="10905423" cy="223887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Субъекты профилактики при выявлении лиц с риском суицида взаимодействуют между собой в рамках настоящего Алгоритма при определении мер профилактики суицида, в том числе для обучающихся, организуется взаимодействие врачей-специалистов и педагогов-психологов. </a:t>
            </a:r>
          </a:p>
          <a:p>
            <a:endParaRPr lang="ru-RU" dirty="0"/>
          </a:p>
        </p:txBody>
      </p:sp>
      <p:sp>
        <p:nvSpPr>
          <p:cNvPr id="4" name="AutoShape 2" descr="Рукопожатие — стоковый вектор">
            <a:extLst>
              <a:ext uri="{FF2B5EF4-FFF2-40B4-BE49-F238E27FC236}">
                <a16:creationId xmlns:a16="http://schemas.microsoft.com/office/drawing/2014/main" id="{DA271D14-F350-1BBB-D2DD-39CF693E7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4206" y="3276600"/>
            <a:ext cx="3274194" cy="32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Абстрактная векторная иллюстрация — стоковый вектор">
            <a:extLst>
              <a:ext uri="{FF2B5EF4-FFF2-40B4-BE49-F238E27FC236}">
                <a16:creationId xmlns:a16="http://schemas.microsoft.com/office/drawing/2014/main" id="{8E0B4D04-C5D1-6B58-BBFC-2CF68EA6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" y="3692178"/>
            <a:ext cx="2286033" cy="2238871"/>
          </a:xfrm>
          <a:prstGeom prst="rect">
            <a:avLst/>
          </a:prstGeom>
          <a:noFill/>
          <a:effectLst>
            <a:outerShdw blurRad="1028700" dist="50800" dir="5400000" algn="ctr" rotWithShape="0">
              <a:srgbClr val="000000">
                <a:alpha val="43137"/>
              </a:srgbClr>
            </a:outerShdw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E9A9F-7459-60D0-3A4A-CFD5ED32614B}"/>
              </a:ext>
            </a:extLst>
          </p:cNvPr>
          <p:cNvSpPr txBox="1"/>
          <p:nvPr/>
        </p:nvSpPr>
        <p:spPr>
          <a:xfrm>
            <a:off x="3093049" y="3429000"/>
            <a:ext cx="769780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В течение пяти рабочих дней после выписки несовершеннолетнего из организации здравоохранения на основании рекомендаций лечащего врача специалистами учреждения образования разрабатывается индивидуальный план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социально-педагогической поддержки и психологической помощи обучающегося.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D058E24-8EBB-9804-6E6F-DDCD4F94BCD1}"/>
              </a:ext>
            </a:extLst>
          </p:cNvPr>
          <p:cNvSpPr txBox="1">
            <a:spLocks/>
          </p:cNvSpPr>
          <p:nvPr/>
        </p:nvSpPr>
        <p:spPr>
          <a:xfrm>
            <a:off x="768826" y="-81709"/>
            <a:ext cx="10905423" cy="2238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3200" b="1" dirty="0">
                <a:solidFill>
                  <a:schemeClr val="tx1"/>
                </a:solidFill>
              </a:rPr>
              <a:t>СОТРУДНИЧЕСТВО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14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eeping newborn boy in the first days of life on white background">
            <a:extLst>
              <a:ext uri="{FF2B5EF4-FFF2-40B4-BE49-F238E27FC236}">
                <a16:creationId xmlns:a16="http://schemas.microsoft.com/office/drawing/2014/main" id="{9B015207-C798-3E91-33B4-6431AE6FA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" b="1723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220296E8-471E-BB34-4B1D-06783138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950" y="-308500"/>
            <a:ext cx="10905423" cy="2238871"/>
          </a:xfrm>
        </p:spPr>
        <p:txBody>
          <a:bodyPr/>
          <a:lstStyle/>
          <a:p>
            <a:pPr marL="0" indent="0">
              <a:buNone/>
            </a:pPr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Благодарю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60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10E92-D65E-B930-E4C3-13AE9785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648" y="2674397"/>
            <a:ext cx="6044892" cy="150920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Министерством здравоохранения республики беларусь </a:t>
            </a:r>
            <a:br>
              <a:rPr lang="ru-RU" dirty="0">
                <a:latin typeface="+mn-lt"/>
                <a:cs typeface="Times New Roman" panose="02020603050405020304" pitchFamily="18" charset="0"/>
              </a:rPr>
            </a:br>
            <a:r>
              <a:rPr lang="ru-RU" dirty="0">
                <a:latin typeface="+mn-lt"/>
                <a:cs typeface="Times New Roman" panose="02020603050405020304" pitchFamily="18" charset="0"/>
              </a:rPr>
              <a:t>12 ноября 2024 года  утвержден  алгоритм действий государственных органов и иных организаций при выявлении лиц с риском суицида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E4688B-3C57-78D7-4309-7ECD898E7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0687"/>
          <a:stretch/>
        </p:blipFill>
        <p:spPr>
          <a:xfrm rot="5400000">
            <a:off x="-569255" y="1263315"/>
            <a:ext cx="6278396" cy="4331370"/>
          </a:xfrm>
        </p:spPr>
      </p:pic>
    </p:spTree>
    <p:extLst>
      <p:ext uri="{BB962C8B-B14F-4D97-AF65-F5344CB8AC3E}">
        <p14:creationId xmlns:p14="http://schemas.microsoft.com/office/powerpoint/2010/main" val="94744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14CECB-278D-66BA-7D14-6D1E53E2E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97" y="857449"/>
            <a:ext cx="11587999" cy="603263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Целью </a:t>
            </a:r>
            <a:r>
              <a:rPr lang="ru-RU" b="1" dirty="0">
                <a:solidFill>
                  <a:srgbClr val="002060"/>
                </a:solidFill>
              </a:rPr>
              <a:t>Алгоритма действий государственных органов и иных организаций при выявлении лиц с риском суицида </a:t>
            </a:r>
            <a:r>
              <a:rPr lang="ru-RU" dirty="0">
                <a:solidFill>
                  <a:srgbClr val="002060"/>
                </a:solidFill>
              </a:rPr>
              <a:t>является установление порядка межведомственного взаимодействия, направленного на профилактику суицидов, в том числе среди несовершеннолетних, а также на своевременное принятие мер по сохранению жизни и здоровья населения.</a:t>
            </a: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Лицо с риском суицида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лицо, в отношении которого установлены сведения о суицидальном поведении либо о наличии суицидальных тенденций.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Риск суицида  </a:t>
            </a:r>
            <a:r>
              <a:rPr lang="ru-RU" dirty="0">
                <a:solidFill>
                  <a:schemeClr val="tx1"/>
                </a:solidFill>
              </a:rPr>
              <a:t>- вероятность совершения лицом суицида.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Субъекты профилактики </a:t>
            </a:r>
            <a:r>
              <a:rPr lang="ru-RU" dirty="0">
                <a:solidFill>
                  <a:schemeClr val="tx1"/>
                </a:solidFill>
              </a:rPr>
              <a:t>– педагогические работники учреждений образования, медицинские работники и психологи учреждений здравоохранения, работники государственных учреждений социального обслуживания, сотрудники войск и воинских формирований (за исключением сотрудников МВД), сотрудники редакций СМИ, осуществляющих взаимодействие в пределах размещения информационных материалов по вопросам профилактики суицидов, в том числе среди несовершеннолетних.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Суицидальные тенденции </a:t>
            </a:r>
            <a:r>
              <a:rPr lang="ru-RU" dirty="0">
                <a:solidFill>
                  <a:schemeClr val="tx1"/>
                </a:solidFill>
              </a:rPr>
              <a:t>– интерес лица к теме суицида, размышления и разговоры на тему суицида, желание лица совершить суицид, планирование суицидальной попытки.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Факторы риска суицида </a:t>
            </a:r>
            <a:r>
              <a:rPr lang="ru-RU" dirty="0">
                <a:solidFill>
                  <a:schemeClr val="tx1"/>
                </a:solidFill>
              </a:rPr>
              <a:t>– внешние или внутренние условия, выявление которых позволяет установить лицо с риском суицида.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9FC5676-AEA2-BA0B-DE9D-6AC1E4EBC74B}"/>
              </a:ext>
            </a:extLst>
          </p:cNvPr>
          <p:cNvSpPr txBox="1">
            <a:spLocks/>
          </p:cNvSpPr>
          <p:nvPr/>
        </p:nvSpPr>
        <p:spPr>
          <a:xfrm>
            <a:off x="302000" y="1973980"/>
            <a:ext cx="11587999" cy="3799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5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D91A3D-0F94-FA5D-6483-265079718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740313"/>
            <a:ext cx="8534400" cy="1505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F9BBC8-2D9A-652F-420F-E88D1E2F6B1A}"/>
              </a:ext>
            </a:extLst>
          </p:cNvPr>
          <p:cNvSpPr txBox="1"/>
          <p:nvPr/>
        </p:nvSpPr>
        <p:spPr>
          <a:xfrm>
            <a:off x="248652" y="197346"/>
            <a:ext cx="1169469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Субъекты профилактики, осуществляющие выявление лиц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с риском суицида: </a:t>
            </a:r>
          </a:p>
          <a:p>
            <a:pPr marL="0" indent="0" algn="just">
              <a:buNone/>
            </a:pPr>
            <a:endParaRPr lang="ru-RU" sz="2400" b="1" dirty="0"/>
          </a:p>
          <a:p>
            <a:pPr marL="0" indent="0" algn="just">
              <a:buNone/>
            </a:pPr>
            <a:r>
              <a:rPr lang="ru-RU" b="1" dirty="0"/>
              <a:t>работники организаций здравоохранения </a:t>
            </a:r>
            <a:r>
              <a:rPr lang="ru-RU" dirty="0"/>
              <a:t>осуществляют оценку суицидального риска у лиц (в том числе несовершеннолетних), обратившихся за оказанием медицинской помощи, при посещении ими или их законными представителями организаций здравоохранения, в соответствии с требованиями Приказа Министерства здравоохранения Республики Беларусь от 22 апреля 2020 г. № 480 «О мерах по оптимизации профилактики суицидов в Республики Беларусь»;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педагогические работники </a:t>
            </a:r>
            <a:r>
              <a:rPr lang="ru-RU" dirty="0"/>
              <a:t>осуществляют выявление факторов риска суицида у обучающихся (в том числе несовершеннолетних) при осуществлении социально-педагогической поддержки обучающихся и оказании им психологической помощи;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работники учреждений социального обслуживания </a:t>
            </a:r>
            <a:r>
              <a:rPr lang="ru-RU" dirty="0"/>
              <a:t>осуществляют выявление факторы риска суицида у лиц (в том числе несовершеннолетних) в ходе проведения работы по выявлению граждан, нуждающихся в социальной поддержке, и при оказании социальных услуг;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сотрудники (работники, военнослужащие) иных войск и воинских формирований (за исключением Министерства внутренних дел Республики Беларусь), сотрудники редакций СМИ </a:t>
            </a:r>
            <a:r>
              <a:rPr lang="ru-RU" dirty="0"/>
              <a:t>осуществляют выявление факторов риска суицида у лиц (в том числе несовершеннолетних) при выполнении служебных обязанностей.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05026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AA954A-4229-A2C9-24AC-29889B2A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01" y="616018"/>
            <a:ext cx="11116361" cy="595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Общие факторы риска суицида: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tx1"/>
                </a:solidFill>
              </a:rPr>
              <a:t>1. признаки суицидальных тенденций: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стойкие идеи вины, систематическое самообвинение; творчество с доминированием тематики смерти или суицида либо появление увлечения творчеством с данной тематикой;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высказывания (прямые или косвенные) о суицидальных намерениях;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ритуалы прощания с родными и близкими;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резкие изменения в поведении, раздача личных вещей;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поиск информации о способах суицида.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tx1"/>
                </a:solidFill>
              </a:rPr>
              <a:t>2. признаки суицидального поведения: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самоповреждение;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попытка суицида.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87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5AC2E3-C23F-7F81-01B0-99B5379A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221382"/>
            <a:ext cx="11405937" cy="69783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400" b="1" dirty="0"/>
              <a:t>Факторы риска суицида у несовершеннолетних: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</a:rPr>
              <a:t>самоизоляция, ограничение контактов с окружающими или их отсутствие, изоляция от семьи и друзей;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</a:rPr>
              <a:t>пренебрежительное отношение к своей внешности и несоблюдение правил личной гигиены;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</a:rPr>
              <a:t>самовольные уходы из дома, детских интернатных учреждений, организаций здравоохранения, учреждений образования; отсутствие планов на будущее; * повышенная тревожность; перепады настроения;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</a:rPr>
              <a:t>нарушение внимания со снижением качества выполняемой работы;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</a:rPr>
              <a:t>снижение успеваемости, непосещение учебных занятий в учреждениях образования без уважительной причины, в том числе частые пропуски по заявлениям законных представителей;</a:t>
            </a:r>
          </a:p>
          <a:p>
            <a:pPr algn="just"/>
            <a:r>
              <a:rPr lang="ru-RU" sz="4500" dirty="0" err="1">
                <a:solidFill>
                  <a:schemeClr val="tx1"/>
                </a:solidFill>
              </a:rPr>
              <a:t>буллинг</a:t>
            </a:r>
            <a:r>
              <a:rPr lang="ru-RU" sz="4500" dirty="0">
                <a:solidFill>
                  <a:schemeClr val="tx1"/>
                </a:solidFill>
              </a:rPr>
              <a:t> в учреждении образования, нарушение коммуникации со сверстниками;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</a:rPr>
              <a:t>начало или увеличение употребления алкогольных, слабоалкогольных напитков, пива, потребления наркотических средств, психотропных веществ, их аналогов, токсических или других одурманивающих веществ;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</a:rPr>
              <a:t>ограничение жизнедеятельности - 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деятельностью, которая приводит к невозможности выполнять повседневную деятельность способом и в объеме, обычном для человека, воздвигает барьеры в среде его обитания и приводит к социальной недостаточности (социальным последствиям нарушения здоровья, приводящим к ограничению жизнедеятельности человека и необходимости его социальной защиты или помощи).</a:t>
            </a:r>
          </a:p>
          <a:p>
            <a:endParaRPr lang="ru-RU" sz="45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36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72C391-E0E4-0C02-E0BF-C232DBE74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4" y="-558265"/>
            <a:ext cx="11669027" cy="767133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/>
              <a:t>Порядок действий субъектов профилактики при выявлении лица </a:t>
            </a:r>
          </a:p>
          <a:p>
            <a:pPr marL="0" indent="0" algn="just">
              <a:buNone/>
            </a:pPr>
            <a:r>
              <a:rPr lang="ru-RU" sz="9600" b="1" dirty="0"/>
              <a:t>с риском суицида определяется степенью риска суицида</a:t>
            </a:r>
          </a:p>
          <a:p>
            <a:pPr marL="0" indent="0" algn="just">
              <a:buNone/>
            </a:pPr>
            <a:endParaRPr lang="ru-RU" sz="6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7200" b="1" dirty="0">
                <a:solidFill>
                  <a:srgbClr val="002060"/>
                </a:solidFill>
              </a:rPr>
              <a:t>Низкая степень риска суицида:</a:t>
            </a:r>
          </a:p>
          <a:p>
            <a:pPr marL="0" indent="0" algn="just">
              <a:buNone/>
            </a:pPr>
            <a:r>
              <a:rPr lang="ru-RU" sz="6400" dirty="0">
                <a:solidFill>
                  <a:schemeClr val="tx1"/>
                </a:solidFill>
              </a:rPr>
              <a:t> </a:t>
            </a:r>
            <a:r>
              <a:rPr lang="ru-RU" sz="6400" b="1" dirty="0">
                <a:solidFill>
                  <a:schemeClr val="tx1"/>
                </a:solidFill>
              </a:rPr>
              <a:t>Субъектами профилактики не предпринимается дальнейших действий в отношении последнего.</a:t>
            </a:r>
          </a:p>
          <a:p>
            <a:pPr marL="0" indent="0" algn="just">
              <a:buNone/>
            </a:pPr>
            <a:endParaRPr lang="ru-RU" sz="72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7200" b="1" dirty="0">
                <a:solidFill>
                  <a:srgbClr val="002060"/>
                </a:solidFill>
              </a:rPr>
              <a:t>Средняя степень риска суицида:</a:t>
            </a:r>
          </a:p>
          <a:p>
            <a:pPr marL="0" indent="0" algn="just">
              <a:buNone/>
            </a:pPr>
            <a:r>
              <a:rPr lang="ru-RU" sz="6400" b="1" dirty="0">
                <a:solidFill>
                  <a:schemeClr val="tx1"/>
                </a:solidFill>
              </a:rPr>
              <a:t>При выявлении субъектами профилактики средней степени риска суицида у несовершеннолетнего субъекты профилактики в течение одного рабочего дня информируют, в том числе по телефону, законного представителя несовершеннолетнего о возможностях: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tx1"/>
                </a:solidFill>
              </a:rPr>
              <a:t>получения психологической помощи и социально-педагогической поддержки в учреждении образования по месту обучения несовершеннолетнего;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tx1"/>
                </a:solidFill>
              </a:rPr>
              <a:t>получения психиатрической, в том числе наркологической, психотерапевтической, помощи в организации здравоохранения, оказывающей указанные виды помощи, по месту жительства (месту пребывания) несовершеннолетнего;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tx1"/>
                </a:solidFill>
              </a:rPr>
              <a:t>ограничения доступа к информации глобальной компьютерной сети Интернет, которая может причинить вред здоровью и развитию несовершеннолетнего, поставщиками интернет-услуг по запросу пользователей, а также путем установления на персональный компьютер программного обеспечений с функцией «родительского контроля».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44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123CC6-088B-BC3D-DE43-B50BD768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85800"/>
            <a:ext cx="11617692" cy="58593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Субъекты профилактики при выявлении средней степени риска суицида у несовершеннолетнего в соответствии с требованиями статьи 5 Закона Республики Беларусь от 7 мая 2021 г. № 99-3 «О защите персональных	данных» с письменного согласия законного представителя несовершеннолетнего направляют информацию о несовершеннолетнем в течение 1 рабочего дня при условии, если законный представитель проживает в одном населенном пункте с местом нахождения учреждения образования, в течение 1 рабочего дня после получения письменного согласия законного представителя несовершеннолетнего, если законный представитель проживает не в одном населенном пункте с местом нахождения учреждения образования: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отделы образования городских и районных исполнительных комитетов по месту обучения (месту пребывания) несовершеннолетнего для организации проведения социального расследования. Работники учреждений образования после поступления информации об обучающемся со средней степенью PC организуют с его согласия и (или) его законного представителя психологическую помощь и социально-педагогическую поддержку в учреждении образования;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организацию здравоохранения, оказывающую психиатрическую, в том числе наркологическую, психотерапевтическую, помощь, по месту жительства (месту пребывания) несовершеннолетнего для организации оказания этой помощи.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7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4960FA-9A83-3C99-5DA5-82E114DDA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301"/>
            <a:ext cx="11944952" cy="60903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/>
              <a:t>Субъекты профилактики при выявлении у несовершеннолетнего высокой степени риска суицида  в течение 1 рабочего дня: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Информируют его законного представителя, в том числе по телефону, о необходимости прохождения несовершеннолетним психиатрического освидетельствования врачом-специалистом с решением вопроса о госпитализации в психиатрический стационар, в том числе в принудительном порядке, и необходимости оказания несовершеннолетнему психиатрической (в том числе психотерапевтической, наркологической, психологической) помощи, в том числе в экстренном порядке; направляют информацию о несовершеннолетнем, в том числе без письменного согласия законного представителя несовершеннолетнего, в соответствии со статьей 6 Закона Республики Беларусь «О защите персональных данных»: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отделы образования городских и районных исполнительных комитетов по месту обучения (месту пребывания), в учреждения высшего образования несовершеннолетнего для информирования педагога-психолога учреждения образования по месту обучения несовершеннолетнего для организации ему психологической помощи;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организацию здравоохранения, оказывающую психиатрическую (в том числе психотерапевтическую, наркологическую) помощь, по месту жительства (месту пребывания) несовершеннолетнего для организации оказания данной помощи;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территориальный орган внутренних дел по месту жительства лица в случае установленного суицидального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674798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1651</Words>
  <Application>Microsoft Office PowerPoint</Application>
  <PresentationFormat>Широкоэкранный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Aptos</vt:lpstr>
      <vt:lpstr>Arial</vt:lpstr>
      <vt:lpstr>Century Gothic</vt:lpstr>
      <vt:lpstr>Wingdings</vt:lpstr>
      <vt:lpstr>Wingdings 3</vt:lpstr>
      <vt:lpstr>Сектор</vt:lpstr>
      <vt:lpstr>Механизм межведомственного взаимодействия по профилактике суицидального поведения несовершеннолетних</vt:lpstr>
      <vt:lpstr>Министерством здравоохранения республики беларусь  12 ноября 2024 года  утвержден  алгоритм действий государственных органов и иных организаций при выявлении лиц с риском суицида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 Windows</dc:creator>
  <cp:lastModifiedBy>Пользователь Windows</cp:lastModifiedBy>
  <cp:revision>2</cp:revision>
  <dcterms:created xsi:type="dcterms:W3CDTF">2024-11-28T15:14:37Z</dcterms:created>
  <dcterms:modified xsi:type="dcterms:W3CDTF">2024-11-29T05:21:27Z</dcterms:modified>
</cp:coreProperties>
</file>