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5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057557" cy="1646302"/>
          </a:xfrm>
        </p:spPr>
        <p:txBody>
          <a:bodyPr/>
          <a:lstStyle/>
          <a:p>
            <a:r>
              <a:rPr lang="ru-RU" dirty="0" smtClean="0"/>
              <a:t>Центр, дружественный подросткам «Гармония»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город Речица, Гомельская область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6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0800" y="1612448"/>
            <a:ext cx="6662928" cy="3653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Расположен центр по </a:t>
            </a:r>
            <a:r>
              <a:rPr lang="ru-RU" sz="3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адресу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Речица, ул. Трифонова д. 119,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№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4, 4а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1 этаже женской консультации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телефоны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8-02340-9-13-55, 8-029-150-01-70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1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080" y="883396"/>
            <a:ext cx="87416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kern="100" dirty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Сексуальное насилие </a:t>
            </a:r>
            <a:r>
              <a:rPr lang="ru-RU" sz="2400" kern="100" dirty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насильственные действия, при которых человека силой, угрозой или обманом принуждают вопреки его желанию к какой-либо форме сексуальных отношений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Сексуальное насилие – крайне тяжелая психологическая травма. Такое событие разрывает психическую жизнь на части, и ресурсов самого недостаточно, чтобы с этим справиться.</a:t>
            </a:r>
          </a:p>
          <a:p>
            <a:pPr indent="450215" algn="just">
              <a:spcAft>
                <a:spcPts val="0"/>
              </a:spcAft>
            </a:pPr>
            <a:endParaRPr lang="ru-RU" sz="2400" kern="100" dirty="0">
              <a:solidFill>
                <a:srgbClr val="4F4F4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Последствия сексуального насилия могут быть: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нарушение сна;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kern="100" dirty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роявление фобий;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повышенная тревожность;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агрессивное поведение;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сексуальное поведение, не соответствующее возрасту.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endParaRPr lang="ru-RU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851" y="1446312"/>
            <a:ext cx="900977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условия работы с детьми, подвергшиеся сексуальному насилию:</a:t>
            </a:r>
          </a:p>
          <a:p>
            <a:pPr marL="457200" indent="-457200" algn="just">
              <a:buAutoNum type="arabicPeriod"/>
            </a:pPr>
            <a:r>
              <a:rPr lang="ru-RU" sz="2800" kern="100" dirty="0" smtClean="0">
                <a:solidFill>
                  <a:srgbClr val="4F4F4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безопасности (избегание любых оценок);</a:t>
            </a:r>
          </a:p>
          <a:p>
            <a:pPr marL="457200" indent="-457200" algn="just">
              <a:buAutoNum type="arabicPeriod"/>
            </a:pPr>
            <a:r>
              <a:rPr lang="ru-RU" sz="2800" kern="100" dirty="0" smtClean="0">
                <a:solidFill>
                  <a:srgbClr val="4F4F4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иметь дело с непростыми чувствами;</a:t>
            </a:r>
          </a:p>
          <a:p>
            <a:pPr marL="457200" indent="-457200" algn="just">
              <a:buAutoNum type="arabicPeriod"/>
            </a:pPr>
            <a:r>
              <a:rPr lang="ru-RU" sz="2800" kern="100" dirty="0" smtClean="0">
                <a:solidFill>
                  <a:srgbClr val="4F4F4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чувств – конфронтация с атакующим поведением;</a:t>
            </a:r>
          </a:p>
          <a:p>
            <a:pPr marL="457200" indent="-457200" algn="just">
              <a:buAutoNum type="arabicPeriod"/>
            </a:pPr>
            <a:r>
              <a:rPr lang="ru-RU" sz="2800" kern="100" dirty="0" smtClean="0">
                <a:solidFill>
                  <a:srgbClr val="4F4F4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Четкие границы;</a:t>
            </a:r>
          </a:p>
          <a:p>
            <a:pPr marL="457200" indent="-457200" algn="just">
              <a:buAutoNum type="arabicPeriod"/>
            </a:pPr>
            <a:r>
              <a:rPr lang="ru-RU" sz="2800" kern="100" dirty="0" smtClean="0">
                <a:solidFill>
                  <a:srgbClr val="4F4F4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Символический уровень.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0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064" y="658368"/>
            <a:ext cx="810158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1-2 занятие</a:t>
            </a:r>
          </a:p>
          <a:p>
            <a:r>
              <a:rPr lang="ru-RU" sz="2400" kern="100" dirty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Цели</a:t>
            </a:r>
            <a:endParaRPr lang="ru-RU" sz="2400" kern="100" dirty="0" smtClean="0">
              <a:solidFill>
                <a:srgbClr val="4F4F4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Создать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атмосферу доверия подростка к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психологу</a:t>
            </a:r>
          </a:p>
          <a:p>
            <a:pPr marL="342900" indent="-342900">
              <a:buFontTx/>
              <a:buChar char="-"/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Снизить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тревожность подростка ,ослабить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его </a:t>
            </a:r>
            <a:r>
              <a:rPr lang="ru-RU" sz="2400" kern="100" dirty="0" err="1" smtClean="0">
                <a:solidFill>
                  <a:srgbClr val="4F4F4F"/>
                </a:solidFill>
                <a:latin typeface="Times New Roman" panose="02020603050405020304" pitchFamily="18" charset="0"/>
              </a:rPr>
              <a:t>самопорицание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, повысить самооценку.</a:t>
            </a:r>
          </a:p>
          <a:p>
            <a:pPr marL="285750" indent="-285750">
              <a:buFontTx/>
              <a:buChar char="-"/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Второй этап посвящается  обсуждению истории связанной с насилием. </a:t>
            </a:r>
            <a:endParaRPr lang="ru-RU" sz="2400" kern="100" dirty="0" smtClean="0">
              <a:solidFill>
                <a:srgbClr val="4F4F4F"/>
              </a:solidFill>
              <a:latin typeface="Times New Roman" panose="02020603050405020304" pitchFamily="18" charset="0"/>
            </a:endParaRPr>
          </a:p>
          <a:p>
            <a:r>
              <a:rPr lang="ru-RU" sz="2400" kern="100" dirty="0">
                <a:solidFill>
                  <a:srgbClr val="4F4F4F"/>
                </a:solidFill>
                <a:latin typeface="Times New Roman" panose="02020603050405020304" pitchFamily="18" charset="0"/>
              </a:rPr>
              <a:t>	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</a:rPr>
              <a:t>На этом этапе решаются следующие задачи: помочь ребенку актуализировать чувства связанные с насилием, и вывести их наружу. Способствовать преодолению болезненного чувства непохожести  на других детей и восстановить уверенность в обратном.</a:t>
            </a:r>
          </a:p>
          <a:p>
            <a:pPr marL="285750" indent="-285750">
              <a:buFontTx/>
              <a:buChar char="-"/>
            </a:pPr>
            <a:endParaRPr lang="ru-RU" sz="2400" kern="100" dirty="0" smtClean="0">
              <a:solidFill>
                <a:srgbClr val="4F4F4F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2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3232" y="367546"/>
            <a:ext cx="869296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3-4 занятие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Цели: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Дать </a:t>
            </a:r>
            <a:r>
              <a:rPr lang="ru-RU" sz="2400" kern="100" dirty="0" err="1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воэможность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ребенку говорить об отношении к насильнику.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Обсудить с ребенком проблему нарушения доверия к другим людям.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Помочь понять , каким людям можно доверять, а каким нет..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решения этих задач использовали метод обсуждения «Обсуждение спорных вопросов»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kern="100" dirty="0" smtClean="0">
                <a:solidFill>
                  <a:srgbClr val="4F4F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5-6 занятие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Цели:</a:t>
            </a:r>
            <a:endParaRPr lang="ru-RU" sz="2400" kern="100" dirty="0" smtClean="0">
              <a:solidFill>
                <a:srgbClr val="4F4F4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Дать ребенку общую информацию о сексуальных отношения, о любви.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Помочь ребенку понять разницу между сексуальными отношениями по взаимному согласию и сексуальному насилию.</a:t>
            </a:r>
          </a:p>
          <a:p>
            <a:pPr indent="450215"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Помочь ребенку понять почему некоторые люди совершают насилие по отношению к детям.</a:t>
            </a:r>
            <a:endParaRPr lang="ru-RU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4400" y="367546"/>
            <a:ext cx="8669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7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896" y="310896"/>
            <a:ext cx="88331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7-8 занятие</a:t>
            </a:r>
          </a:p>
          <a:p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Цели:</a:t>
            </a:r>
          </a:p>
          <a:p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Помочь ребенку понять, то какие определенные вещи могут напоминать ему о насилии и вызывать страх, и научить его преодолевать негативные чувства, вызванные этими воспоминаниями.</a:t>
            </a:r>
          </a:p>
          <a:p>
            <a:r>
              <a:rPr lang="ru-RU" sz="2400" kern="100" dirty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Показать ребенку, как он может противостоять насилию.</a:t>
            </a:r>
          </a:p>
          <a:p>
            <a:r>
              <a:rPr lang="ru-RU" sz="2400" kern="100" dirty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Помочь ребенку меньше чувствовать себя одиноким в его беде.</a:t>
            </a:r>
          </a:p>
          <a:p>
            <a:r>
              <a:rPr lang="ru-RU" sz="2400" kern="100" dirty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Показать ребенку, что в его личностном развитие есть прогресс.</a:t>
            </a:r>
          </a:p>
          <a:p>
            <a:endParaRPr lang="ru-RU" sz="2400" kern="100" dirty="0">
              <a:solidFill>
                <a:srgbClr val="4F4F4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kern="100" dirty="0" smtClean="0">
                <a:solidFill>
                  <a:srgbClr val="4F4F4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Главное суметь правильно определить реальное психическое состояние ребенка, выделить главные факторы, определяющие его характеристики в каждом конкретном случае, и помнить, что ему можно и нужно помочь.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3136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9047" y="668680"/>
            <a:ext cx="8596668" cy="562239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время работы проекта на базе нашего центра был проведена групповая работа с лицами, подвергшиеся сексуальному насилию, в виде групповых занятий с элементами тренинга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доверия к другим».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мероприятии участвовало 5 девочек в возрасте 15-17 лет.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Целью занятий: восстановление доверия к окружающим.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Задачи: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Снизить тревожность подростка;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Обсудить проблему нарушения доверия к другим людям;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понять каким людям можно доверять.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9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304</Words>
  <Application>Microsoft Office PowerPoint</Application>
  <PresentationFormat>Широкоэкранный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Аспект</vt:lpstr>
      <vt:lpstr>Центр, дружественный подросткам «Гармония»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Центр, дружественный подросткам «Гармония»</dc:title>
  <dc:creator>User</dc:creator>
  <cp:lastModifiedBy>User</cp:lastModifiedBy>
  <cp:revision>15</cp:revision>
  <dcterms:created xsi:type="dcterms:W3CDTF">2024-11-15T08:29:09Z</dcterms:created>
  <dcterms:modified xsi:type="dcterms:W3CDTF">2024-11-16T05:09:33Z</dcterms:modified>
</cp:coreProperties>
</file>