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notesMasterIdLst>
    <p:notesMasterId r:id="rId24"/>
  </p:notesMasterIdLst>
  <p:sldIdLst>
    <p:sldId id="256" r:id="rId2"/>
    <p:sldId id="332" r:id="rId3"/>
    <p:sldId id="325" r:id="rId4"/>
    <p:sldId id="263" r:id="rId5"/>
    <p:sldId id="320" r:id="rId6"/>
    <p:sldId id="261" r:id="rId7"/>
    <p:sldId id="344" r:id="rId8"/>
    <p:sldId id="345" r:id="rId9"/>
    <p:sldId id="346" r:id="rId10"/>
    <p:sldId id="347" r:id="rId11"/>
    <p:sldId id="306" r:id="rId12"/>
    <p:sldId id="307" r:id="rId13"/>
    <p:sldId id="290" r:id="rId14"/>
    <p:sldId id="337" r:id="rId15"/>
    <p:sldId id="338" r:id="rId16"/>
    <p:sldId id="321" r:id="rId17"/>
    <p:sldId id="340" r:id="rId18"/>
    <p:sldId id="341" r:id="rId19"/>
    <p:sldId id="342" r:id="rId20"/>
    <p:sldId id="343" r:id="rId21"/>
    <p:sldId id="322" r:id="rId22"/>
    <p:sldId id="31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65" autoAdjust="0"/>
    <p:restoredTop sz="94624" autoAdjust="0"/>
  </p:normalViewPr>
  <p:slideViewPr>
    <p:cSldViewPr snapToGrid="0">
      <p:cViewPr varScale="1">
        <p:scale>
          <a:sx n="49" d="100"/>
          <a:sy n="49" d="100"/>
        </p:scale>
        <p:origin x="-120" y="-13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9D969-0A2C-46F0-9344-B8A3CF31E49F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38802-B9AD-44BA-ABF4-5F7162C00B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1467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8802-B9AD-44BA-ABF4-5F7162C00BA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8802-B9AD-44BA-ABF4-5F7162C00BA9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38802-B9AD-44BA-ABF4-5F7162C00BA9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53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52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225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79421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1759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49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699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84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135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03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311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56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23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066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97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7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3B50C-ECA0-4B58-BF95-03D2B1A54FEC}" type="datetimeFigureOut">
              <a:rPr lang="ru-RU" smtClean="0"/>
              <a:pPr/>
              <a:t>29.11.2024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768007-D0EB-4D12-9C7D-D4F395E68D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28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3" r:id="rId13"/>
    <p:sldLayoutId id="2147483834" r:id="rId14"/>
    <p:sldLayoutId id="2147483835" r:id="rId15"/>
    <p:sldLayoutId id="214748383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base.com/dopewars/image/1550997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82FBB2E0-8628-2658-D8B6-7926E5835D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720436"/>
            <a:ext cx="9758363" cy="3006437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здоровьесберегающих</a:t>
            </a: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 навыков по отказу от употребления наркотических средств, психотропных веществ</a:t>
            </a:r>
            <a:endParaRPr lang="ru-RU" sz="40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6660291" y="4127156"/>
            <a:ext cx="4528839" cy="223657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</a:t>
            </a:r>
            <a:b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None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charset="2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Елена </a:t>
            </a:r>
            <a:r>
              <a:rPr kumimoji="0" lang="ru-RU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Палубец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заведующий ОНПП У «ГОНД», главный специалист ГУЗО по детской наркологии</a:t>
            </a:r>
          </a:p>
        </p:txBody>
      </p:sp>
    </p:spTree>
    <p:extLst>
      <p:ext uri="{BB962C8B-B14F-4D97-AF65-F5344CB8AC3E}">
        <p14:creationId xmlns:p14="http://schemas.microsoft.com/office/powerpoint/2010/main" val="51533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Четвертый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Завершается формирование наркозависимого поведения.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Поведение подростка определяется физической зависимостью от наркотика. При отмене наркотика – неприятные болезненные вегетативные и соматические симптомы. Поведение направлено на поиск наркотика, снятие симптомов абстиненции и ломки.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1" y="1094509"/>
            <a:ext cx="1095894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Наличие непонятного происхождения денежных сумм, либо стремление занять деньги;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Появление новых сомнительных друзей. Малопонятные разговоры по телефону с использованием жаргона;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Неопрятность во внешнем виде, склонность к прослушиванию специфической музыки;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Беспричинная смена настроения, заторможенность, вялость;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Нарастающая скрытность подростка, которая может сопровождаться увеличением количества «гуляний», стремлением к уединению, явное избегание встреч со взрослыми членами семьи;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Беспричинные уходы из дома;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Поздний отход ко сну или долгое залеживание в постели по утрам;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Падение интереса к учебе, привычным увлечениям, снижение успеваемости.   Прогулы школьных занятий;</a:t>
            </a:r>
          </a:p>
          <a:p>
            <a:pPr algn="just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/>
          </a:p>
          <a:p>
            <a:pPr algn="just">
              <a:buFont typeface="Wingdings" pitchFamily="2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748146" y="484909"/>
            <a:ext cx="10972800" cy="886691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      </a:t>
            </a:r>
            <a:endParaRPr kumimoji="0" lang="ru-RU" altLang="ru-RU" sz="2800" b="0" i="0" u="none" strike="noStrike" kern="1200" cap="none" spc="0" normalizeH="0" baseline="0" noProof="0" dirty="0" smtClean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55273" y="332509"/>
            <a:ext cx="7384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Поведенческие  признаки: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870365" y="332509"/>
            <a:ext cx="8063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Физиологические признаки: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1491" y="1052946"/>
            <a:ext cx="100722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бледность или покраснение кожи, темные круги под глазами;</a:t>
            </a:r>
            <a:endParaRPr lang="ru-RU" sz="2400" b="1" dirty="0" smtClean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расширенные или суженные зрачки, на свет не реагируют;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покрасневшие или мутные глаза;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поведение – «как у пьяного», но запаха алкоголя нет,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нарушена координация движения (пошатывание или спотыкание); излишняя жестикуляция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речь смазанная,   невнятная  («каша   во   рту»),  замедленная (ускоренная),  с    внезапными    остановками;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потеря аппетита, потеря веса;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хронический кашель;                                                  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бессонница ночью или сонливость днем;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резкие скачки артериального давления;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расстройства желудочно-кишечного тракта;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судорожный синдром с потерей сознания, обморочные состояния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 descr="Стимуля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1900" y="3846657"/>
            <a:ext cx="2857500" cy="1847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/>
          </p:cNvSpPr>
          <p:nvPr>
            <p:ph type="title"/>
          </p:nvPr>
        </p:nvSpPr>
        <p:spPr>
          <a:xfrm>
            <a:off x="609600" y="152400"/>
            <a:ext cx="11379200" cy="99060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Очевидные признаки: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altLang="ru-RU" sz="3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idx="1"/>
          </p:nvPr>
        </p:nvSpPr>
        <p:spPr>
          <a:xfrm>
            <a:off x="0" y="1011382"/>
            <a:ext cx="12192000" cy="55279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endParaRPr lang="ru-RU" alt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-Стеклянные или пластиковые трубочки (пипетки), фольга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обожённые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            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содержащие смеси трав.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Маленькие прозрачные пакетики со смесью трав или белым кристаллическим веществом.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 Пузырьки, жестяные банки, пластиковые бутылки;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-Капсулы, таблетки или иные медицинские препараты (глазные капли, таблетки от кашля), не назначенные врачом;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-Папиросы в пачках от сигарет;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solidFill>
                  <a:schemeClr val="tx1"/>
                </a:solidFill>
              </a:rPr>
              <a:t>-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Следы от уколов (особенно по ходу вен), </a:t>
            </a:r>
          </a:p>
          <a:p>
            <a:pPr>
              <a:buNone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порезы, синяки, ожоги; </a:t>
            </a:r>
          </a:p>
          <a:p>
            <a:pPr>
              <a:buNone/>
              <a:defRPr/>
            </a:pPr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Шприцы, вата, медицинские жгуты</a:t>
            </a:r>
            <a:r>
              <a:rPr lang="ru-RU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b="1" i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2400" b="1" i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2400" b="1" i="1" dirty="0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None/>
              <a:defRPr/>
            </a:pPr>
            <a:endParaRPr lang="ru-RU" alt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" descr="marijuan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654" y="4959926"/>
            <a:ext cx="4073235" cy="1662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педагогу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замотивировать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родителя в случае необходимости обратиться к врачу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837426"/>
            <a:ext cx="8915400" cy="407379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Стигмы в детско-подростковой наркологии: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«Обратишься к наркологу – обязательно поставят на учет!»; «Задержала милиция – будешь на учете у нарколога!» «Оказался на учете у нарколога никуда не поступишь!»; и т.д.</a:t>
            </a: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Последствия: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все (родители, педагоги, родственники, друзья и пр.) скрывают проблемы детей;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систематизация употребления ПАВ и дальнейшая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хронизация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расстройства;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неблагоприятный прогноз при дальнейшей лечебно-профилактической работе с несовершеннолетним.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Реальность: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483743"/>
            <a:ext cx="8915400" cy="4427479"/>
          </a:xfrm>
        </p:spPr>
        <p:txBody>
          <a:bodyPr/>
          <a:lstStyle/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Всегда индивидуальный подход в работе несовершеннолетними (оказаться на учете не так просто). 70% несовершеннолетних области находящихся на мед. наблюдении не имеют наркологических расстройств. Остальные не входят в перечень противопоказаний. 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Только синдром зависимости от ПАВ!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Анонимное обращение (без предъявления паспорта)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Чем раньше ребенок попадает к специалисту, тем лучше прогноз. 67% несовершеннолетних заканчивают медицинское наблюдение с улучшением (отсутствуют компрометирующие материалы в течении 1 года)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ЧТО ДЕЛАТЬ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16182" y="1316181"/>
            <a:ext cx="10188430" cy="48629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есть серьезные  подозрения, немедленно обращайтесь за помощью   к  врачу -	наркологу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Сегодня  это    можно     сделать       </a:t>
            </a:r>
            <a:r>
              <a:rPr lang="ru-RU" sz="28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анонимно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адресу : г. Гомель, ул. Богданова 13, 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Отделение наркологической помощи подросткам У «ГОНД»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Ежедневно  8.00 –18.00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Суббота       8.00– 14.00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тел. 53 -34 -34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Профилактическая работа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сети Интернет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площадка «Быть свободным - здорово!»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качестве средства для проведения профилактической работы в сети Интернет использует </a:t>
            </a:r>
            <a:r>
              <a:rPr lang="ru-RU" sz="2000" b="1" i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мессенджер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en-US" sz="2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TELEGRAM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представлена в качестве следующих «сервисов»:</a:t>
            </a:r>
          </a:p>
          <a:p>
            <a:pPr marL="514350" indent="-514350">
              <a:buAutoNum type="arabicParenR"/>
            </a:pP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Телеграм-канал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площадки;</a:t>
            </a:r>
          </a:p>
          <a:p>
            <a:pPr marL="514350" indent="-514350">
              <a:buAutoNum type="arabicParenR"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Группа-архив с тематическими материалами о вреде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веществ;</a:t>
            </a:r>
          </a:p>
          <a:p>
            <a:pPr marL="514350" indent="-514350">
              <a:buAutoNum type="arabicParenR"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Чат-бот канала «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площадка».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Телеграмм-канал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площадка «Быть свободным – здорово!»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2000" b="1" i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Телеграмм-канал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000" b="1" i="1" u="sng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Антинаркотическая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площадка»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сегодняшний день аудитория </a:t>
            </a:r>
            <a:r>
              <a:rPr lang="ru-RU" sz="20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составляет 3430 человек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основном это педагогический состав учреждений образования Гомельской области, врачи, законные представители, есть и несовершеннолетние.</a:t>
            </a:r>
          </a:p>
          <a:p>
            <a:endParaRPr lang="ru-RU" sz="2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канале публикуются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тематические материалы (памятки, буклеты и др.), новостные статьи о вреде ПАВ, а также </a:t>
            </a:r>
            <a:r>
              <a:rPr lang="ru-RU" sz="2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фотоотчеты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занятий с несовершеннолетними, 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посещающими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антинаркотическую</a:t>
            </a:r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площадку на базе отделения наркологической помощи подросткам У«ГОНД».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ССЫЛКА: </a:t>
            </a:r>
            <a:r>
              <a:rPr lang="en-US" b="1" i="1" dirty="0" smtClean="0">
                <a:solidFill>
                  <a:srgbClr val="FF0000"/>
                </a:solidFill>
              </a:rPr>
              <a:t>https://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t.me/antinarkoticheskaya_ploshadka</a:t>
            </a:r>
            <a:endParaRPr 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Группа-архив канала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площадка»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Группа-архив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создана как хранилище всех тематических материалов (буклеты, листовки, памятки и фильмы), публикуемых в основном канале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антинаркотической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площадки.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группа имеет более 700 подписчиков  на сегодняшний день.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материалы доступны для скачивания и не только используются представителями учебных заведений в профессиональной деятельности, но и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публикуются в других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телеграмм-каналах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(например: Молодежный вестник «Свежий Ветер»,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ОблСПЦ</a:t>
            </a:r>
            <a:r>
              <a:rPr lang="en-US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Гомель и др.) 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по отдельным категориям просматриваются через функцию «ПОИСК».</a:t>
            </a:r>
          </a:p>
          <a:p>
            <a:r>
              <a:rPr lang="ru-RU" b="1" i="1" dirty="0" smtClean="0">
                <a:solidFill>
                  <a:srgbClr val="FF0000"/>
                </a:solidFill>
              </a:rPr>
              <a:t>ССЫЛКА: </a:t>
            </a:r>
            <a:r>
              <a:rPr lang="en-US" b="1" i="1" dirty="0" smtClean="0">
                <a:solidFill>
                  <a:srgbClr val="FF0000"/>
                </a:solidFill>
              </a:rPr>
              <a:t>https://t.me/+EeyNK3uKCywyN2Y6</a:t>
            </a:r>
            <a:endParaRPr 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604352" y="484909"/>
            <a:ext cx="8915400" cy="596655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Наркотики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группа веществ различной природы (растительные, полусинтетические, синтетические), оказывающих специфическое (стимулирующее, 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галюциногенное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угнетающее и др.) воздействие на центральную нервную систему, систематическое употребление которых приводит к зависимости (наркомании)</a:t>
            </a:r>
          </a:p>
          <a:p>
            <a:pPr algn="just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Наркомания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это комплекс психической и физической зависимости, связанный с употреблением наркотиков</a:t>
            </a:r>
          </a:p>
        </p:txBody>
      </p:sp>
    </p:spTree>
    <p:extLst>
      <p:ext uri="{BB962C8B-B14F-4D97-AF65-F5344CB8AC3E}">
        <p14:creationId xmlns:p14="http://schemas.microsoft.com/office/powerpoint/2010/main" val="181643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Чат-бот канала «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Антинаркотическая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площадка»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35502" y="1828800"/>
            <a:ext cx="9969110" cy="408242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Чат-бот канала «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Антинаркотическая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площадка» выполняет несколько функций: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справочной информации о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площадке «Быть свободным – здорово!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»: цель создания, задачи, время работы, контакты и др.;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Распространение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профилактических материалов о вреде ПАВ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помощью доступа к ссылке на группу-архив основного канала через команду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«Профилактические материалы от нарколога»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онлайн-консультаций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врачом-психиатром-наркологом через команду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 специалисту»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проведении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онлайн-консультирования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психиатр-нарколог (оператор чата) получает доступ только к  имени пользователя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мессенджером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запрос каких-либо персональных данных собеседника запрещен.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i="1" dirty="0" smtClean="0">
                <a:solidFill>
                  <a:srgbClr val="FF0000"/>
                </a:solidFill>
              </a:rPr>
              <a:t>ССЫЛКА: </a:t>
            </a:r>
            <a:r>
              <a:rPr lang="en-US" b="1" i="1" dirty="0" smtClean="0">
                <a:solidFill>
                  <a:srgbClr val="FF0000"/>
                </a:solidFill>
              </a:rPr>
              <a:t>https://t.me/antinarkoticheskaya</a:t>
            </a:r>
            <a:r>
              <a:rPr lang="ru-RU" b="1" i="1" dirty="0" smtClean="0">
                <a:solidFill>
                  <a:srgbClr val="FF0000"/>
                </a:solidFill>
              </a:rPr>
              <a:t>_</a:t>
            </a:r>
            <a:r>
              <a:rPr lang="en-US" b="1" i="1" dirty="0" err="1" smtClean="0">
                <a:solidFill>
                  <a:srgbClr val="FF0000"/>
                </a:solidFill>
              </a:rPr>
              <a:t>ploshadkaBot</a:t>
            </a:r>
            <a:endParaRPr lang="ru-RU" b="1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85456" y="1"/>
            <a:ext cx="9836726" cy="6691744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126172" y="1357746"/>
            <a:ext cx="8915400" cy="513449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</a:p>
          <a:p>
            <a:pPr algn="just">
              <a:buNone/>
            </a:pPr>
            <a:endParaRPr lang="ru-RU" sz="3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Спасибо за внимание!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617528" y="3726873"/>
            <a:ext cx="3048000" cy="2632364"/>
          </a:xfrm>
          <a:prstGeom prst="ellipse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380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648AF81-183B-1830-F428-EC34035FB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6360" y="997527"/>
            <a:ext cx="9658227" cy="53617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Опасным в отношении приобщения к ПАВ является подростковый возраст. Для него характерны: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неустойчивая самооценка;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эмоциональная уязвимость;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стремление к новым впечатлениям, стремление к немедленному удовлетворению своих желаний и потребностей;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любопытство;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сложные отношения с окружающими;</a:t>
            </a:r>
          </a:p>
          <a:p>
            <a:pPr marL="0" indent="0" algn="just"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свойственная подростку склонность к протесту</a:t>
            </a:r>
          </a:p>
          <a:p>
            <a:pPr marL="0" indent="0" algn="just">
              <a:buFontTx/>
              <a:buChar char="-"/>
            </a:pP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94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7E3409-772E-86E8-00D6-B0B7B3361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7286" y="544979"/>
            <a:ext cx="8911687" cy="826621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употребления ПАВ</a:t>
            </a:r>
            <a:endParaRPr lang="ru-RU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223155" y="1581001"/>
            <a:ext cx="10220700" cy="484196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установить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контакт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окружающими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важно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быть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принятым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набраться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смелости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общении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уйти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состояния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психического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стресса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эмоционального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дискомфорта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проблемы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.);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достичь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состояния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возбуждения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расслабиться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снизить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тревожность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обратить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себя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нарушены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детско-родительские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отношения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школы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раннему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взрослению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 справиться со своими проблемами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0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70364" y="457200"/>
            <a:ext cx="9634248" cy="545402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доступ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несовершеннолетнего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свободным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деньгам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свободное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времяпровождение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занятости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увлечений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стороны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родителей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пагубный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семье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новых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неизвестных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ощущений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8A8EFA-6CD4-07EC-348B-BEE0E80CD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2646" y="414647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Основные мотивы употребления </a:t>
            </a:r>
            <a:b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ПАВ</a:t>
            </a:r>
            <a:endParaRPr lang="ru-RU" sz="4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4D3E10-5018-B872-55AB-3D2211C31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219200"/>
            <a:ext cx="8915400" cy="519545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повышение самооценки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достижение психологического комфорта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стремление к принадлежности и одобрению группы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отсутствие установки на здоровый образ жизни или заботы о собственном здоровье, критического отношения к себе при  полной убежденности в правильности своего выбора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84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63529" y="624110"/>
            <a:ext cx="8911687" cy="128089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Этапы формирования наркозависимого поведения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785668"/>
            <a:ext cx="8915400" cy="4125554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ru-RU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Первый этап</a:t>
            </a:r>
          </a:p>
          <a:p>
            <a:pPr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Первая проба наркотика. Основные мотивы приобщения к одурманиванию носят социальный характер. Использует наркотик для реализации потребности, взаимодействия со сверстниками.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 неблагоприятных факторов социальной среды (конфликты с родителями, сверстниками, употребление наркотиков окружением) приводит к приобщению и дальнейшему систематическому употреблению.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Первая стадия формирования наркозависимого поведения характеризуется эпизодической пробой наркотика с одновременным устранением психологического барьера, исчезновением внутреннего запрета на прием.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Формируется представление о безопасности употребления наркотика.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Второй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32317" y="1630392"/>
            <a:ext cx="9572295" cy="4280830"/>
          </a:xfrm>
        </p:spPr>
        <p:txBody>
          <a:bodyPr>
            <a:normAutofit fontScale="85000" lnSpcReduction="10000"/>
          </a:bodyPr>
          <a:lstStyle/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Закрепление приемов использования наркотических средств, приобретенных при первых пробах, освоение новых вариантов наркотизации.</a:t>
            </a:r>
          </a:p>
          <a:p>
            <a:pPr algn="just"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Подросток экспериментирует с различными наркотическими средствами, оценивает вызываемые ощущения, выбирает наиболее привлекательные для себя.</a:t>
            </a:r>
          </a:p>
          <a:p>
            <a:pPr algn="just"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Наркозависимое поведение определяется мотивами социального характера: потребностью быть частью группы, разделять ее интересы.</a:t>
            </a:r>
          </a:p>
          <a:p>
            <a:pPr algn="just"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Увеличивается доминирование психологических мотивов, связанных с получением приятных от употребления наркотических средств.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Третий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28800" y="1483743"/>
            <a:ext cx="9675812" cy="4427479"/>
          </a:xfrm>
        </p:spPr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Появление симптомов  психической зависимости. Снижается сила и «приятность»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эйфорических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ощущений.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Стремление использовать наркотическое средство уже не ради эйфории, а чтобы снять неприятные ощущения, избавиться от негативных переживаний.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момент отсутствия наркотика – чувство тревоги, беспокойства, переживаний.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Повод для дальнейшего потребления наркотического средства – не только эйфория, но и потребность устранить неприятные ощущения.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Рушатся семейные и социальные взаимоотношения.</a:t>
            </a:r>
          </a:p>
          <a:p>
            <a:pPr algn="just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Круг общения сужается до группы, в которой и происходит использование наркотиков.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2310</TotalTime>
  <Words>1295</Words>
  <Application>Microsoft Office PowerPoint</Application>
  <PresentationFormat>Произвольный</PresentationFormat>
  <Paragraphs>142</Paragraphs>
  <Slides>22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Легкий дым</vt:lpstr>
      <vt:lpstr>Формирование здоровьесберегающих навыков по отказу от употребления наркотических средств, психотропных веществ</vt:lpstr>
      <vt:lpstr>Презентация PowerPoint</vt:lpstr>
      <vt:lpstr>Презентация PowerPoint</vt:lpstr>
      <vt:lpstr>Причины употребления ПАВ</vt:lpstr>
      <vt:lpstr>Презентация PowerPoint</vt:lpstr>
      <vt:lpstr>   Основные мотивы употребления                          ПАВ</vt:lpstr>
      <vt:lpstr>Этапы формирования наркозависимого поведения</vt:lpstr>
      <vt:lpstr> Второй этап</vt:lpstr>
      <vt:lpstr>Третий этап</vt:lpstr>
      <vt:lpstr> Четвертый этап</vt:lpstr>
      <vt:lpstr>Презентация PowerPoint</vt:lpstr>
      <vt:lpstr>Презентация PowerPoint</vt:lpstr>
      <vt:lpstr>Очевидные признаки: </vt:lpstr>
      <vt:lpstr>Как педагогу замотивировать родителя в случае необходимости обратиться к врачу</vt:lpstr>
      <vt:lpstr>Реальность: </vt:lpstr>
      <vt:lpstr>ЧТО ДЕЛАТЬ</vt:lpstr>
      <vt:lpstr>Профилактическая работа в сети Интернет</vt:lpstr>
      <vt:lpstr>Телеграмм-канал “Антинаркотическая площадка «Быть свободным – здорово!»”</vt:lpstr>
      <vt:lpstr>Группа-архив канала  «Антинаркотическая площадка»</vt:lpstr>
      <vt:lpstr>Чат-бот канала «Антинаркотическая площадка»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Эффективность работы по профилактике потребления наркотических средств несовершеннолетними в Гомельской области</dc:title>
  <dc:creator>Pavel Palubec</dc:creator>
  <cp:lastModifiedBy>User</cp:lastModifiedBy>
  <cp:revision>215</cp:revision>
  <dcterms:created xsi:type="dcterms:W3CDTF">2022-05-21T18:45:08Z</dcterms:created>
  <dcterms:modified xsi:type="dcterms:W3CDTF">2024-11-29T10:24:58Z</dcterms:modified>
</cp:coreProperties>
</file>