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9" r:id="rId1"/>
  </p:sldMasterIdLst>
  <p:notesMasterIdLst>
    <p:notesMasterId r:id="rId21"/>
  </p:notesMasterIdLst>
  <p:sldIdLst>
    <p:sldId id="404" r:id="rId2"/>
    <p:sldId id="355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416" r:id="rId12"/>
    <p:sldId id="418" r:id="rId13"/>
    <p:sldId id="420" r:id="rId14"/>
    <p:sldId id="422" r:id="rId15"/>
    <p:sldId id="425" r:id="rId16"/>
    <p:sldId id="426" r:id="rId17"/>
    <p:sldId id="430" r:id="rId18"/>
    <p:sldId id="431" r:id="rId19"/>
    <p:sldId id="427" r:id="rId20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Rg st="1" end="19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FFFFFF"/>
    <a:srgbClr val="C6FED3"/>
    <a:srgbClr val="FF3300"/>
    <a:srgbClr val="E57301"/>
    <a:srgbClr val="A365D1"/>
    <a:srgbClr val="FE8002"/>
    <a:srgbClr val="FFE285"/>
    <a:srgbClr val="FFFF00"/>
    <a:srgbClr val="FFE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909" autoAdjust="0"/>
  </p:normalViewPr>
  <p:slideViewPr>
    <p:cSldViewPr>
      <p:cViewPr>
        <p:scale>
          <a:sx n="114" d="100"/>
          <a:sy n="114" d="100"/>
        </p:scale>
        <p:origin x="-147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B8DAE-A8F3-40BC-B7A2-C2BDF704E4BC}" type="datetimeFigureOut">
              <a:rPr lang="ru-RU" smtClean="0"/>
              <a:pPr/>
              <a:t>19.06.2024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C9BDF-8156-4803-AC60-204ABD50D41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68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670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645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599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0761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670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5591-F00F-488A-97DF-B45A0914702B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39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E099-E630-4557-BBA5-5955DF8D3DFF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39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92ED-1E9C-43BB-8F2A-CB2CF69C29EC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7943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FECA-0D08-4CC1-A52A-0731F30D117E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038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ABC6-E830-4033-B47D-A97867249E1E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5581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4A20-6DF6-46FC-953C-9F4A15EAF522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612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6A2A-0E99-40B5-BAFD-0D95E40B79C5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130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F5EB-65F0-4EC4-B330-FAAECBF63147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87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F1E8-CDA2-47F0-AF81-3589BDDD2055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9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9574-55B7-4FE9-8161-FB03633C9710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71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7B6-AC71-40C4-9D94-18D564FA05AF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09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1CFE-B848-43F9-85A2-7E87DCDA01D6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20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0F0D-4B10-495B-9136-04DF1E34CFED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84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A38F-D7AF-405E-90BE-033AE4AA3FA5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94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7367-39F5-4DAC-84A3-7BF557ABBBC6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29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35D-E59B-43D0-B2FF-95A4F91ABA30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27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12000"/>
                <a:lumOff val="88000"/>
              </a:schemeClr>
            </a:gs>
            <a:gs pos="6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6F79-9472-453E-A6E9-B8CDD87CC7A6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97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12000"/>
                <a:lumOff val="88000"/>
              </a:schemeClr>
            </a:gs>
            <a:gs pos="39000">
              <a:schemeClr val="accent1">
                <a:tint val="44500"/>
                <a:satMod val="160000"/>
                <a:lumMod val="82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6437" y="332657"/>
            <a:ext cx="6869939" cy="1296144"/>
          </a:xfrm>
          <a:noFill/>
          <a:ln>
            <a:noFill/>
          </a:ln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ru-RU" sz="1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 </a:t>
            </a:r>
            <a:b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«Гомельский областной социально-педагогический центр»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23528" y="1812276"/>
            <a:ext cx="8352928" cy="2400379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Актуальные вопросы защиты прав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законных интересов детей-сирот, детей, оставшихся без попечения родителей в период изменения образовательного маршрута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4869160"/>
            <a:ext cx="57961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Бордак Ирина Николаевна,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педагог социальный отдела защиты прав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и законных интересов несовершеннолетних </a:t>
            </a: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	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</a:t>
            </a:r>
            <a:endParaRPr lang="ru-RU" b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181011" cy="1008000"/>
          </a:xfrm>
          <a:prstGeom prst="ellipse">
            <a:avLst/>
          </a:prstGeom>
          <a:ln w="190500" cap="rnd">
            <a:solidFill>
              <a:schemeClr val="accent1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6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350028"/>
            <a:ext cx="7776864" cy="65644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назначении и выплате пенсии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62289"/>
            <a:ext cx="8208912" cy="5275023"/>
          </a:xfrm>
        </p:spPr>
        <p:txBody>
          <a:bodyPr>
            <a:noAutofit/>
          </a:bodyPr>
          <a:lstStyle/>
          <a:p>
            <a:pPr marL="452628" lvl="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Беларусь от 17.04.1992 № 1596-XII «О пенсионном обеспечении» (с изменениями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13.12.2023 №317-3)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принятием Закона Республики Беларусь от 13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2023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318-З «Об изменении законов по вопросам социального обслуживания и социальных выплат» с 1 июля 2024 г. вступают в силу изменения, внесенные в статьи 83 и 85 Закона Республики Беларусь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пенсионном обеспечении»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порядка выплаты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пенсий детям-сиротам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Согласно новой редакции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ч.3 ст.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Закона пенсии по случаю потери кормильца 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детям-сиротам выплачиваются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банки на их лицевые счета. </a:t>
            </a: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19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 необходимо передать следующие документы о назначении и выплате пенсий </a:t>
            </a:r>
            <a:r>
              <a:rPr lang="ru-RU" sz="19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детям-сиротам и детям, оставшимся без попечения родителей:</a:t>
            </a:r>
            <a:endParaRPr lang="ru-RU" sz="19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получаемых ребенком пенсиях (удостоверение, справка из органов социальной защиты о назначении пенсии по потере кормильца, по инвалидности);</a:t>
            </a: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о наличии счета, открытого на имя ребенка в банке (договор банковского счета, актуальная выписка по счету). </a:t>
            </a: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§"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1" y="0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 dirty="0"/>
          </a:p>
        </p:txBody>
      </p:sp>
      <p:pic>
        <p:nvPicPr>
          <p:cNvPr id="7" name="Рисунок 6" descr="Восклицательный знак на белом фоне: Восклицательный знак в треугольнике —  что означает этот дорожный знак?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3" t="15985" r="37360" b="22429"/>
          <a:stretch/>
        </p:blipFill>
        <p:spPr bwMode="auto">
          <a:xfrm>
            <a:off x="467544" y="1988840"/>
            <a:ext cx="108000" cy="6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5905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08720"/>
            <a:ext cx="8115733" cy="1584176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Республики Беларусь от 3 июня 2008 г. № 294 «О документировании населения Республики Беларусь» (с изменениями и дополнениями от 16 марта 2021 г. № 107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7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</a:t>
            </a:r>
            <a:r>
              <a:rPr lang="ru-RU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рождении, паспорт в оригинале хранятся в личном деле </a:t>
            </a:r>
            <a:r>
              <a:rPr lang="ru-RU" sz="17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учащегося до </a:t>
            </a:r>
            <a:r>
              <a:rPr lang="ru-RU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17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  <a:endParaRPr lang="ru-RU" sz="1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97242"/>
            <a:ext cx="8568952" cy="5674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о рождении, паспорт</a:t>
            </a: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02801" y="2619252"/>
            <a:ext cx="8568952" cy="395363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4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билет</a:t>
            </a:r>
            <a:endParaRPr lang="ru-RU" sz="2400" dirty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591277" y="3036536"/>
            <a:ext cx="7992000" cy="298475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выдачи единого билета, условиях и сроках пользования им, утвержденное Постановлением Совета Министров Республики Беларусь от 14 июня 2006 г. №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748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Беларусь от 21.12.2005 № 73-3 «О гарантиях по социальной защите детей-сирот, детей, оставшихся без попечения родителей, а также лиц из числа детей-сирот и детей, оставшихся без   родителей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</a:t>
            </a:r>
            <a:r>
              <a:rPr lang="ru-RU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билет выдается в 5-дневный срок со дня предоставления государственного обеспечения. После 18 лет форма единого билета своевременно должна быть заменена.</a:t>
            </a:r>
            <a:endParaRPr lang="ru-RU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91277" y="5805264"/>
            <a:ext cx="7992000" cy="430689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ru-RU" sz="2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89973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 dirty="0"/>
          </a:p>
        </p:txBody>
      </p:sp>
      <p:pic>
        <p:nvPicPr>
          <p:cNvPr id="10" name="Рисунок 9" descr="Восклицательный знак на белом фоне: Восклицательный знак в треугольнике —  что означает этот дорожный знак?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3" t="15985" r="37360" b="22429"/>
          <a:stretch/>
        </p:blipFill>
        <p:spPr bwMode="auto">
          <a:xfrm>
            <a:off x="595869" y="5179988"/>
            <a:ext cx="108000" cy="6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28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84135" y="1196752"/>
            <a:ext cx="7992000" cy="1368152"/>
          </a:xfrm>
        </p:spPr>
        <p:txBody>
          <a:bodyPr>
            <a:noAutofit/>
          </a:bodyPr>
          <a:lstStyle/>
          <a:p>
            <a:pPr marL="109728" lv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справки ограничен (на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01.06.2024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– 1 год).</a:t>
            </a:r>
          </a:p>
          <a:p>
            <a:pPr marL="109728" indent="0" algn="just">
              <a:buNone/>
            </a:pPr>
            <a:r>
              <a:rPr lang="ru-RU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передаче ребенка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государственное обеспечение в учреждения образования необходимо в обязательном порядке предоставить актуальную справку.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95659" y="4761148"/>
            <a:ext cx="8568952" cy="100811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4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Удостоверение </a:t>
            </a:r>
            <a:r>
              <a:rPr lang="ru-RU" sz="2400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призывника </a:t>
            </a:r>
            <a:r>
              <a:rPr lang="ru-RU" sz="24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юношей </a:t>
            </a:r>
            <a:endParaRPr lang="ru-RU" sz="2400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16-летия)</a:t>
            </a:r>
          </a:p>
          <a:p>
            <a:pPr algn="ctr"/>
            <a:endParaRPr lang="ru-RU" sz="240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584135" y="4437112"/>
            <a:ext cx="7831508" cy="1332148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just">
              <a:buNone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86429" y="260648"/>
            <a:ext cx="7992000" cy="755403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400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Справка, содержащая сведения из записи акта </a:t>
            </a:r>
            <a:endParaRPr lang="ru-RU" sz="2400" dirty="0" smtClean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рождении (если ребенок рожден вне брака) </a:t>
            </a:r>
            <a:endParaRPr lang="ru-RU" sz="2200" dirty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0894" y="2780928"/>
            <a:ext cx="7820560" cy="86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наличии и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местонахождении </a:t>
            </a:r>
          </a:p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братьев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сестер, иных близких родственниках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7869" y="3421449"/>
            <a:ext cx="782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родственниках должна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актуализирована, иметь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исходящий номер, дату, быть заверенной подписью начальника отдела образования и печатью.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79" y="0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 dirty="0"/>
          </a:p>
        </p:txBody>
      </p:sp>
      <p:pic>
        <p:nvPicPr>
          <p:cNvPr id="12" name="Рисунок 11" descr="Восклицательный знак на белом фоне: Восклицательный знак в треугольнике —  что означает этот дорожный знак?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3" t="15985" r="37360" b="22429"/>
          <a:stretch/>
        </p:blipFill>
        <p:spPr bwMode="auto">
          <a:xfrm>
            <a:off x="686191" y="3843710"/>
            <a:ext cx="108000" cy="6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Восклицательный знак на белом фоне: Восклицательный знак в треугольнике —  что означает этот дорожный знак?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3" t="15985" r="37360" b="22429"/>
          <a:stretch/>
        </p:blipFill>
        <p:spPr bwMode="auto">
          <a:xfrm>
            <a:off x="634898" y="1772816"/>
            <a:ext cx="108000" cy="6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7259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9338" y="692696"/>
            <a:ext cx="7992000" cy="2448272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формирования республиканского банка данных детей-сирот и детей, оставшихся без попечения родителей, и пользования им, утвержденного постановлением Министерства образования Республики Беларусь от 2 октября 2012 г. №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</a:p>
          <a:p>
            <a:pPr marL="109728" lvl="0" indent="0" algn="just">
              <a:buNone/>
            </a:pP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каждое 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вновь прибывшее или выявленное лицо учетной категории, </a:t>
            </a:r>
            <a:r>
              <a:rPr lang="ru-RU" sz="1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ЛКР, информация вводится в локальную базу данных учреждения, отдела образования и хранится в Республиканском банке данных 75 лет.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36004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карточка ребенка (ЛКР)</a:t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3528" y="3068960"/>
            <a:ext cx="8568952" cy="504056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3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карточка ребенка, подлежащего усыновлению </a:t>
            </a:r>
            <a:r>
              <a:rPr lang="ru-RU" sz="2200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(ЛКР-У)</a:t>
            </a:r>
            <a:endParaRPr lang="ru-RU" sz="2200" dirty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591277" y="3573016"/>
            <a:ext cx="7992000" cy="280831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формирования республиканского банка данных об усыновлении (удочерении) детей-сирот и детей, оставшихся без попечения родителей, и пользования им, утвержденного постановлением Министерства образования Республики Беларусь от 29 июля 2002 г. № 28 «А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(с изменениями от 7 декабря 2018 г. № 119).</a:t>
            </a:r>
          </a:p>
          <a:p>
            <a:pPr marL="109728" indent="0" algn="just">
              <a:buNone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 усыновлению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дети, у которых единственный или оба родителя: умерли, лишены родительских прав, дали согласие на усыновление ребенка, признаны в судебном порядке недееспособными, безвестно отсутствующими или умершими, неизвестны (ст. 120 Кодекса Республики Беларусь о браке и семье). </a:t>
            </a:r>
          </a:p>
          <a:p>
            <a:pPr marL="109728" indent="0" algn="just">
              <a:buNone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7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12776"/>
            <a:ext cx="7992000" cy="4968552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buFont typeface="Wingdings" panose="05000000000000000000" pitchFamily="2" charset="2"/>
              <a:buChar char="q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Декрет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Республики Беларусь от 24 ноября 2006 г. № 18 «О дополнительных мерах по защите детей в неблагополучных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семьях».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о порядке взаимодействия государственных органов, ответственных за выполнение требований Декрета Президента Республики Беларусь от 24 ноября 2006 г. №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образования передаются сведения о родителях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необходимые для исполнения требований Декрета №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18: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правки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внутренних дел, содержащие информацию об обязанном лице, в том числе число, месяц, год рождения, идентификационный номер, место регистрации (жительства) (при отсутствии документа, удостоверяющего личность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(определения) суда либо исполнительная надпись нотариуса о взыскании расходов на содержание детей на государственном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обеспечении.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231668"/>
            <a:ext cx="8568952" cy="7834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</a:t>
            </a:r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взыскании расходов на содержание детей, находящихся на государственном обеспечении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89972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38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97242"/>
            <a:ext cx="8568952" cy="7834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осуществление </a:t>
            </a: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патронатного воспитания</a:t>
            </a:r>
            <a:endParaRPr lang="ru-RU" sz="2400" b="1" dirty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395536" y="1124744"/>
            <a:ext cx="8208912" cy="518457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патронатном воспитании, утвержденное Постановлением Совета Министров Республики Беларусь от 26.06.2012 №596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lv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учреждение образования кандидатами в патронатные воспитатели передается: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образования о наличии в семье кандидата в патронатные воспитатели условий, необходимых для воспитания ребенка;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обследования условий жизни кандидата в патронатные воспитатели;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сведения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(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в п.10 Положения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lvl="0" indent="0" algn="just"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патронатного воспитания заключается в двух экземплярах, один из которых хранится в личном деле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учащегося,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– у патронатного воспитателя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09728" lvl="0" indent="0" algn="just">
              <a:buNone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договора в срок до 14 дней со дня подписания направляется в отдел образования, выдавшее заключение.</a:t>
            </a:r>
            <a:endPara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702" y="-89972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420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700808"/>
            <a:ext cx="7992000" cy="2736304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Министерства образования Республики от 28 ноября 2022 г. №450 «О перечне документов, образующихся в процессе деятельности Министерства образования»</a:t>
            </a:r>
          </a:p>
          <a:p>
            <a:pPr marL="109728" indent="0" algn="just">
              <a:buNone/>
            </a:pP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Личные дела убывших воспитанников хранятся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архиве отдела образования в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7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лет после достижения детьми совершеннолетия.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3568" y="411129"/>
            <a:ext cx="7560840" cy="7834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 </a:t>
            </a:r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личных дел </a:t>
            </a: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 замещающих семей</a:t>
            </a:r>
            <a:endParaRPr lang="ru-RU" sz="2400" b="1" dirty="0">
              <a:solidFill>
                <a:srgbClr val="8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1" y="-33697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39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42500"/>
            <a:ext cx="8568952" cy="54153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личных дел учащихся сиротской категории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6346"/>
              </p:ext>
            </p:extLst>
          </p:nvPr>
        </p:nvGraphicFramePr>
        <p:xfrm>
          <a:off x="323528" y="836712"/>
          <a:ext cx="8568952" cy="5394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346630">
                <a:tc>
                  <a:txBody>
                    <a:bodyPr/>
                    <a:lstStyle/>
                    <a:p>
                      <a:pPr lvl="0"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личном деле должны содержаться следующие документы: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гражданстве, идентификационном номере, месте рождения, регистрации по месту жительства (свидетельство о рождении, паспорт в оригинале хранятся в личном деле до 18 лет)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состоянии здоровья (медицинская справка о состоянии здоровья, карта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профпрививок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медицинская справка на профпригодность или копии), наличии инвалидности (удостоверение инвалида), для детей и лиц с особенностями психофизического развития – заключение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ЦКРОиР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рекомендацией по образовательному маршруту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1134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первоначальном предоставлении (приобретении) статуса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1134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правоотношениях с родителями (документы, подтверждающие статус ребенка)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передаче ребенка на государственное обеспечение в учреждение образования (решение райисполкома, администрации района города)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зачислении в учреждение образования и постановке на государственное обеспечение (копия приказа)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720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защите жилищных прав</a:t>
                      </a:r>
                    </a:p>
                  </a:txBody>
                  <a:tcPr/>
                </a:tc>
              </a:tr>
              <a:tr h="57024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наличии имущества и принятом решении об управлении этим имуществом (решение органа опеки и попечительства о назначении опекуна над имуществом) либо справка о его отсутствии</a:t>
                      </a:r>
                    </a:p>
                  </a:txBody>
                  <a:tcPr/>
                </a:tc>
              </a:tr>
              <a:tr h="42593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назначении и выплате пенсии (по инвалидности либо по случаю потери кормильца)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89972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088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53610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личных дел </a:t>
            </a:r>
            <a:r>
              <a:rPr lang="ru-RU" sz="2400" b="1" dirty="0" smtClean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сиротской категории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407842"/>
              </p:ext>
            </p:extLst>
          </p:nvPr>
        </p:nvGraphicFramePr>
        <p:xfrm>
          <a:off x="359532" y="1124744"/>
          <a:ext cx="8568952" cy="4392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346630">
                <a:tc>
                  <a:txBody>
                    <a:bodyPr/>
                    <a:lstStyle/>
                    <a:p>
                      <a:pPr lvl="0"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личном деле должны содержаться следующие документы: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528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взыскании расходов на содержание детей, находящихся на государственном обеспечении</a:t>
                      </a: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наличии и местонахождении братьев, сестер и других близких родственников</a:t>
                      </a:r>
                    </a:p>
                  </a:txBody>
                  <a:tcPr/>
                </a:tc>
              </a:tr>
              <a:tr h="548831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выдаче единого билета (заверенная копия единого билета)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28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приписке к призывному участку (удостоверение призывника для юношей)</a:t>
                      </a:r>
                    </a:p>
                  </a:txBody>
                  <a:tcPr/>
                </a:tc>
              </a:tr>
              <a:tr h="41720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 учете в банке данных детей-сирот (личная карточка ребенка – ЛКР)</a:t>
                      </a:r>
                    </a:p>
                  </a:txBody>
                  <a:tcPr/>
                </a:tc>
              </a:tr>
              <a:tr h="57024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 учете в банке данных детей, подлежащих усыновлению (личная карточка учета – ЛКР-У)</a:t>
                      </a:r>
                    </a:p>
                  </a:txBody>
                  <a:tcPr/>
                </a:tc>
              </a:tr>
              <a:tr h="4527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патронатном воспитании учащихся</a:t>
                      </a:r>
                    </a:p>
                  </a:txBody>
                  <a:tcPr/>
                </a:tc>
              </a:tr>
              <a:tr h="57024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kumimoji="0"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постинтернатном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сопровождении выпускника (в течение 2-х лет после выпуска).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89972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58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12000"/>
                <a:lumOff val="88000"/>
              </a:schemeClr>
            </a:gs>
            <a:gs pos="39000">
              <a:schemeClr val="accent1">
                <a:tint val="44500"/>
                <a:satMod val="160000"/>
                <a:lumMod val="82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6437" y="332657"/>
            <a:ext cx="6869939" cy="864095"/>
          </a:xfrm>
          <a:noFill/>
          <a:ln>
            <a:noFill/>
          </a:ln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ru-RU" sz="1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 </a:t>
            </a:r>
            <a:b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«Гомельский областной социально-педагогический центр»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23528" y="1812276"/>
            <a:ext cx="8352928" cy="2400379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Актуальные вопросы защиты прав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законных интересов детей-сирот, детей, оставшихся без попечения родителей в период изменения образовательного маршрута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4869160"/>
            <a:ext cx="57961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Бордак Ирина Николаевна,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педагог социальный отдела защиты прав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и законных интересов несовершеннолетних </a:t>
            </a:r>
            <a:endParaRPr lang="ru-RU" b="1" spc="-1" dirty="0" smtClean="0">
              <a:solidFill>
                <a:srgbClr val="800000"/>
              </a:solidFill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Телефон 8-0232-56-42-50 </a:t>
            </a: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	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</a:t>
            </a:r>
            <a:endParaRPr lang="ru-RU" b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19</a:t>
            </a:fld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0" y="188720"/>
            <a:ext cx="1181011" cy="1008000"/>
          </a:xfrm>
          <a:prstGeom prst="ellipse">
            <a:avLst/>
          </a:prstGeom>
          <a:ln w="190500" cap="rnd">
            <a:solidFill>
              <a:schemeClr val="accent1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8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80265"/>
            <a:ext cx="8568952" cy="101648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специалистов отделов образования </a:t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(государственное обеспечение </a:t>
            </a:r>
            <a:r>
              <a:rPr lang="ru-RU" sz="2200" b="1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учреждении образования</a:t>
            </a:r>
            <a:r>
              <a:rPr lang="ru-RU" sz="2200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6180" y="1124744"/>
            <a:ext cx="8676964" cy="5057980"/>
          </a:xfrm>
        </p:spPr>
        <p:txBody>
          <a:bodyPr>
            <a:noAutofit/>
          </a:bodyPr>
          <a:lstStyle/>
          <a:p>
            <a:pPr marL="395478" lvl="0" indent="-28575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Ø"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 местного исполнительного и распорядительного органа о направлении ребенка в учреждение образования, освобождении замещающих родителей от возложенных обязанностей,  прекращении ежемесячных денежных выплат на содержание воспитанника.</a:t>
            </a: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Ø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Оказать содействие замещающему родителю в подготовке (актуализации) документов, необходимых для организации работы по защите прав и законных интересов обучающегося.</a:t>
            </a: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Ø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5-дневный срок информировать управление по труду, занятости и социальной защите о прекращении государственного обеспечения воспитаннику замещающей семьи, которому были назначены пенсии по инвалидности и (или) по случаю потери кормильца, об изменении формы устройства (указать полное название и адрес учреждения образования, в котором будет обучаться ребенок).</a:t>
            </a: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документы, необходимые для защиты прав и законных интересов учащихся сиротской категории, передаются по акту при подаче документов в учреждение профессионального образования.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50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7" name="Рисунок 6" descr="Восклицательный знак на белом фоне: Восклицательный знак в треугольнике —  что означает этот дорожный знак?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3" t="15985" r="37360" b="22429"/>
          <a:stretch/>
        </p:blipFill>
        <p:spPr bwMode="auto">
          <a:xfrm>
            <a:off x="164933" y="5157192"/>
            <a:ext cx="108000" cy="6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392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80266"/>
            <a:ext cx="8568952" cy="8595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специалистов отделов образования </a:t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(государственное обеспечение </a:t>
            </a:r>
            <a:r>
              <a:rPr lang="ru-RU" sz="2200" b="1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замещающей семье</a:t>
            </a:r>
            <a:r>
              <a:rPr lang="ru-RU" sz="2200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4731" y="1284454"/>
            <a:ext cx="8419717" cy="4736834"/>
          </a:xfrm>
        </p:spPr>
        <p:txBody>
          <a:bodyPr>
            <a:noAutofit/>
          </a:bodyPr>
          <a:lstStyle/>
          <a:p>
            <a:pPr marL="395478" lvl="0" indent="-28575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Ø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проживании замещающей семьи в другом населенном пункте (удаленном от места учебы), необходимо принять решение местного исполнительного и распорядительного органа о разрешении на раздельное проживание опекуна (попечителя) с подопечным (обучающимся). Копию решения направить по месту обучения ребенка. </a:t>
            </a:r>
          </a:p>
          <a:p>
            <a:pPr marL="395478" lvl="0" indent="-28575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Ø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достижении обучающимся из числа детей-сирот и детей, оставшихся без попечения родителей, совершеннолетнего возраста </a:t>
            </a:r>
            <a:r>
              <a:rPr lang="ru-RU" sz="19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один месяц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информировать учреждение образования о предполагаемой дате прекращения выплат на содержание подопечного в замещающей семье и необходимости зачисления на государственное обеспечение в учреждение образования.</a:t>
            </a: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остается на государственном обеспечении </a:t>
            </a:r>
            <a:r>
              <a:rPr lang="ru-RU" sz="19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замещающей семье, то в учреждение образования </a:t>
            </a:r>
            <a:r>
              <a:rPr lang="ru-RU" sz="19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передается </a:t>
            </a:r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копия документа о статусе.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50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7" name="Рисунок 6" descr="Восклицательный знак на белом фоне: Восклицательный знак в треугольнике —  что означает этот дорожный знак?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3" t="15985" r="37360" b="22429"/>
          <a:stretch/>
        </p:blipFill>
        <p:spPr bwMode="auto">
          <a:xfrm>
            <a:off x="251520" y="4869160"/>
            <a:ext cx="108000" cy="6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1892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80265"/>
            <a:ext cx="8568952" cy="123251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регламентирующие статус детей-сирот</a:t>
            </a:r>
            <a:b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правовые основания для предоставления учащемуся государственного обеспечения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4363" y="1412776"/>
            <a:ext cx="8419717" cy="4320480"/>
          </a:xfrm>
        </p:spPr>
        <p:txBody>
          <a:bodyPr>
            <a:noAutofit/>
          </a:bodyPr>
          <a:lstStyle/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документы</a:t>
            </a:r>
          </a:p>
          <a:p>
            <a:pPr marL="452628" lvl="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Беларусь от 21.12.2005 № 73-3 «О гарантиях по социальной защите детей-сирот, детей, оставшихся без попечения родителей, а также лиц из числа детей-сирот и детей, оставшихся без   родителей».</a:t>
            </a:r>
          </a:p>
          <a:p>
            <a:pPr marL="452628" lvl="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предоставления детям статуса детей, оставшихся без попечения родителей, утраты этого статуса и возврата таких детей родителям, утвержденное Постановлением Совета Министров Республики Беларусь от 26 декабря 2006 г. № 1728 (с изменениями от 26 сентября 2022  № 647).</a:t>
            </a: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обеспечить постоянный контроль за актуальным состоянием документов, являющихся основанием для предоставления детям статуса. Документы должны быть аккуратными, копии читаемы.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50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31" y="4653136"/>
            <a:ext cx="1095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971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2786" y="116632"/>
            <a:ext cx="8920081" cy="114761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подтверждающие статус детей-сирот и детей, оставшихся без попечения родителей и правовые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учащемуся государственного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797059"/>
              </p:ext>
            </p:extLst>
          </p:nvPr>
        </p:nvGraphicFramePr>
        <p:xfrm>
          <a:off x="184731" y="1412776"/>
          <a:ext cx="8820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0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 о </a:t>
                      </a:r>
                      <a:r>
                        <a:rPr kumimoji="0"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приобретении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статуса детей-сирот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Свидетельство о смерти обоих или единственного родителя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72734"/>
            <a:ext cx="972000" cy="9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988012"/>
              </p:ext>
            </p:extLst>
          </p:nvPr>
        </p:nvGraphicFramePr>
        <p:xfrm>
          <a:off x="184731" y="2132856"/>
          <a:ext cx="8820000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 о </a:t>
                      </a:r>
                      <a:r>
                        <a:rPr kumimoji="0"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приобретении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статуса детей, 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оставшихся без попечения родителей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 суда: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лишении родителей (родителя) родительских прав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 отобрании ребенка без лишения родительских прав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признании родителей (родителя) недееспособным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признании родителей (родителя) ограниченно дееспособным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признании родителей (родителя) безвестно отсутствующими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 объявлении родителей (родителя) умершими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Совместный акт организации здравоохранения и органа внутренних дел об оставлении ребенка в организации здравоохранения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Заявление родителей (родителя) о согласии на усыновление (удочерение) при отказе родителей (родителя) от ребенка и их раздельном проживании с ребенком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Акт органов внутренних дел об обнаружении брошенного ребенка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органа опеки и попечительства о предоставлении статуса детей, оставшихся без попечения родителей, на период временного отсутствия попечения родителей (родителя)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1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84731" y="308221"/>
            <a:ext cx="8959269" cy="114761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подтверждающие статус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оставшихся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попечения родителей и правовые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учащемуся государственного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89972"/>
            <a:ext cx="972000" cy="9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02910"/>
              </p:ext>
            </p:extLst>
          </p:nvPr>
        </p:nvGraphicFramePr>
        <p:xfrm>
          <a:off x="377480" y="1916832"/>
          <a:ext cx="8370985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0985"/>
              </a:tblGrid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Документы, подтверждающие </a:t>
                      </a:r>
                      <a:r>
                        <a:rPr kumimoji="0" lang="ru-RU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временное отсутствие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попечения родителей: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справка органа внутренних дел о розыске родителей (родителя)</a:t>
                      </a:r>
                    </a:p>
                    <a:p>
                      <a:pPr algn="just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постановление органа уголовного преследования или постановление (определение) суда о задержании родителей (родителя) или заключении родителей (родителя) под стражу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заключение врачебно-консультационной комиссии </a:t>
                      </a:r>
                      <a:r>
                        <a:rPr kumimoji="0" lang="ru-RU" sz="16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(актуальное)</a:t>
                      </a:r>
                    </a:p>
                    <a:p>
                      <a:pPr algn="l"/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обвинительный приговор суда о назначении родителям (родителю) наказания в виде ареста, ограничения свободы, лишения свободы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органа опеки и попечительства о немедленном отобрании ребенка у родителей (родителя) или других лиц, на воспитании у которых он фактически находится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191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80265"/>
            <a:ext cx="8568952" cy="65644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право на жилье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4731" y="836712"/>
            <a:ext cx="8635741" cy="5328592"/>
          </a:xfrm>
        </p:spPr>
        <p:txBody>
          <a:bodyPr>
            <a:noAutofit/>
          </a:bodyPr>
          <a:lstStyle/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документы</a:t>
            </a:r>
          </a:p>
          <a:p>
            <a:pPr marL="452628" lvl="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Жилищный кодекс Республики Беларусь </a:t>
            </a:r>
          </a:p>
          <a:p>
            <a:pPr marL="452628" lvl="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Республики Беларусь от 7 апреля 2020 г. № 121 «О жилищных отношениях»</a:t>
            </a:r>
          </a:p>
          <a:p>
            <a:pPr marL="452628" lvl="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Беларусь от 21.12.2005 № 73-3 «О гарантиях по социальной защите детей-сирот, детей, оставшихся без попечения родителей, а также лиц из числа детей-сирот и детей, оставшихся без попечения родителей» (ст.12 «Гарантии права на жилище»)</a:t>
            </a:r>
          </a:p>
          <a:p>
            <a:pPr marL="452628" lvl="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закрепления жилых помещений за детьми-сиротами и детьми, оставшимися без попечения родителей, утвержденное постановлением Совета Министров Республики Беларусь от 26.12.2006 № 1728 (с изменениями от 26.09.2022 № 647)</a:t>
            </a:r>
          </a:p>
          <a:p>
            <a:pPr marL="452628" lvl="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вопросам защиты жилищных прав детей-сирот и детей, оставшихся без попечения родителей, лиц из числа детей-сирот и детей, оставшихся без попечения родителей, детей, признанных находящимися в социально опасном положении, детей, признанных нуждающимися в государственной защите (31.10.2022)</a:t>
            </a:r>
          </a:p>
          <a:p>
            <a:pPr marL="452628" lvl="0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о порядке принятия решений о невозможности вселения детей-сирот и детей, оставшихся без попечения родителей, а также лиц из числа детей-сирот и детей, оставшихся без попечения родителей, в жилое помещение, расположенное на территории Гомельской области, из которого они выбыли, утвержденная решением Гомельского областного исполнительного комитета от 23.12.2019 №1023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44527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0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66605" y="413266"/>
            <a:ext cx="8568952" cy="65644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право на жилье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1823" y="1124708"/>
            <a:ext cx="8122625" cy="4248472"/>
          </a:xfrm>
        </p:spPr>
        <p:txBody>
          <a:bodyPr>
            <a:noAutofit/>
          </a:bodyPr>
          <a:lstStyle/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личного дела учащегося: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5478" lvl="0" indent="-285750" algn="just" defTabSz="914400">
              <a:spcBef>
                <a:spcPts val="40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о государственной регистрации права собственности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(документ, подтверждающий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права собственности на жилье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65760" indent="-256032" algn="just" defTabSz="914400">
              <a:spcBef>
                <a:spcPts val="40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(выписка из решения) местного исполнительного и распорядительного органа о закреплении жилого помещения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наличия решения о закреплении жилого помещения, необходимо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учреждение образования актуальный акт обследования закрепленного жилья, справку о месте жительства и составе семьи, справку о задолженности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algn="just" defTabSz="914400">
              <a:spcBef>
                <a:spcPts val="40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(выписка из решения) местного исполнительного и распорядительного органа по месту приобретения несовершеннолетним статуса детей-сирот и детей, оставшихся без попечения родителей, о постановке на учет  нуждающихся в улучшении жилищных условий.</a:t>
            </a:r>
          </a:p>
          <a:p>
            <a:pPr marL="109728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§"/>
            </a:pPr>
            <a:endParaRPr lang="ru-RU" sz="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44527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7" name="Рисунок 6" descr="Восклицательный знак на белом фоне: Восклицательный знак в треугольнике —  что означает этот дорожный знак?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3" t="15985" r="37360" b="22429"/>
          <a:stretch/>
        </p:blipFill>
        <p:spPr bwMode="auto">
          <a:xfrm>
            <a:off x="510185" y="2852936"/>
            <a:ext cx="108000" cy="6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2279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350028"/>
            <a:ext cx="7776864" cy="65644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защите имущественных прав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4717" y="962289"/>
            <a:ext cx="8425755" cy="4554943"/>
          </a:xfrm>
        </p:spPr>
        <p:txBody>
          <a:bodyPr>
            <a:noAutofit/>
          </a:bodyPr>
          <a:lstStyle/>
          <a:p>
            <a:pPr marL="109728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sz="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управления имуществом подопечных,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Совета Министров Республики Беларусь от 28.10.1999 № 1677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наличия решения органов опеки и попечительства о назначении опекуна над имуществом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учреждение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необходимо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проверки сохранности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 (контроль осуществляется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год)</a:t>
            </a: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учреждение образования необходимо передать следующие документы, гарантирующие защиту имущественных прав </a:t>
            </a:r>
            <a:r>
              <a:rPr lang="ru-RU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детей-сирот:</a:t>
            </a: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опись имущества или справка о его отсутствии;</a:t>
            </a: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органа опеки и попечительства о назначении опекуна над имуществом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65760" indent="-256032" algn="just" defTabSz="914400">
              <a:spcBef>
                <a:spcPts val="40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право на имущество,  договоры банковских вкладов, ценные бумаги и др. </a:t>
            </a: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0" indent="-256032" algn="just" defTabSz="914400">
              <a:spcBef>
                <a:spcPts val="400"/>
              </a:spcBef>
              <a:buClr>
                <a:schemeClr val="accent2"/>
              </a:buClr>
              <a:buSzPct val="68000"/>
              <a:buFont typeface="Wingdings" panose="05000000000000000000" pitchFamily="2" charset="2"/>
              <a:buChar char="§"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1" y="0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7" name="Рисунок 6" descr="Восклицательный знак на белом фоне: Восклицательный знак в треугольнике —  что означает этот дорожный знак?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3" t="15985" r="37360" b="22429"/>
          <a:stretch/>
        </p:blipFill>
        <p:spPr bwMode="auto">
          <a:xfrm>
            <a:off x="394716" y="2204864"/>
            <a:ext cx="108000" cy="64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669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5174</TotalTime>
  <Words>2192</Words>
  <Application>Microsoft Office PowerPoint</Application>
  <PresentationFormat>Экран (4:3)</PresentationFormat>
  <Paragraphs>187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Грань</vt:lpstr>
      <vt:lpstr> Государственное учреждение образования   «Гомельский областной социально-педагогический центр»</vt:lpstr>
      <vt:lpstr>Деятельность специалистов отделов образования  (государственное обеспечение в учреждении образования) </vt:lpstr>
      <vt:lpstr>Деятельность специалистов отделов образования  (государственное обеспечение в замещающей семье) </vt:lpstr>
      <vt:lpstr>Документы, регламентирующие статус детей-сирот и правовые основания для предоставления учащемуся государственного обеспечения</vt:lpstr>
      <vt:lpstr>Документы, подтверждающие статус детей-сирот и детей, оставшихся без попечения родителей и правовые основания для предоставления учащемуся государственного обеспечения</vt:lpstr>
      <vt:lpstr>Документы, подтверждающие статус детей, оставшихся  без попечения родителей и правовые основания для предоставления учащемуся государственного обеспечения</vt:lpstr>
      <vt:lpstr>Документы, подтверждающие право на жилье</vt:lpstr>
      <vt:lpstr>Документы, подтверждающие право на жилье</vt:lpstr>
      <vt:lpstr>Документы о защите имущественных прав </vt:lpstr>
      <vt:lpstr>Документы о назначении и выплате пенсии</vt:lpstr>
      <vt:lpstr>Свидетельство о рождении, паспорт  </vt:lpstr>
      <vt:lpstr>Презентация PowerPoint</vt:lpstr>
      <vt:lpstr>Личная карточка ребенка (ЛКР)    </vt:lpstr>
      <vt:lpstr>Документы о взыскании расходов на содержание детей, находящихся на государственном обеспечении </vt:lpstr>
      <vt:lpstr>Документы, подтверждающие осуществление  патронатного воспитания</vt:lpstr>
      <vt:lpstr>Хранение личных дел  воспитанников замещающих семей</vt:lpstr>
      <vt:lpstr>Формирование личных дел учащихся сиротской категории</vt:lpstr>
      <vt:lpstr>Формирование личных дел учащихся сиротской категории</vt:lpstr>
      <vt:lpstr> Государственное учреждение образования   «Гомельский областной социально-педагогический центр»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Дополнительное образование  детей и молодежи</dc:title>
  <dc:creator>Admin</dc:creator>
  <cp:lastModifiedBy>User</cp:lastModifiedBy>
  <cp:revision>450</cp:revision>
  <cp:lastPrinted>2017-03-28T13:33:24Z</cp:lastPrinted>
  <dcterms:created xsi:type="dcterms:W3CDTF">2016-02-15T06:51:51Z</dcterms:created>
  <dcterms:modified xsi:type="dcterms:W3CDTF">2024-06-19T12:44:34Z</dcterms:modified>
</cp:coreProperties>
</file>