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8" r:id="rId3"/>
    <p:sldId id="264" r:id="rId4"/>
    <p:sldId id="275" r:id="rId5"/>
    <p:sldId id="269" r:id="rId6"/>
    <p:sldId id="272" r:id="rId7"/>
    <p:sldId id="271" r:id="rId8"/>
    <p:sldId id="265" r:id="rId9"/>
    <p:sldId id="266" r:id="rId10"/>
    <p:sldId id="273" r:id="rId11"/>
    <p:sldId id="274" r:id="rId12"/>
    <p:sldId id="277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7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3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5162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34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5448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32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1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1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7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8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2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8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BB3A-A16D-40A8-8775-01203B3A52E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F7F719D-D986-4C04-BB0D-19DA6EB0C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1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87896" y="3268458"/>
            <a:ext cx="12642574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ДЕСТРУКТИВНАЯ СЕМЬЯ </a:t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взаимодействия </a:t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членами таких семей 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E963D2D-F118-46F8-86BF-7BD8C25740E7}"/>
              </a:ext>
            </a:extLst>
          </p:cNvPr>
          <p:cNvSpPr/>
          <p:nvPr/>
        </p:nvSpPr>
        <p:spPr>
          <a:xfrm>
            <a:off x="4193816" y="485511"/>
            <a:ext cx="1902184" cy="34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«ГОКПБ»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62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623D97C-6481-4AAC-91F2-7BD0BB832ACE}"/>
              </a:ext>
            </a:extLst>
          </p:cNvPr>
          <p:cNvSpPr/>
          <p:nvPr/>
        </p:nvSpPr>
        <p:spPr>
          <a:xfrm>
            <a:off x="304799" y="589724"/>
            <a:ext cx="91837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Основной задачей </a:t>
            </a:r>
            <a:r>
              <a:rPr lang="ru-RU" sz="2800" dirty="0"/>
              <a:t>организации общения с родителями  являются сбор, обработка и использование данных о семье каждого воспитанника, общекультурном уровне его родителей, наличии у них необходимых педагогических знаний, отношении в семье к ребенку, запросах, интересах, потребностях родителей в психолого-педагогической информации. Только на аналитической основе возможно повышение эффективности </a:t>
            </a:r>
            <a:r>
              <a:rPr lang="ru-RU" sz="2800" dirty="0" err="1"/>
              <a:t>воспитательно</a:t>
            </a:r>
            <a:r>
              <a:rPr lang="ru-RU" sz="2800" dirty="0"/>
              <a:t>-образовательной работы с детьми и построение грамотного общения с их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301266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75D000-3A0C-468C-9A7F-A1154F17A9B5}"/>
              </a:ext>
            </a:extLst>
          </p:cNvPr>
          <p:cNvSpPr/>
          <p:nvPr/>
        </p:nvSpPr>
        <p:spPr>
          <a:xfrm>
            <a:off x="265043" y="176820"/>
            <a:ext cx="97403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&amp;quot"/>
              </a:rPr>
              <a:t>Памятка для педагогов при взаимодействии  с неблагополучными семьями.</a:t>
            </a:r>
            <a:br>
              <a:rPr lang="ru-RU" sz="2200" dirty="0"/>
            </a:br>
            <a:br>
              <a:rPr lang="ru-RU" sz="2200" dirty="0"/>
            </a:br>
            <a:r>
              <a:rPr lang="ru-RU" sz="2200" dirty="0">
                <a:solidFill>
                  <a:srgbClr val="000000"/>
                </a:solidFill>
                <a:latin typeface="PT Sans"/>
              </a:rPr>
              <a:t>1. Никогда не предпринимайте воспитательных действий в плохом настроении.</a:t>
            </a:r>
            <a:br>
              <a:rPr lang="ru-RU" sz="2200" dirty="0"/>
            </a:br>
            <a:r>
              <a:rPr lang="ru-RU" sz="2200" dirty="0">
                <a:solidFill>
                  <a:srgbClr val="000000"/>
                </a:solidFill>
                <a:latin typeface="PT Sans"/>
              </a:rPr>
              <a:t>2. Четко и ясно определите для себя, чего Вы хотите от семьи, что думает семья по этому поводу, постарайтесь убедить ее в том, что Ваши цели - это, прежде всего их цели.</a:t>
            </a:r>
            <a:br>
              <a:rPr lang="ru-RU" sz="2200" dirty="0"/>
            </a:br>
            <a:r>
              <a:rPr lang="ru-RU" sz="2200" dirty="0">
                <a:solidFill>
                  <a:srgbClr val="000000"/>
                </a:solidFill>
                <a:latin typeface="PT Sans"/>
              </a:rPr>
              <a:t>3. Не давайте окончательных готовых рецептов и рекомендаций. Не поучайте родителей, а показывайте возможные пути преодоления трудностей, разбирайте правильные и ложные решения ведущие к цели.</a:t>
            </a:r>
            <a:br>
              <a:rPr lang="ru-RU" sz="2200" dirty="0"/>
            </a:br>
            <a:r>
              <a:rPr lang="ru-RU" sz="2200" dirty="0">
                <a:solidFill>
                  <a:srgbClr val="000000"/>
                </a:solidFill>
                <a:latin typeface="PT Sans"/>
              </a:rPr>
              <a:t>4. Педагог обязан поощрять успехи, замечать даже самые незначительные успехи.</a:t>
            </a:r>
            <a:br>
              <a:rPr lang="ru-RU" sz="2200" dirty="0"/>
            </a:br>
            <a:r>
              <a:rPr lang="ru-RU" sz="2200" dirty="0">
                <a:solidFill>
                  <a:srgbClr val="000000"/>
                </a:solidFill>
                <a:latin typeface="PT Sans"/>
              </a:rPr>
              <a:t>5. Если есть ошибки, неверные действия, укажите на них. Дайте оценку и сделайте паузу, чтобы семья осознала услышанное.</a:t>
            </a:r>
            <a:br>
              <a:rPr lang="ru-RU" sz="2200" dirty="0"/>
            </a:br>
            <a:r>
              <a:rPr lang="ru-RU" sz="2200" dirty="0">
                <a:solidFill>
                  <a:srgbClr val="000000"/>
                </a:solidFill>
                <a:latin typeface="PT Sans"/>
              </a:rPr>
              <a:t>6. Дайте понять семье, что сочувствуете ей, верите в нее, несмотря на оплошности родителей.</a:t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7934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C6E8057-89A0-4149-9E0E-D8960205D4AC}"/>
              </a:ext>
            </a:extLst>
          </p:cNvPr>
          <p:cNvSpPr/>
          <p:nvPr/>
        </p:nvSpPr>
        <p:spPr>
          <a:xfrm>
            <a:off x="318053" y="496169"/>
            <a:ext cx="9144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 Формы работы с семьёй:</a:t>
            </a:r>
          </a:p>
          <a:p>
            <a:endParaRPr lang="ru-RU" sz="2000" b="1" dirty="0"/>
          </a:p>
          <a:p>
            <a:r>
              <a:rPr lang="ru-RU" sz="2000" dirty="0"/>
              <a:t> − индивидуальная и групповая консультация (для родителей испытывающим затруднения в воспитании детей.) </a:t>
            </a:r>
          </a:p>
          <a:p>
            <a:r>
              <a:rPr lang="ru-RU" sz="2000" dirty="0"/>
              <a:t>− посещение семьи (ознакомление с условиями жизни, санитарным состоянием жилого помещения, наличие у детей игрушек, книг, места для занятий, изучение возможных факторов риска (медицинских, социальных, бытовых), исследование сложившихся проблемных ситуаций);</a:t>
            </a:r>
          </a:p>
          <a:p>
            <a:r>
              <a:rPr lang="ru-RU" sz="2000" dirty="0"/>
              <a:t> − педагогический практикум (форма выработки педагогических умений по воспитанию детей, эффективному решению возникающих педагогических ситуаций, своеобразная тренировка педагогического мышления родителей);</a:t>
            </a:r>
          </a:p>
          <a:p>
            <a:r>
              <a:rPr lang="ru-RU" sz="2000" dirty="0"/>
              <a:t> − круглый стол (организации обсуждения проблемы детьми или взрослыми на паритетной основе); </a:t>
            </a:r>
          </a:p>
          <a:p>
            <a:r>
              <a:rPr lang="ru-RU" sz="2000" dirty="0"/>
              <a:t>− мастер-класс   (поиск творческого решения педагогической проблемы, как со стороны родителей, так и со стороны педагога); − тренинги с элементами ролевых игр. </a:t>
            </a:r>
          </a:p>
        </p:txBody>
      </p:sp>
    </p:spTree>
    <p:extLst>
      <p:ext uri="{BB962C8B-B14F-4D97-AF65-F5344CB8AC3E}">
        <p14:creationId xmlns:p14="http://schemas.microsoft.com/office/powerpoint/2010/main" val="937284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A394EEC-9612-4B9B-9962-371439A1F84B}"/>
              </a:ext>
            </a:extLst>
          </p:cNvPr>
          <p:cNvSpPr/>
          <p:nvPr/>
        </p:nvSpPr>
        <p:spPr>
          <a:xfrm>
            <a:off x="172277" y="202534"/>
            <a:ext cx="999213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Основными принципами, определяющими успешность взаимодействия педагогов и родителей, являются: </a:t>
            </a:r>
          </a:p>
          <a:p>
            <a:endParaRPr lang="ru-RU" sz="2400" b="1" dirty="0"/>
          </a:p>
          <a:p>
            <a:pPr marL="342900" indent="-342900">
              <a:buAutoNum type="arabicPeriod"/>
            </a:pPr>
            <a:r>
              <a:rPr lang="ru-RU" b="1" u="sng" dirty="0"/>
              <a:t>Принцип осознанности субъектами системного взаимодействия</a:t>
            </a:r>
            <a:r>
              <a:rPr lang="ru-RU" dirty="0"/>
              <a:t>. Педагоги и родители, как участники взаимодействия должны осознавать необходимость совместных действий для личностного развития ребенка; идентифицировать себя как представителей системы взаимосвязанных институтов социализации ребенка. </a:t>
            </a:r>
          </a:p>
          <a:p>
            <a:pPr marL="342900" indent="-342900">
              <a:buAutoNum type="arabicPeriod"/>
            </a:pPr>
            <a:r>
              <a:rPr lang="ru-RU" b="1" u="sng" dirty="0"/>
              <a:t>Принцип согласованности усилий</a:t>
            </a:r>
            <a:r>
              <a:rPr lang="ru-RU" dirty="0"/>
              <a:t>. Совместные усилия педагогов и родителей должны быть согласованы, как на уровне содержания транслируемых посланий и предъявляемых ребенку правил и образцов, так и на уровне экспертизы и оценки поведения ребенка в заданном нормативном пространстве. Координаторами взаимодействия должны выступать педагоги. </a:t>
            </a:r>
          </a:p>
          <a:p>
            <a:pPr marL="342900" indent="-342900">
              <a:buAutoNum type="arabicPeriod"/>
            </a:pPr>
            <a:r>
              <a:rPr lang="ru-RU" b="1" u="sng" dirty="0"/>
              <a:t>Принцип вариативности</a:t>
            </a:r>
            <a:r>
              <a:rPr lang="ru-RU" b="1" dirty="0"/>
              <a:t>.</a:t>
            </a:r>
            <a:r>
              <a:rPr lang="ru-RU" dirty="0"/>
              <a:t> Предъявляемые семье  образцы социального поведения должны подбираться с учетом их специфики, национальности, религиозных традиций, индивидуальных особенностей и содержать вариативный спектр с возможностью выбора  подходящего для них способа поведения. </a:t>
            </a:r>
          </a:p>
          <a:p>
            <a:pPr marL="342900" indent="-342900">
              <a:buAutoNum type="arabicPeriod"/>
            </a:pPr>
            <a:r>
              <a:rPr lang="ru-RU" b="1" u="sng" dirty="0"/>
              <a:t>Принцип </a:t>
            </a:r>
            <a:r>
              <a:rPr lang="ru-RU" b="1" u="sng" dirty="0" err="1"/>
              <a:t>операциональной</a:t>
            </a:r>
            <a:r>
              <a:rPr lang="ru-RU" b="1" u="sng" dirty="0"/>
              <a:t> компетенции.</a:t>
            </a:r>
            <a:r>
              <a:rPr lang="ru-RU" b="1" dirty="0"/>
              <a:t> </a:t>
            </a:r>
            <a:r>
              <a:rPr lang="ru-RU" dirty="0"/>
              <a:t>Педагоги должны владеть системой методических приемов взаимодействия с семей (диагностических, организационных, коммуникативных), уметь отбирать и реализовывать адекватные формы индивидуальной и групповой работы, гибко и оперативно реагировать на запросы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03445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297" y="685799"/>
            <a:ext cx="10151164" cy="5794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800" b="1" dirty="0"/>
              <a:t>Деструктивная семья </a:t>
            </a:r>
            <a:r>
              <a:rPr lang="ru-RU" sz="2800" dirty="0"/>
              <a:t>– это семья, где родители </a:t>
            </a:r>
            <a:r>
              <a:rPr lang="ru-RU" sz="2800" b="1" u="sng" dirty="0"/>
              <a:t>неспособны</a:t>
            </a:r>
            <a:r>
              <a:rPr lang="ru-RU" sz="2800" dirty="0"/>
              <a:t> дарить детям свою</a:t>
            </a:r>
            <a:r>
              <a:rPr lang="ru-RU" sz="2800" i="1" dirty="0"/>
              <a:t> безусловную </a:t>
            </a:r>
            <a:r>
              <a:rPr lang="ru-RU" sz="2800" dirty="0"/>
              <a:t>любовь, неспособны взрастить их в здоровой атмосфере любви. Такие родители сами воспитывались в деструктивных семьях и в детстве никогда не ощущали на себе </a:t>
            </a:r>
            <a:r>
              <a:rPr lang="ru-RU" sz="2800" i="1" dirty="0"/>
              <a:t>безусловной</a:t>
            </a:r>
            <a:r>
              <a:rPr lang="ru-RU" sz="2800" dirty="0"/>
              <a:t> любви. А когда они сами стали родителями, оказалось, что они не могут любить здоровой любовью. Они просто не знают образца, по которому можно было бы учиться любить: самого себя, своего супруга, ребенка. Они не  могут дать то, в чем не видят необходимости, то, </a:t>
            </a:r>
            <a:r>
              <a:rPr lang="ru-RU" sz="2800" b="1" u="sng" dirty="0"/>
              <a:t>чего они сами никогда не получали</a:t>
            </a:r>
            <a:r>
              <a:rPr lang="ru-RU" sz="2400" b="1" u="sng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295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Деструктивной является семья, если:</a:t>
            </a:r>
            <a:br>
              <a:rPr lang="ru-RU" b="1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29419"/>
            <a:ext cx="10388797" cy="4640077"/>
          </a:xfrm>
        </p:spPr>
        <p:txBody>
          <a:bodyPr>
            <a:normAutofit/>
          </a:bodyPr>
          <a:lstStyle/>
          <a:p>
            <a:pPr indent="0" algn="just">
              <a:lnSpc>
                <a:spcPct val="11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1.Развитие семьи происходит по нездоровым правилам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2.Присутствие химически зависимого человека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3.Отсутствие одного из родителей, развод во всех его вариантах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Присутствие в семье тяжело больного человека, который получает все внимание</a:t>
            </a:r>
          </a:p>
          <a:p>
            <a:pPr indent="0" algn="just">
              <a:lnSpc>
                <a:spcPct val="11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Наличие в семье профессий :учитель, военный,</a:t>
            </a:r>
          </a:p>
          <a:p>
            <a:pPr indent="0" algn="just">
              <a:lnSpc>
                <a:spcPct val="11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Наличие в семье родителей, один из которых доминирует во всем, а другой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самоуничижается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ним; </a:t>
            </a:r>
          </a:p>
          <a:p>
            <a:pPr indent="0" algn="just">
              <a:lnSpc>
                <a:spcPct val="11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Психосоматика, ребенок болеет астмой, боится, задыхается от страха, боится сказать о своих потребностях.</a:t>
            </a:r>
          </a:p>
          <a:p>
            <a:pPr indent="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6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56EF96-DD36-4AB2-A142-A864FE267D1C}"/>
              </a:ext>
            </a:extLst>
          </p:cNvPr>
          <p:cNvSpPr/>
          <p:nvPr/>
        </p:nvSpPr>
        <p:spPr>
          <a:xfrm>
            <a:off x="914401" y="428178"/>
            <a:ext cx="82561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Деструктивные семьи характеризуются: </a:t>
            </a:r>
          </a:p>
          <a:p>
            <a:pPr marL="342900" indent="-342900">
              <a:buAutoNum type="arabicPeriod"/>
            </a:pPr>
            <a:r>
              <a:rPr lang="ru-RU" sz="2400" dirty="0"/>
              <a:t>Слабой способностью членов этих семей к анализу того, что происходит в семье, неспособностью по этой причине выдвигать цели по улучшению жизни семьи и достигать эффективных результатов. </a:t>
            </a:r>
          </a:p>
          <a:p>
            <a:pPr marL="342900" indent="-342900">
              <a:buAutoNum type="arabicPeriod"/>
            </a:pPr>
            <a:r>
              <a:rPr lang="ru-RU" sz="2400" dirty="0"/>
              <a:t>Слабой способностью обсуждать словесно проблемы семьи; члены этих семей плохо понимают, когда педагог пытается им объяснить на словах, как можно улучшить жизнь ребенка в семье, и в чем причины неблагополучия. </a:t>
            </a:r>
          </a:p>
          <a:p>
            <a:pPr marL="342900" indent="-342900">
              <a:buAutoNum type="arabicPeriod"/>
            </a:pPr>
            <a:r>
              <a:rPr lang="ru-RU" sz="2400" dirty="0"/>
              <a:t>Наличием в семье эмоций, связанных с достижением власти, доминированием, агрессией в противовес эмоциям, связанным с любовью, заботой, взаимопомощью. </a:t>
            </a:r>
          </a:p>
          <a:p>
            <a:pPr marL="342900" indent="-342900">
              <a:buAutoNum type="arabicPeriod"/>
            </a:pPr>
            <a:r>
              <a:rPr lang="ru-RU" sz="2400" dirty="0"/>
              <a:t>Высокой степенью риска по отношению к проблеме приема алкоголя и наркотиков.</a:t>
            </a:r>
          </a:p>
        </p:txBody>
      </p:sp>
    </p:spTree>
    <p:extLst>
      <p:ext uri="{BB962C8B-B14F-4D97-AF65-F5344CB8AC3E}">
        <p14:creationId xmlns:p14="http://schemas.microsoft.com/office/powerpoint/2010/main" val="384407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Последствия: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685800"/>
            <a:ext cx="9449345" cy="3615267"/>
          </a:xfrm>
        </p:spPr>
        <p:txBody>
          <a:bodyPr>
            <a:normAutofit/>
          </a:bodyPr>
          <a:lstStyle/>
          <a:p>
            <a:r>
              <a:rPr lang="ru-RU" sz="2400" dirty="0"/>
              <a:t>Условия жизни в такой семье могут превысить предел адаптационных возможностей ребенка, вызвать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хроническое психическое перенапряжение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бегство из дома, бродяжничество,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Попадание под влияние асоциальных личностей.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2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276063" cy="5113751"/>
          </a:xfrm>
        </p:spPr>
        <p:txBody>
          <a:bodyPr>
            <a:noAutofit/>
          </a:bodyPr>
          <a:lstStyle/>
          <a:p>
            <a:r>
              <a:rPr lang="ru-RU" sz="2200" dirty="0"/>
              <a:t>1.В 50 % деструктивных семей встречается нарушение поведения: хулиганство, агрессивность, вымогательство, бродяжничество, аморальные формы поведения, кражи, неадекватная реакция на замечания взрослых.</a:t>
            </a:r>
          </a:p>
          <a:p>
            <a:r>
              <a:rPr lang="ru-RU" sz="2200" dirty="0"/>
              <a:t>2. В 70 % деструктивных семей встречается нарушение развития детей: уклонение от учебы, плохая успеваемость, отсутствие навыков личной гигиены, неврастения, недоедание, тревожность, неуравновешенность психики, болезни, подростковый алкоголизм.</a:t>
            </a:r>
          </a:p>
          <a:p>
            <a:r>
              <a:rPr lang="ru-RU" sz="2200" dirty="0"/>
              <a:t>3. В 45 % деструктивных семей наблюдаются нарушение общения: конфликтность с учителями, агрессивность со сверстниками, частое употребление ненормативной лексики, суетливость или </a:t>
            </a:r>
            <a:r>
              <a:rPr lang="ru-RU" sz="2200" dirty="0" err="1"/>
              <a:t>гиперактивность</a:t>
            </a:r>
            <a:r>
              <a:rPr lang="ru-RU" sz="2200" dirty="0"/>
              <a:t>, аутизм, контакты с криминогенными группировками, нарушение социальных связей с родственниками</a:t>
            </a:r>
          </a:p>
        </p:txBody>
      </p:sp>
    </p:spTree>
    <p:extLst>
      <p:ext uri="{BB962C8B-B14F-4D97-AF65-F5344CB8AC3E}">
        <p14:creationId xmlns:p14="http://schemas.microsoft.com/office/powerpoint/2010/main" val="422705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Спасибо за внимание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43" y="822120"/>
            <a:ext cx="9579849" cy="4743793"/>
          </a:xfrm>
        </p:spPr>
        <p:txBody>
          <a:bodyPr>
            <a:noAutofit/>
          </a:bodyPr>
          <a:lstStyle/>
          <a:p>
            <a:r>
              <a:rPr lang="ru-RU" sz="3200" b="1" dirty="0"/>
              <a:t>Содержание работы педагога с родителями </a:t>
            </a:r>
            <a:r>
              <a:rPr lang="ru-RU" sz="3200" dirty="0"/>
              <a:t>включает в себя, по сути, все вопросы воспитания и обучения детей, с которыми педагог знакомит родителей. Для обсуждения с родителями не существует второстепенных тем, поскольку родителям необходимы знания об особенностях развития ребенка, задачах воспитания.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655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847573"/>
            <a:ext cx="10877311" cy="114682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ДЕТИ ИЗ ДЕСТРУКТИВНЫХ СЕМЕЙ:</a:t>
            </a:r>
            <a:b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личностные и поведенческие особенности: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881" y="1501564"/>
            <a:ext cx="10701948" cy="5251765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/>
              <a:t>боязнь взрослых, оскорбления, постоянное напряженное ожидание удара;</a:t>
            </a:r>
          </a:p>
          <a:p>
            <a:r>
              <a:rPr lang="ru-RU" sz="3400" dirty="0"/>
              <a:t>пониженное настроение, тревожность, безразличием к окружающему; у старших детей наступает расстройство сна, депрессия, нарушение аппетита;</a:t>
            </a:r>
          </a:p>
          <a:p>
            <a:r>
              <a:rPr lang="ru-RU" sz="3400" dirty="0"/>
              <a:t>неспособность сосредоточиться на чем–то интересном, неусидчивость;</a:t>
            </a:r>
          </a:p>
          <a:p>
            <a:r>
              <a:rPr lang="ru-RU" sz="3400" dirty="0"/>
              <a:t>неадекватная самооценка, неуверенность в себе;</a:t>
            </a:r>
          </a:p>
          <a:p>
            <a:r>
              <a:rPr lang="ru-RU" sz="3400" dirty="0"/>
              <a:t>агрессивность, жестокость по отношению к другим детям или животным;</a:t>
            </a:r>
          </a:p>
          <a:p>
            <a:r>
              <a:rPr lang="ru-RU" sz="3400" dirty="0"/>
              <a:t>чрезмерная угодливость, уступчивость и заискивание;</a:t>
            </a:r>
          </a:p>
          <a:p>
            <a:r>
              <a:rPr lang="ru-RU" sz="3400" dirty="0"/>
              <a:t>плохая успеваемость, трудности в усвоении школьной программы.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A6F509C-982C-49E5-81D3-0B573ED894AF}"/>
              </a:ext>
            </a:extLst>
          </p:cNvPr>
          <p:cNvSpPr/>
          <p:nvPr/>
        </p:nvSpPr>
        <p:spPr>
          <a:xfrm>
            <a:off x="684211" y="638314"/>
            <a:ext cx="6723754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ИЗ ДЕСТРУКТИВНЫХ СЕМЕЙ: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личностные и поведенческие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особеннности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1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Сложность работы с деструктивными семьями</a:t>
            </a:r>
            <a:br>
              <a:rPr lang="ru-RU" b="1" dirty="0"/>
            </a:br>
            <a:endParaRPr lang="en-US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8B7C28-86AD-4DC6-A685-F66AB5675F6E}"/>
              </a:ext>
            </a:extLst>
          </p:cNvPr>
          <p:cNvSpPr/>
          <p:nvPr/>
        </p:nvSpPr>
        <p:spPr>
          <a:xfrm>
            <a:off x="677335" y="440790"/>
            <a:ext cx="9699118" cy="5605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работы с деструктивными семьями: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Диагностическая работа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помощь и поддержка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Социальный патронаж и сопровождение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Профилактическая работа с детьми (тренинги, ролевые игры и т.д.):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семейного неблагополучия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беспризорности и безнадзорности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домашнего насилия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зависимости и созависимости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Коррекционное направление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которое включает: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Коррекция детско-родительских отношений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Коррекция девиантного поведения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Кризисное вмешательство.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5491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16837</TotalTime>
  <Words>839</Words>
  <Application>Microsoft Office PowerPoint</Application>
  <PresentationFormat>Широкоэкранный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&amp;quot</vt:lpstr>
      <vt:lpstr>Arial</vt:lpstr>
      <vt:lpstr>Calibri</vt:lpstr>
      <vt:lpstr>PT Sans</vt:lpstr>
      <vt:lpstr>Symbol</vt:lpstr>
      <vt:lpstr>Times New Roman</vt:lpstr>
      <vt:lpstr>Trebuchet MS</vt:lpstr>
      <vt:lpstr>Wingdings 3</vt:lpstr>
      <vt:lpstr>Аспект</vt:lpstr>
      <vt:lpstr>ДЕСТРУКТИВНАЯ СЕМЬЯ   Особенности взаимодействия  педагогических работников  с членами таких семей </vt:lpstr>
      <vt:lpstr>Презентация PowerPoint</vt:lpstr>
      <vt:lpstr>Деструктивной является семья, если:  </vt:lpstr>
      <vt:lpstr>Презентация PowerPoint</vt:lpstr>
      <vt:lpstr>Последствия:</vt:lpstr>
      <vt:lpstr>Презентация PowerPoint</vt:lpstr>
      <vt:lpstr>Спасибо за внимание</vt:lpstr>
      <vt:lpstr>ДЕТИ ИЗ ДЕСТРУКТИВНЫХ СЕМЕЙ: личностные и поведенческие особенности:</vt:lpstr>
      <vt:lpstr>Сложность работы с деструктивными семьями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ДЕСТРУКТИВНАЯ СЕМЬЯ КАК ФАКТОР ПОЯВЛЕНИЯ АСОЦИАЛЬНОГО ПОВЕДЕНИЯ ПОДРОСТКОВ</dc:title>
  <dc:creator>ugokpb_p@outlook.com</dc:creator>
  <cp:lastModifiedBy>Пользователь</cp:lastModifiedBy>
  <cp:revision>31</cp:revision>
  <dcterms:created xsi:type="dcterms:W3CDTF">2021-05-24T07:06:30Z</dcterms:created>
  <dcterms:modified xsi:type="dcterms:W3CDTF">2023-12-12T20:44:34Z</dcterms:modified>
</cp:coreProperties>
</file>