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7" r:id="rId2"/>
    <p:sldId id="258" r:id="rId3"/>
    <p:sldId id="310" r:id="rId4"/>
    <p:sldId id="311" r:id="rId5"/>
    <p:sldId id="316" r:id="rId6"/>
    <p:sldId id="259" r:id="rId7"/>
    <p:sldId id="333" r:id="rId8"/>
    <p:sldId id="262" r:id="rId9"/>
    <p:sldId id="334" r:id="rId10"/>
    <p:sldId id="263" r:id="rId11"/>
    <p:sldId id="265" r:id="rId12"/>
    <p:sldId id="266" r:id="rId13"/>
    <p:sldId id="335" r:id="rId14"/>
    <p:sldId id="267" r:id="rId15"/>
    <p:sldId id="336" r:id="rId16"/>
    <p:sldId id="315" r:id="rId17"/>
    <p:sldId id="313" r:id="rId18"/>
    <p:sldId id="314" r:id="rId19"/>
    <p:sldId id="337" r:id="rId20"/>
    <p:sldId id="32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851" autoAdjust="0"/>
  </p:normalViewPr>
  <p:slideViewPr>
    <p:cSldViewPr>
      <p:cViewPr>
        <p:scale>
          <a:sx n="73" d="100"/>
          <a:sy n="73" d="100"/>
        </p:scale>
        <p:origin x="-2640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1C1BA1-72F0-44E7-B6F9-716774A81CA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A26DF8-775A-4C62-B911-AFDBBF881143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Обратиться в координационный совет по месту жительства семьи для принятия решения о признании ребенка (детей) находящимся в социально опасном положении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468B49-3339-4C40-8666-DDCB551F6519}" type="parTrans" cxnId="{03D1D783-B4DF-44D1-885B-9CD4345FF751}">
      <dgm:prSet/>
      <dgm:spPr/>
      <dgm:t>
        <a:bodyPr/>
        <a:lstStyle/>
        <a:p>
          <a:endParaRPr lang="ru-RU"/>
        </a:p>
      </dgm:t>
    </dgm:pt>
    <dgm:pt modelId="{9F223B5E-84DC-4AF5-83DF-55B536A368AE}" type="sibTrans" cxnId="{03D1D783-B4DF-44D1-885B-9CD4345FF751}">
      <dgm:prSet/>
      <dgm:spPr/>
      <dgm:t>
        <a:bodyPr/>
        <a:lstStyle/>
        <a:p>
          <a:endParaRPr lang="ru-RU"/>
        </a:p>
      </dgm:t>
    </dgm:pt>
    <dgm:pt modelId="{851C291D-234D-4A1F-A39A-DA55F5276F5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решения совета профилактики, акт обследования условий жизни и воспитания ребенка (детей), информация по результатам социального расследования и предложения о мероприятиях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B4DB64-5B26-4CEB-B1DA-065E732DF544}" type="parTrans" cxnId="{A696C93A-B31B-4063-B95C-34D78A6412F0}">
      <dgm:prSet/>
      <dgm:spPr/>
      <dgm:t>
        <a:bodyPr/>
        <a:lstStyle/>
        <a:p>
          <a:endParaRPr lang="ru-RU"/>
        </a:p>
      </dgm:t>
    </dgm:pt>
    <dgm:pt modelId="{BAFAF53B-518F-43A7-9058-17C904174701}" type="sibTrans" cxnId="{A696C93A-B31B-4063-B95C-34D78A6412F0}">
      <dgm:prSet/>
      <dgm:spPr/>
      <dgm:t>
        <a:bodyPr/>
        <a:lstStyle/>
        <a:p>
          <a:endParaRPr lang="ru-RU"/>
        </a:p>
      </dgm:t>
    </dgm:pt>
    <dgm:pt modelId="{E58597BE-8D43-40EA-8C10-5BB58627F2E9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Рекомендовать родителям в течение трех рабочих дней обратиться за оказанием социальных услуг, иной помощи по устранению трудной жизненной ситуации в соответствии с законодательством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83206C-99DF-4CB1-8AD1-CBD78A44DC64}" type="parTrans" cxnId="{6418E880-DABE-4832-A0E9-A57BC57AAF67}">
      <dgm:prSet/>
      <dgm:spPr/>
      <dgm:t>
        <a:bodyPr/>
        <a:lstStyle/>
        <a:p>
          <a:endParaRPr lang="ru-RU"/>
        </a:p>
      </dgm:t>
    </dgm:pt>
    <dgm:pt modelId="{DC192DF0-93C5-4366-8F7F-302E7775050B}" type="sibTrans" cxnId="{6418E880-DABE-4832-A0E9-A57BC57AAF67}">
      <dgm:prSet/>
      <dgm:spPr/>
      <dgm:t>
        <a:bodyPr/>
        <a:lstStyle/>
        <a:p>
          <a:endParaRPr lang="ru-RU"/>
        </a:p>
      </dgm:t>
    </dgm:pt>
    <dgm:pt modelId="{A9592F83-0E77-426F-8BBC-4613BFE593B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течение 1-го рабочего дня после проведения заседания совета профилактики направляется выписка из решения совета профилактики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8E7686-4040-42C9-9C4E-6337477E9A7C}" type="parTrans" cxnId="{8D12FC08-D607-4817-97A5-7BA7C529B5C1}">
      <dgm:prSet/>
      <dgm:spPr/>
      <dgm:t>
        <a:bodyPr/>
        <a:lstStyle/>
        <a:p>
          <a:endParaRPr lang="ru-RU"/>
        </a:p>
      </dgm:t>
    </dgm:pt>
    <dgm:pt modelId="{D78ACA4A-6DE3-47A6-988D-2429A07A416F}" type="sibTrans" cxnId="{8D12FC08-D607-4817-97A5-7BA7C529B5C1}">
      <dgm:prSet/>
      <dgm:spPr/>
      <dgm:t>
        <a:bodyPr/>
        <a:lstStyle/>
        <a:p>
          <a:endParaRPr lang="ru-RU"/>
        </a:p>
      </dgm:t>
    </dgm:pt>
    <dgm:pt modelId="{A2B1ECDD-9CE3-46C9-B533-6AFE7DEF62B7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Информировать отдел образования об отсутствии критериев и показателей социально опасного положения ребенка (детей) в семье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BC1E79-4342-4386-B806-48489AC305FE}" type="parTrans" cxnId="{342C1BA4-15B6-4A6C-A4F8-D30D1296492A}">
      <dgm:prSet/>
      <dgm:spPr/>
      <dgm:t>
        <a:bodyPr/>
        <a:lstStyle/>
        <a:p>
          <a:endParaRPr lang="ru-RU"/>
        </a:p>
      </dgm:t>
    </dgm:pt>
    <dgm:pt modelId="{A8828DE7-33C0-49FE-A3D4-74FA5894FCEF}" type="sibTrans" cxnId="{342C1BA4-15B6-4A6C-A4F8-D30D1296492A}">
      <dgm:prSet/>
      <dgm:spPr/>
      <dgm:t>
        <a:bodyPr/>
        <a:lstStyle/>
        <a:p>
          <a:endParaRPr lang="ru-RU"/>
        </a:p>
      </dgm:t>
    </dgm:pt>
    <dgm:pt modelId="{54C40CAE-1EEB-416B-92CA-3C31A8CFF658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решения совета профилактики, акт обследования условий жизни и воспитания ребенка (детей), информация по результатам социального расследования</a:t>
          </a:r>
          <a:endParaRPr lang="ru-RU" b="1" dirty="0"/>
        </a:p>
      </dgm:t>
    </dgm:pt>
    <dgm:pt modelId="{C908D392-21B4-46BE-9A23-6842223FD8A0}" type="parTrans" cxnId="{5312B09D-E7FD-4599-9152-3E5E16D679DA}">
      <dgm:prSet/>
      <dgm:spPr/>
      <dgm:t>
        <a:bodyPr/>
        <a:lstStyle/>
        <a:p>
          <a:endParaRPr lang="ru-RU"/>
        </a:p>
      </dgm:t>
    </dgm:pt>
    <dgm:pt modelId="{7FDFD24B-4676-436A-B075-63C26F4C669B}" type="sibTrans" cxnId="{5312B09D-E7FD-4599-9152-3E5E16D679DA}">
      <dgm:prSet/>
      <dgm:spPr/>
      <dgm:t>
        <a:bodyPr/>
        <a:lstStyle/>
        <a:p>
          <a:endParaRPr lang="ru-RU"/>
        </a:p>
      </dgm:t>
    </dgm:pt>
    <dgm:pt modelId="{70162617-7434-4DF2-82FF-246D7F277B04}" type="pres">
      <dgm:prSet presAssocID="{C41C1BA1-72F0-44E7-B6F9-716774A81CA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51FA19-3A7F-468E-95B3-539A365CF594}" type="pres">
      <dgm:prSet presAssocID="{BEA26DF8-775A-4C62-B911-AFDBBF881143}" presName="linNode" presStyleCnt="0"/>
      <dgm:spPr/>
    </dgm:pt>
    <dgm:pt modelId="{83065BE1-4561-4671-916B-2B09A4501218}" type="pres">
      <dgm:prSet presAssocID="{BEA26DF8-775A-4C62-B911-AFDBBF88114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DFCE8-0E79-4453-A5FE-C244B9F60EF3}" type="pres">
      <dgm:prSet presAssocID="{BEA26DF8-775A-4C62-B911-AFDBBF881143}" presName="childShp" presStyleLbl="bgAccFollowNode1" presStyleIdx="0" presStyleCnt="3" custScaleY="150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F91F5-FF51-41C2-801F-FCD3364762C9}" type="pres">
      <dgm:prSet presAssocID="{9F223B5E-84DC-4AF5-83DF-55B536A368AE}" presName="spacing" presStyleCnt="0"/>
      <dgm:spPr/>
    </dgm:pt>
    <dgm:pt modelId="{78222030-0E01-4311-9819-97AAF9EF997D}" type="pres">
      <dgm:prSet presAssocID="{A2B1ECDD-9CE3-46C9-B533-6AFE7DEF62B7}" presName="linNode" presStyleCnt="0"/>
      <dgm:spPr/>
    </dgm:pt>
    <dgm:pt modelId="{F87A592E-7268-4607-A142-F7C794E6E46F}" type="pres">
      <dgm:prSet presAssocID="{A2B1ECDD-9CE3-46C9-B533-6AFE7DEF62B7}" presName="parentShp" presStyleLbl="node1" presStyleIdx="1" presStyleCnt="3" custLinFactNeighborX="-1377" custLinFactNeighborY="-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8DD2D-668D-43CA-AA4F-713F4037C695}" type="pres">
      <dgm:prSet presAssocID="{A2B1ECDD-9CE3-46C9-B533-6AFE7DEF62B7}" presName="childShp" presStyleLbl="bgAccFollowNode1" presStyleIdx="1" presStyleCnt="3" custScaleY="108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6C748-AF93-43B5-B16F-A7FDF503EBEB}" type="pres">
      <dgm:prSet presAssocID="{A8828DE7-33C0-49FE-A3D4-74FA5894FCEF}" presName="spacing" presStyleCnt="0"/>
      <dgm:spPr/>
    </dgm:pt>
    <dgm:pt modelId="{AE73CAB3-27C2-4F4C-8AEE-455F106BF1A8}" type="pres">
      <dgm:prSet presAssocID="{E58597BE-8D43-40EA-8C10-5BB58627F2E9}" presName="linNode" presStyleCnt="0"/>
      <dgm:spPr/>
    </dgm:pt>
    <dgm:pt modelId="{D310057B-AACA-4C18-8F0F-D64819B9A69D}" type="pres">
      <dgm:prSet presAssocID="{E58597BE-8D43-40EA-8C10-5BB58627F2E9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78D1B-4FC2-4A2B-AC75-4880A56350F0}" type="pres">
      <dgm:prSet presAssocID="{E58597BE-8D43-40EA-8C10-5BB58627F2E9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E6C0B2-6990-4F33-A56E-D4B5009F806F}" type="presOf" srcId="{E58597BE-8D43-40EA-8C10-5BB58627F2E9}" destId="{D310057B-AACA-4C18-8F0F-D64819B9A69D}" srcOrd="0" destOrd="0" presId="urn:microsoft.com/office/officeart/2005/8/layout/vList6"/>
    <dgm:cxn modelId="{6418E880-DABE-4832-A0E9-A57BC57AAF67}" srcId="{C41C1BA1-72F0-44E7-B6F9-716774A81CA6}" destId="{E58597BE-8D43-40EA-8C10-5BB58627F2E9}" srcOrd="2" destOrd="0" parTransId="{4C83206C-99DF-4CB1-8AD1-CBD78A44DC64}" sibTransId="{DC192DF0-93C5-4366-8F7F-302E7775050B}"/>
    <dgm:cxn modelId="{A696C93A-B31B-4063-B95C-34D78A6412F0}" srcId="{BEA26DF8-775A-4C62-B911-AFDBBF881143}" destId="{851C291D-234D-4A1F-A39A-DA55F5276F5A}" srcOrd="0" destOrd="0" parTransId="{24B4DB64-5B26-4CEB-B1DA-065E732DF544}" sibTransId="{BAFAF53B-518F-43A7-9058-17C904174701}"/>
    <dgm:cxn modelId="{4566B03C-B541-4833-A574-9A9D894B7A1D}" type="presOf" srcId="{A9592F83-0E77-426F-8BBC-4613BFE593BD}" destId="{7C278D1B-4FC2-4A2B-AC75-4880A56350F0}" srcOrd="0" destOrd="0" presId="urn:microsoft.com/office/officeart/2005/8/layout/vList6"/>
    <dgm:cxn modelId="{242DF7D8-54A9-4A6C-A6FE-151B054B3C60}" type="presOf" srcId="{A2B1ECDD-9CE3-46C9-B533-6AFE7DEF62B7}" destId="{F87A592E-7268-4607-A142-F7C794E6E46F}" srcOrd="0" destOrd="0" presId="urn:microsoft.com/office/officeart/2005/8/layout/vList6"/>
    <dgm:cxn modelId="{5F89E2A9-1D4F-4EA5-BC8F-99415DEED3AB}" type="presOf" srcId="{851C291D-234D-4A1F-A39A-DA55F5276F5A}" destId="{4D2DFCE8-0E79-4453-A5FE-C244B9F60EF3}" srcOrd="0" destOrd="0" presId="urn:microsoft.com/office/officeart/2005/8/layout/vList6"/>
    <dgm:cxn modelId="{3664E4BB-159F-49C9-8A4D-D5F3446268D0}" type="presOf" srcId="{C41C1BA1-72F0-44E7-B6F9-716774A81CA6}" destId="{70162617-7434-4DF2-82FF-246D7F277B04}" srcOrd="0" destOrd="0" presId="urn:microsoft.com/office/officeart/2005/8/layout/vList6"/>
    <dgm:cxn modelId="{8D12FC08-D607-4817-97A5-7BA7C529B5C1}" srcId="{E58597BE-8D43-40EA-8C10-5BB58627F2E9}" destId="{A9592F83-0E77-426F-8BBC-4613BFE593BD}" srcOrd="0" destOrd="0" parTransId="{418E7686-4040-42C9-9C4E-6337477E9A7C}" sibTransId="{D78ACA4A-6DE3-47A6-988D-2429A07A416F}"/>
    <dgm:cxn modelId="{73F3BCB5-465C-4F89-829F-F349F4CC37C0}" type="presOf" srcId="{54C40CAE-1EEB-416B-92CA-3C31A8CFF658}" destId="{7F88DD2D-668D-43CA-AA4F-713F4037C695}" srcOrd="0" destOrd="0" presId="urn:microsoft.com/office/officeart/2005/8/layout/vList6"/>
    <dgm:cxn modelId="{03D1D783-B4DF-44D1-885B-9CD4345FF751}" srcId="{C41C1BA1-72F0-44E7-B6F9-716774A81CA6}" destId="{BEA26DF8-775A-4C62-B911-AFDBBF881143}" srcOrd="0" destOrd="0" parTransId="{1B468B49-3339-4C40-8666-DDCB551F6519}" sibTransId="{9F223B5E-84DC-4AF5-83DF-55B536A368AE}"/>
    <dgm:cxn modelId="{342C1BA4-15B6-4A6C-A4F8-D30D1296492A}" srcId="{C41C1BA1-72F0-44E7-B6F9-716774A81CA6}" destId="{A2B1ECDD-9CE3-46C9-B533-6AFE7DEF62B7}" srcOrd="1" destOrd="0" parTransId="{61BC1E79-4342-4386-B806-48489AC305FE}" sibTransId="{A8828DE7-33C0-49FE-A3D4-74FA5894FCEF}"/>
    <dgm:cxn modelId="{5312B09D-E7FD-4599-9152-3E5E16D679DA}" srcId="{A2B1ECDD-9CE3-46C9-B533-6AFE7DEF62B7}" destId="{54C40CAE-1EEB-416B-92CA-3C31A8CFF658}" srcOrd="0" destOrd="0" parTransId="{C908D392-21B4-46BE-9A23-6842223FD8A0}" sibTransId="{7FDFD24B-4676-436A-B075-63C26F4C669B}"/>
    <dgm:cxn modelId="{C30AF9C1-883D-4C0B-9EE3-256AFA1B2689}" type="presOf" srcId="{BEA26DF8-775A-4C62-B911-AFDBBF881143}" destId="{83065BE1-4561-4671-916B-2B09A4501218}" srcOrd="0" destOrd="0" presId="urn:microsoft.com/office/officeart/2005/8/layout/vList6"/>
    <dgm:cxn modelId="{F2C0F7CF-FBC5-4AC0-B017-36B9330FB4E0}" type="presParOf" srcId="{70162617-7434-4DF2-82FF-246D7F277B04}" destId="{9A51FA19-3A7F-468E-95B3-539A365CF594}" srcOrd="0" destOrd="0" presId="urn:microsoft.com/office/officeart/2005/8/layout/vList6"/>
    <dgm:cxn modelId="{25EF36D7-DB34-4F5A-BF9B-689FAACF232A}" type="presParOf" srcId="{9A51FA19-3A7F-468E-95B3-539A365CF594}" destId="{83065BE1-4561-4671-916B-2B09A4501218}" srcOrd="0" destOrd="0" presId="urn:microsoft.com/office/officeart/2005/8/layout/vList6"/>
    <dgm:cxn modelId="{B3D2B0C4-1FA2-4F74-9BFA-987C20646520}" type="presParOf" srcId="{9A51FA19-3A7F-468E-95B3-539A365CF594}" destId="{4D2DFCE8-0E79-4453-A5FE-C244B9F60EF3}" srcOrd="1" destOrd="0" presId="urn:microsoft.com/office/officeart/2005/8/layout/vList6"/>
    <dgm:cxn modelId="{94D28ECA-D140-4983-9C70-31A531944470}" type="presParOf" srcId="{70162617-7434-4DF2-82FF-246D7F277B04}" destId="{AD4F91F5-FF51-41C2-801F-FCD3364762C9}" srcOrd="1" destOrd="0" presId="urn:microsoft.com/office/officeart/2005/8/layout/vList6"/>
    <dgm:cxn modelId="{C34CCD6C-097A-4861-B436-6C48725DACDD}" type="presParOf" srcId="{70162617-7434-4DF2-82FF-246D7F277B04}" destId="{78222030-0E01-4311-9819-97AAF9EF997D}" srcOrd="2" destOrd="0" presId="urn:microsoft.com/office/officeart/2005/8/layout/vList6"/>
    <dgm:cxn modelId="{0B7F5679-C327-47B6-98DB-D5CCB2273829}" type="presParOf" srcId="{78222030-0E01-4311-9819-97AAF9EF997D}" destId="{F87A592E-7268-4607-A142-F7C794E6E46F}" srcOrd="0" destOrd="0" presId="urn:microsoft.com/office/officeart/2005/8/layout/vList6"/>
    <dgm:cxn modelId="{A9ED1516-8589-4255-BAEE-CE4F528FEDAC}" type="presParOf" srcId="{78222030-0E01-4311-9819-97AAF9EF997D}" destId="{7F88DD2D-668D-43CA-AA4F-713F4037C695}" srcOrd="1" destOrd="0" presId="urn:microsoft.com/office/officeart/2005/8/layout/vList6"/>
    <dgm:cxn modelId="{E8B86905-C987-4FFE-BC06-C81CF4B70D7B}" type="presParOf" srcId="{70162617-7434-4DF2-82FF-246D7F277B04}" destId="{93A6C748-AF93-43B5-B16F-A7FDF503EBEB}" srcOrd="3" destOrd="0" presId="urn:microsoft.com/office/officeart/2005/8/layout/vList6"/>
    <dgm:cxn modelId="{ADAE3520-DB8F-43C0-807F-908E7406A476}" type="presParOf" srcId="{70162617-7434-4DF2-82FF-246D7F277B04}" destId="{AE73CAB3-27C2-4F4C-8AEE-455F106BF1A8}" srcOrd="4" destOrd="0" presId="urn:microsoft.com/office/officeart/2005/8/layout/vList6"/>
    <dgm:cxn modelId="{3ABB3B64-D017-4DC6-94C5-1E694CF9AE42}" type="presParOf" srcId="{AE73CAB3-27C2-4F4C-8AEE-455F106BF1A8}" destId="{D310057B-AACA-4C18-8F0F-D64819B9A69D}" srcOrd="0" destOrd="0" presId="urn:microsoft.com/office/officeart/2005/8/layout/vList6"/>
    <dgm:cxn modelId="{7116B8D5-B24D-4959-B564-D6D962BD4F93}" type="presParOf" srcId="{AE73CAB3-27C2-4F4C-8AEE-455F106BF1A8}" destId="{7C278D1B-4FC2-4A2B-AC75-4880A56350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DFCE8-0E79-4453-A5FE-C244B9F60EF3}">
      <dsp:nvSpPr>
        <dsp:cNvPr id="0" name=""/>
        <dsp:cNvSpPr/>
      </dsp:nvSpPr>
      <dsp:spPr>
        <a:xfrm>
          <a:off x="3486038" y="1851"/>
          <a:ext cx="5222675" cy="22001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решения совета профилактики, акт обследования условий жизни и воспитания ребенка (детей), информация по результатам социального расследования и предложения о мероприятиях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6038" y="276873"/>
        <a:ext cx="4397609" cy="1650131"/>
      </dsp:txXfrm>
    </dsp:sp>
    <dsp:sp modelId="{83065BE1-4561-4671-916B-2B09A4501218}">
      <dsp:nvSpPr>
        <dsp:cNvPr id="0" name=""/>
        <dsp:cNvSpPr/>
      </dsp:nvSpPr>
      <dsp:spPr>
        <a:xfrm>
          <a:off x="4254" y="370959"/>
          <a:ext cx="3481783" cy="14619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Обратиться в координационный совет по месту жительства семьи для принятия решения о признании ребенка (детей) находящимся в социально опасном положении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21" y="442326"/>
        <a:ext cx="3339049" cy="1319225"/>
      </dsp:txXfrm>
    </dsp:sp>
    <dsp:sp modelId="{7F88DD2D-668D-43CA-AA4F-713F4037C695}">
      <dsp:nvSpPr>
        <dsp:cNvPr id="0" name=""/>
        <dsp:cNvSpPr/>
      </dsp:nvSpPr>
      <dsp:spPr>
        <a:xfrm>
          <a:off x="3486038" y="2348222"/>
          <a:ext cx="5222675" cy="15863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решения совета профилактики, акт обследования условий жизни и воспитания ребенка (детей), информация по результатам социального расследования</a:t>
          </a:r>
          <a:endParaRPr lang="ru-RU" sz="1400" b="1" kern="1200" dirty="0"/>
        </a:p>
      </dsp:txBody>
      <dsp:txXfrm>
        <a:off x="3486038" y="2546520"/>
        <a:ext cx="4627780" cy="1189790"/>
      </dsp:txXfrm>
    </dsp:sp>
    <dsp:sp modelId="{F87A592E-7268-4607-A142-F7C794E6E46F}">
      <dsp:nvSpPr>
        <dsp:cNvPr id="0" name=""/>
        <dsp:cNvSpPr/>
      </dsp:nvSpPr>
      <dsp:spPr>
        <a:xfrm>
          <a:off x="0" y="2404588"/>
          <a:ext cx="3481783" cy="14619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Информировать отдел образования об отсутствии критериев и показателей социально опасного положения ребенка (детей) в семье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367" y="2475955"/>
        <a:ext cx="3339049" cy="1319225"/>
      </dsp:txXfrm>
    </dsp:sp>
    <dsp:sp modelId="{7C278D1B-4FC2-4A2B-AC75-4880A56350F0}">
      <dsp:nvSpPr>
        <dsp:cNvPr id="0" name=""/>
        <dsp:cNvSpPr/>
      </dsp:nvSpPr>
      <dsp:spPr>
        <a:xfrm>
          <a:off x="3485187" y="4080805"/>
          <a:ext cx="5227780" cy="14619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течение 1-го рабочего дня после проведения заседания совета профилактики направляется выписка из решения совета профилактики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5187" y="4263550"/>
        <a:ext cx="4679545" cy="1096469"/>
      </dsp:txXfrm>
    </dsp:sp>
    <dsp:sp modelId="{D310057B-AACA-4C18-8F0F-D64819B9A69D}">
      <dsp:nvSpPr>
        <dsp:cNvPr id="0" name=""/>
        <dsp:cNvSpPr/>
      </dsp:nvSpPr>
      <dsp:spPr>
        <a:xfrm>
          <a:off x="0" y="4080805"/>
          <a:ext cx="3485187" cy="14619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Рекомендовать родителям в течение трех рабочих дней обратиться за оказанием социальных услуг, иной помощи по устранению трудной жизненной ситуации в соответствии с законодательством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367" y="4152172"/>
        <a:ext cx="3342453" cy="1319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700E8-0315-44FA-BE60-A145B4428D1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F9D95-C591-42FE-9ACC-F39388F3D3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9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C10-4303-4F95-876B-4E2F278D5A0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57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0B73475-5DF8-4BC3-87E6-5F7CA7B93575}" type="slidenum">
              <a:rPr lang="ru-RU" altLang="ru-RU">
                <a:solidFill>
                  <a:srgbClr val="000000"/>
                </a:solidFill>
              </a:rPr>
              <a:pPr/>
              <a:t>15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97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D58BDA-D377-4E4D-99C2-43A5FF93287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FF2636-0C35-425C-A204-A81D145E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0344" y="218621"/>
            <a:ext cx="8856984" cy="54579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Раннее выявление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семейного неблагополучия.</a:t>
            </a:r>
          </a:p>
          <a:p>
            <a:pPr lvl="0">
              <a:lnSpc>
                <a:spcPts val="2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lvl="0">
              <a:lnSpc>
                <a:spcPts val="2000"/>
              </a:lnSpc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Курбацкая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Светлана Владимировна</a:t>
            </a:r>
          </a:p>
          <a:p>
            <a:pPr lvl="0">
              <a:lnSpc>
                <a:spcPts val="2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педагог социальный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				высшей квалификационной категории</a:t>
            </a:r>
          </a:p>
          <a:p>
            <a:pPr>
              <a:lnSpc>
                <a:spcPts val="2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44624"/>
            <a:ext cx="5976664" cy="19168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Государственное учреждение образования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«Гомельский областной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социально-педагогический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центр»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9000"/>
                    </a14:imgEffect>
                    <a14:imgEffect>
                      <a14:colorTemperature colorTemp="6750"/>
                    </a14:imgEffect>
                    <a14:imgEffect>
                      <a14:saturation sat="400000"/>
                    </a14:imgEffect>
                    <a14:imgEffect>
                      <a14:brightnessContrast bright="17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3264"/>
            <a:ext cx="1728192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728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случае необходимости привлекаются сотрудники следующих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государственных органов, </a:t>
            </a:r>
          </a:p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государственных и иных организаций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ОВД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если поступила информация о том, что в семье скандалы (насилие) либо один из членов семьи злоупотребляет алкогольными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напитками</a:t>
            </a:r>
            <a:endParaRPr lang="ru-RU" sz="1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чреждения здравоохранения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если социальное расследование проводится в отношении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до 3-х лет, детей-инвалидов либо семей, где оба родителя либо один из них имеет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инвалидность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ТЦСОН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– если в семье воспитывается ребенок-инвалид, семьи, где оба родителя либо один из них имеет инвалидность, либо иные семьи, в отношении которых поступила информация о неудовлетворении жизненных потребностей детей в пище, крове и пр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ЖКХ, КЖРУП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если  семья проживает в жилом помещении, где рассматривается вопрос о непригодности к проживанию, тогда приглашаются специалисты. В этом случае указанные специалисты оценивают сохранность жилого помещения, необходимость ремонта, разъясняют родителям порядок проведения капитального и текущего ремонта и пр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случае проведения социального расследования в отношении семьи, в которой воспитываются дети, обучающиеся в разных учреждениях образования, организуется совместное  посещении семьи представителями всех учреждений образования</a:t>
            </a:r>
            <a:r>
              <a:rPr lang="ru-RU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5391"/>
            <a:ext cx="8784976" cy="6699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условий проживания и воспитания детей, </a:t>
            </a:r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8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отношении которых поступила информация </a:t>
            </a:r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8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неблагоприятной для детей обстановке</a:t>
            </a:r>
          </a:p>
          <a:p>
            <a:pPr algn="ctr">
              <a:lnSpc>
                <a:spcPts val="28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(Приложение 3 к Методическим рекомендациям)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 ребенке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детях)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Сведения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родителях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Дата посещения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посещение.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присутствует в семье в момент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посещения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проживает совместно с ребенком (детьми) (со слов родителей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Каково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их влияние на безопасность жизнедеятельности ребенка (со слов родителей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проживания ребенка (детей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здоровья ребенка, имеются ли особенности психофизического развития, учет у врачей узкой специальности, выполняются ли родителями рекомендации медицинских работников по уходу за ребенком (детьми), лечению и пр. (со слов родителей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осуществляет непосредственный присмотр за ребенком (детьми) в период его (их) нахождения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дома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обеспечены потребности ребенка (детей) в пище, одежде, обуви, игрушках, книгах, письменных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принадлежностях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семье (со слов родителей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может оказать помощь семье из числа родственников, знакомых,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друзей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мотивированное заключение о наличии (отсутствии) критериев и показателей социально опасного положения ребенка (детей) либо трудной жизненной ситуации, с указанием целесообразной помощи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семье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проживания и воспитания ребенка, в отношении которого проводится социальное расследование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помнить!!!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Заполняется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акт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несовершеннолетних детей,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проживающих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оставлять незаполненными какие-либо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 руководителем учреждения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содержать заключение об условиях воспитания и содержания ребенка, в котором объективно отражена ситуация в семье на момент посещения, а также сведения о наличии либо отсутствии критериев и показателей социально опасного положения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подписывают члены комиссии и представители государственных органов, государственных и иных организаций, посетивших семью (не менее 3-х подписей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заполняется непосредственно в ходе посещения семьи от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 представители, присутствующие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посещении, должны быть ознакомлены с актом. При отказе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об этом с указанием причин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568952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/>
              <a:t>                        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ОБОБЩЕННАЯ ИНФОРМАЦИЯ</a:t>
            </a:r>
          </a:p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результатам социального расследования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Информация,  на  основании  которой  начато социальное расследование в отношении  несовершеннолетнего,  оказавшегося  в  неблагополучной ситуации:__________________________________________________________________________________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Комиссией в составе ________________ посещена семья несовершеннолетнего        (несовершеннолетних).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В  ходе  посещения  сделаны следующие  выводы и мотивированное заключение с указанием целесообразной  помощи  несовершеннолетнему  (несовершеннолетним): _______________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   основании   информации,   полученной  от  субъектов  профилактики семейного неблагополучия, иных заинтересованных, установлено: _________________________________________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  основании  информации,  полученной  от ближайшего окружения семьи, установлено: ____________________________________________________________________________________________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  основании  информации, предоставленной педагогическими работниками учреждений     образования,    в    которых    воспитываются    (обучаются) несовершеннолетние, установлено: _______________________________________________________________________________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По    результатам     психологической     диагностики     установлено: ___________________ ________________________________________________________________________   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Выводы по результатам проведения социального расследования:_____________________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Приложение: на ___________ л. в 1 экз. (прикладываются все поступившие материалы).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 Дата,  подпись  ответственного  за  подготовку  обобщающей  информации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(согласно приказу руководителя учреждения образования).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0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47074285"/>
              </p:ext>
            </p:extLst>
          </p:nvPr>
        </p:nvGraphicFramePr>
        <p:xfrm>
          <a:off x="431032" y="980728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1" y="188640"/>
            <a:ext cx="8352928" cy="57606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совета профилактики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11138" y="1916113"/>
            <a:ext cx="8785225" cy="3127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25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Журнал учета сведений об обучающихся, признанных находящимися в социально опасном положении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1775" y="404813"/>
            <a:ext cx="7375525" cy="1089025"/>
          </a:xfrm>
          <a:prstGeom prst="rect">
            <a:avLst/>
          </a:prstGeom>
          <a:solidFill>
            <a:srgbClr val="EAEFF2"/>
          </a:solidFill>
          <a:ln>
            <a:solidFill>
              <a:srgbClr val="B7C5D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Учреждение образования,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котором обучается (воспитывается) ребенок, признанный находящимся в СОП, </a:t>
            </a:r>
            <a:r>
              <a:rPr lang="ru-RU" b="1" dirty="0">
                <a:solidFill>
                  <a:srgbClr val="9E224E"/>
                </a:solidFill>
                <a:latin typeface="Times New Roman" pitchFamily="18" charset="0"/>
                <a:cs typeface="Times New Roman" pitchFamily="18" charset="0"/>
              </a:rPr>
              <a:t>учитывает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информацию о постановке ребенка на учет и снятии его с учета </a:t>
            </a:r>
            <a:r>
              <a:rPr lang="ru-RU" b="1" dirty="0">
                <a:solidFill>
                  <a:srgbClr val="9E224E"/>
                </a:solidFill>
                <a:latin typeface="Times New Roman" pitchFamily="18" charset="0"/>
                <a:cs typeface="Times New Roman" pitchFamily="18" charset="0"/>
              </a:rPr>
              <a:t>в отдельном журнале (приложение 6 к МР).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238125" y="2420938"/>
          <a:ext cx="8783637" cy="3757638"/>
        </p:xfrm>
        <a:graphic>
          <a:graphicData uri="http://schemas.openxmlformats.org/drawingml/2006/table">
            <a:tbl>
              <a:tblPr/>
              <a:tblGrid>
                <a:gridCol w="248058"/>
                <a:gridCol w="1168222"/>
                <a:gridCol w="1509483"/>
                <a:gridCol w="1969787"/>
                <a:gridCol w="1168222"/>
                <a:gridCol w="1461865"/>
                <a:gridCol w="1258000"/>
              </a:tblGrid>
              <a:tr h="258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</a:t>
                      </a:r>
                      <a:b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</a:b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п/п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Дата,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вх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. N регистрации поступившей 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 признании обучающего находящимся в социально опасном положении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Фамилия, собственное имя, отчество (если таковое имеется), дата рождения обучающегося, признанного находящимся в социально опасном положении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Место фактического проживания семьи обучающегося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Наименование координационно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совета,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дата и номер решения координационно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совета о признании ребенка находящимся в социально опасном положении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Фамилия, собственное имя, отчество (если таковое имеется) педагогических работников, ответственных за реализацию мероприятий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Дата снятия с учета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(дата, номер решения координационного совета и (или) дата и номер приказа учреждения образования) 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7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Вписываем ФИО ответственных за реализацию мероприятий Плана</a:t>
                      </a: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6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447388" y="116632"/>
            <a:ext cx="856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Республики Беларусь от 14.01.2022 №154-З</a:t>
            </a:r>
          </a:p>
          <a:p>
            <a:pPr algn="just"/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изменении Кодекса Республики Беларусь об образовании»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63214" y="1102816"/>
            <a:ext cx="85819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296 пункт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solidFill>
                  <a:srgbClr val="FF0000"/>
                </a:solidFill>
              </a:rPr>
              <a:t> «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обеспечение программ воспитания, планирующая документация по работе с детьми, признанными находящимися в социально опасном положении, детьми, признанными нуждающимися в государственной защите, и детьми, нуждающимися в особых условиях воспитания» </a:t>
            </a:r>
            <a:endParaRPr lang="ru-RU" alt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планирующей документации по работе с детьми, признанными находящимися в социально опасном положении, относится:</a:t>
            </a:r>
          </a:p>
          <a:p>
            <a:pPr algn="just"/>
            <a:r>
              <a:rPr lang="ru-RU" alt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План 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реализации мероприятий по устранению причин и условий, повлекших создание неблагоприятной для детей обстановки.</a:t>
            </a:r>
          </a:p>
          <a:p>
            <a:pPr algn="just"/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67544" y="4005064"/>
            <a:ext cx="847757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297 пункт 4 «Особенности планирующей документации программ воспитания, планирующей документации по работе с детьми, признанными находящимися в социально опасном положении, детьми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признанными </a:t>
            </a:r>
            <a:r>
              <a:rPr lang="ru-RU" alt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нуждающимися в государственной защите, и детьми, нуждающимися в особых условиях 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воспитания»</a:t>
            </a:r>
            <a:endParaRPr lang="ru-RU" alt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План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реализации мероприятий по устранению причин и условий, повлекших создание неблагоприятной для детей обстановки, определяет цели, задачи, формы и методы работы с ребенком, признанным находящимся в социально опасном положении, и его родителями.</a:t>
            </a:r>
          </a:p>
          <a:p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300788" y="115888"/>
            <a:ext cx="1871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Директор (заведующий</a:t>
            </a:r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395536" y="692150"/>
            <a:ext cx="8064896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реализации мероприятий по устранению причин и условий, повлекших создание неблагоприятной обстановки для несовершеннолетнего </a:t>
            </a:r>
          </a:p>
          <a:p>
            <a:pPr algn="just"/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(-них)    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________________________________________________________</a:t>
            </a:r>
          </a:p>
          <a:p>
            <a:r>
              <a:rPr lang="ru-RU" altLang="ru-RU" dirty="0"/>
              <a:t>                      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ФИО, дата рождения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68312" y="1928813"/>
            <a:ext cx="77041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: оказание комплексной социально-педагогической поддержки и    психологической помощи</a:t>
            </a:r>
          </a:p>
          <a:p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Срок реализации плана: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666883"/>
              </p:ext>
            </p:extLst>
          </p:nvPr>
        </p:nvGraphicFramePr>
        <p:xfrm>
          <a:off x="468312" y="3128963"/>
          <a:ext cx="7832724" cy="3205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713"/>
                <a:gridCol w="3744210"/>
                <a:gridCol w="720040"/>
                <a:gridCol w="1800101"/>
                <a:gridCol w="1007660"/>
              </a:tblGrid>
              <a:tr h="91435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Мероприятие.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методы работы с ребенком и его родителями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</a:t>
                      </a:r>
                    </a:p>
                    <a:p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</a:tr>
              <a:tr h="64003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-просветительская деятельность.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</a:tr>
              <a:tr h="37068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Охранно-защитная деятельность.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</a:tr>
              <a:tr h="64003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-аналитическая деятельность.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</a:tr>
              <a:tr h="64003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Коррекционно-реабилитационная деятельность.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8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188913"/>
            <a:ext cx="84961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разработке и реализации Плана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650875"/>
            <a:ext cx="8352159" cy="6209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Tx/>
              <a:buAutoNum type="arabicPeriod"/>
              <a:defRPr/>
            </a:pP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разрабатывается индивидуально на каждого ребенка, признанного находящимся в СОП. Допускается составление 1 плана на всех детей из одной неблагополучной семьи, но в этом случае в плане должна быть четкая индивидуализация.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составления плана – до 5 рабочих дней со дня получения и </a:t>
            </a:r>
            <a:r>
              <a:rPr lang="ru-RU" sz="16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координационного совета.</a:t>
            </a:r>
          </a:p>
          <a:p>
            <a:pPr algn="just"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Срок реализации плана = сроку решения КС (3 месяца).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  В случае продления СОП в план вносятся дополнения и изменения, которые оформляются на отдельном листе и прикладываются к плану.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План составляется по 4-м направлениям. В рамках каждого из направлений мероприятия уточняются, конкретизируются, детализируются, например, через указание тем консультаций, занятий, мероприятий.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Ответственные за реализацию мероприятий плана готовят отчеты для заслушивания на заседаниях Совета профилактики, координационного совета.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 Локальным документом учреждения образования (приказ, Положение о СППС и др.) назначается ответственный за свод мероприятий плана и отчетов о их реализации.</a:t>
            </a:r>
          </a:p>
          <a:p>
            <a:pPr marL="342900" indent="-342900">
              <a:buFontTx/>
              <a:buAutoNum type="arabicPeriod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85664" y="980728"/>
            <a:ext cx="86409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насилием в семье понимаются умышленные действия физического, психологического, сексуального характера члена семьи по отношению к другому члену семьи, нарушающие его права, свободы, законные интересы и причиняющие ему физические и (или) психические страдания.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В случаях, когда в отношении членов семьи проводятся следственные действия по преступлениям, связанным с фактами насилия в отношении детей, а также при поступлении информации о неблагоприятной для ребенка обстановке в соответствии с Национальным механизмом оказания помощи несовершеннолетним, пострадавшим от сексуального насилия и эксплуатации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93205" y="44624"/>
            <a:ext cx="8229600" cy="612081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Нормативные правовые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акты</a:t>
            </a:r>
            <a:endParaRPr lang="ru-RU" sz="3600" dirty="0"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789894"/>
            <a:ext cx="8712968" cy="6070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Республики Беларусь № 18 от 24.11.2006 «О дополнительных мерах по государственной защите детей в неблагополучных семьях»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Кодекс Республики Беларусь о браке семье 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19.11.1993 № 2570-XII «О правах ребенка»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31.05.2003 №200-З «Об основах системы профилактики безнадзорности и правонарушений несовершеннолетних» (в ред. от 18.05.2022)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25.07.2022.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№490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Национального плана действий по улучшению положения детей и охране их прав на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2022-2026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15.01.2019 №22 «О признании детей находящимися в социально опасном положении» с изменениями от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29.07.2022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Министерства образования РБ от 01.10.2019 по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в социально опасном положении (в редакции от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07.07.2023) </a:t>
            </a:r>
            <a:endParaRPr lang="ru-RU"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44624"/>
            <a:ext cx="8784976" cy="58580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Раннее выявление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семейного неблагополучия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lvl="0">
              <a:lnSpc>
                <a:spcPts val="2000"/>
              </a:lnSpc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Курбацкая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Светлана Владимировна</a:t>
            </a:r>
          </a:p>
          <a:p>
            <a:pPr lvl="0">
              <a:lnSpc>
                <a:spcPts val="2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педагог социальный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				высшей квалификационной категории</a:t>
            </a:r>
          </a:p>
          <a:p>
            <a:pPr>
              <a:lnSpc>
                <a:spcPts val="2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44624"/>
            <a:ext cx="5976664" cy="19168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Государственное учреждение образования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«Гомельский областной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социально-педагогический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центр»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9000"/>
                    </a14:imgEffect>
                    <a14:imgEffect>
                      <a14:colorTemperature colorTemp="6750"/>
                    </a14:imgEffect>
                    <a14:imgEffect>
                      <a14:saturation sat="400000"/>
                    </a14:imgEffect>
                    <a14:imgEffect>
                      <a14:brightnessContrast bright="17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3264"/>
            <a:ext cx="1728192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29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265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социально опасного положения несовершеннолетних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5465" y="1301941"/>
            <a:ext cx="8232915" cy="9749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не удовлетворяются основные жизненные потребности ребенка (детей)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636912"/>
            <a:ext cx="8280920" cy="13887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обеспечивается надзор за поведением ребенка и его образом жизни, вследствие чего ребенок совершает деяния, содержащие признаки административного правонарушения либо преступления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7462" y="4437112"/>
            <a:ext cx="8280918" cy="22322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иные лица, участвующие в воспитании и содержании детей, ведут аморальный образ жизни, что оказывает вредное воздействие на ребенка (детей), злоупотребляют своими правами и (или) жестоко обращаются с ним (ними), в связи с чем имеет место опасность для жизни и (или) здоровья ребенка (детей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85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63924"/>
              </p:ext>
            </p:extLst>
          </p:nvPr>
        </p:nvGraphicFramePr>
        <p:xfrm>
          <a:off x="179512" y="672867"/>
          <a:ext cx="8704692" cy="4067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0660"/>
                <a:gridCol w="6104032"/>
              </a:tblGrid>
              <a:tr h="117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социально опасного положения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 anchor="ctr">
                    <a:solidFill>
                      <a:schemeClr val="bg2"/>
                    </a:solidFill>
                  </a:tcPr>
                </a:tc>
              </a:tr>
              <a:tr h="191868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Родителями не удовлетворяются основные жизненные потребности ребенка (детей)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 в течение одного месяца со дня регистрации рождения или со дня     прибытия на новое место жительства (пребывания) не обеспечивают регистрацию ребенка (детей) по месту жительства или месту пребывания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 отношении родителей установлены факты, подтверждающие, что они не контролируют поведение и местонахождение ребенка (детей), вследствие чего ребенок (дети) самовольно уходит из дома, бродяжничает, совершил попытку суицида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</a:tr>
              <a:tr h="191868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59492"/>
            <a:ext cx="8632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Постановление №22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02.09.2021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643833"/>
              </p:ext>
            </p:extLst>
          </p:nvPr>
        </p:nvGraphicFramePr>
        <p:xfrm>
          <a:off x="179512" y="2852936"/>
          <a:ext cx="8704692" cy="2083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6112404"/>
              </a:tblGrid>
              <a:tr h="208396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Родителями не обеспечивается надзор за поведением ребенка и его образом жизни, вследствие чего ребенок совершает деяния, содержащие признаки административного правонарушения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либо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преступления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отношении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 ребенка (детей) неоднократно в течение года установлены факты привлечения к административной ответственности по </a:t>
                      </a: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статье 10.3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Кодекса Республики Беларусь об административных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правонарушениях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27149"/>
              </p:ext>
            </p:extLst>
          </p:nvPr>
        </p:nvGraphicFramePr>
        <p:xfrm>
          <a:off x="179512" y="4437112"/>
          <a:ext cx="8704692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6112404"/>
              </a:tblGrid>
              <a:tr h="21602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Родители, иные лица, участвующие в воспитании и содержании детей, ведут аморальный образ жизни, что оказывает вредное воздействие на ребенка (детей), злоупотребляют своими правами и (или) жестоко обращаются с ним (ними), в связи с чем имеет место опасность для жизни и (или) здоровья ребенка (детей)</a:t>
                      </a: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отношении родителей, иных лиц, участвующих в воспитании и содержании детей, установлены факты привлечения к административной ответственности за совершение правонарушений, предусмотренных </a:t>
                      </a: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статьями 10.1, 19.1, частью 2 статьи 19.3, статьями 19.4, 19.5, 19.8 Кодекса Республики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 об административных правонарушениях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Установлены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факты жестокого обращения родителей, </a:t>
                      </a: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иных лиц,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участвующих в воспитании и содержании детей, с ребенком, физического и (или) психологического насилия по отношению к нему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8530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Постановление №22 от 29.07.2022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0872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Родители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препятствуют получению ребенком обязательного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образования (в любой форме его получения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134" y="213285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прекращении исполнения решения о признании ребенка (детей) находящимся в социально опасном положении в случае устранения причин, повлекших признание ребенка (детей) находящимся в социально опасном положении, или по достижении ребенком возраста восемнадцати лет, в случае избрания для него меры пресечения в виде заключения под стражу, осуждения его к наказанию в виде ареста или лишения свободы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определенный срок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случае смерти ребенка, а также объявления его умершим либо признания безвестно отсутствующим в установленном законодательством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val="38287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учащихся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1-х, 5-х, 10-х классов,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прибывших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посетить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ноября или не позднее 1 месяца с даты зачисления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учреждение образования; семьи,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которыми уже состоялось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ранее, –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852" y="4864787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посещении обучающихся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классного руководителя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пометкой «Изучение особенностей семейного воспитания  учащегося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ьная выноска 1"/>
          <p:cNvSpPr/>
          <p:nvPr/>
        </p:nvSpPr>
        <p:spPr>
          <a:xfrm>
            <a:off x="5563509" y="3822948"/>
            <a:ext cx="3544995" cy="796280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73157"/>
            <a:ext cx="495923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фамилию, имя, отчество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(если таковое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имеется) несовершеннолетнего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spcAft>
                <a:spcPts val="600"/>
              </a:spcAft>
            </a:pP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 рождения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несовершеннолетнего;</a:t>
            </a:r>
          </a:p>
          <a:p>
            <a:pPr>
              <a:spcAft>
                <a:spcPts val="600"/>
              </a:spcAft>
            </a:pP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проживания (пребывания) несовершеннолетнего;</a:t>
            </a:r>
          </a:p>
          <a:p>
            <a:pPr>
              <a:spcAft>
                <a:spcPts val="600"/>
              </a:spcAft>
            </a:pP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его законных представителях; </a:t>
            </a:r>
          </a:p>
          <a:p>
            <a:pPr>
              <a:spcAft>
                <a:spcPts val="600"/>
              </a:spcAft>
            </a:pP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выявленные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(или)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неблагополучия, в которой оказался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несовершеннолетний; </a:t>
            </a:r>
            <a:endParaRPr lang="ru-RU" sz="2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 и источник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выявления.</a:t>
            </a:r>
            <a:endParaRPr lang="ru-RU" sz="2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Дмитрий\Desktop\obschestvo-1_otec-semeystva-pet-upotreblyaet-narkotiki-i-bet-detey_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30015" y="1997762"/>
            <a:ext cx="2788783" cy="22558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113452" y="5373710"/>
            <a:ext cx="7380887" cy="792088"/>
          </a:xfrm>
          <a:prstGeom prst="roundRect">
            <a:avLst/>
          </a:prstGeom>
          <a:solidFill>
            <a:schemeClr val="accent2"/>
          </a:solidFill>
          <a:ln>
            <a:solidFill>
              <a:srgbClr val="8F4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сигнала оформляем как исходящее письмо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C2739FF3-B0AC-456E-A9C4-B8BE971B4081}"/>
              </a:ext>
            </a:extLst>
          </p:cNvPr>
          <p:cNvSpPr txBox="1">
            <a:spLocks noChangeArrowheads="1"/>
          </p:cNvSpPr>
          <p:nvPr/>
        </p:nvSpPr>
        <p:spPr>
          <a:xfrm>
            <a:off x="1113452" y="408981"/>
            <a:ext cx="7810771" cy="7364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ru-RU" altLang="ru-RU" sz="2400" b="1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семейном неблагополучии, направляемая в </a:t>
            </a:r>
            <a:r>
              <a:rPr lang="ru-RU" altLang="ru-RU" sz="2400" b="1" cap="none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altLang="ru-RU" sz="2400" b="1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спорта и туризма должна содержать:</a:t>
            </a:r>
          </a:p>
        </p:txBody>
      </p:sp>
    </p:spTree>
    <p:extLst>
      <p:ext uri="{BB962C8B-B14F-4D97-AF65-F5344CB8AC3E}">
        <p14:creationId xmlns:p14="http://schemas.microsoft.com/office/powerpoint/2010/main" val="39305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725" y="980728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Персональный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 проведения (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превышающий 15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срок обследования условий жизни и воспитания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ребенка (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3-х рабочих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Ответственных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составление обобщенной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проведения заседания совета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профилактики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152400"/>
            <a:ext cx="8229600" cy="90033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о проведении </a:t>
            </a:r>
            <a:endParaRPr lang="ru-RU" sz="4400" dirty="0"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dirty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социального расследования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 </a:t>
            </a:r>
            <a:endParaRPr lang="ru-RU" sz="4400" dirty="0"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ms2.g-cloud.by/roundcube/?_task=mail&amp;_mbox=INBOX&amp;_uid=13058&amp;_part=2&amp;_action=get&amp;_extwin=1&amp;_framed=1&amp;_mimewarning=1&amp;_embed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s2.g-cloud.by/roundcube/?_task=mail&amp;_mbox=INBOX&amp;_uid=13058&amp;_part=2&amp;_action=get&amp;_extwin=1&amp;_framed=1&amp;_mimewarning=1&amp;_embed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ms2.g-cloud.by/roundcube/?_task=mail&amp;_mbox=INBOX&amp;_uid=13058&amp;_part=2&amp;_action=get&amp;_extwin=1&amp;_framed=1&amp;_mimewarning=1&amp;_embed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ms2.g-cloud.by/roundcube/?_task=mail&amp;_mbox=INBOX&amp;_uid=13058&amp;_part=2&amp;_action=get&amp;_extwin=1&amp;_framed=1&amp;_mimewarning=1&amp;_embed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C:\Users\user\Downloads\IMG-8c8d87a848c9772e29e86d3a60e37d6c-V (1).jpg"/>
          <p:cNvPicPr>
            <a:picLocks noChangeAspect="1" noChangeArrowheads="1"/>
          </p:cNvPicPr>
          <p:nvPr/>
        </p:nvPicPr>
        <p:blipFill>
          <a:blip r:embed="rId2" cstate="print"/>
          <a:srcRect t="11151" r="8263" b="15350"/>
          <a:stretch>
            <a:fillRect/>
          </a:stretch>
        </p:blipFill>
        <p:spPr bwMode="auto">
          <a:xfrm>
            <a:off x="179512" y="764704"/>
            <a:ext cx="8747928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</TotalTime>
  <Words>1472</Words>
  <Application>Microsoft Office PowerPoint</Application>
  <PresentationFormat>Экран (4:3)</PresentationFormat>
  <Paragraphs>216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Презентация PowerPoint</vt:lpstr>
      <vt:lpstr>Нормативные правовые акты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Решения совета профилактики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103</cp:revision>
  <dcterms:created xsi:type="dcterms:W3CDTF">2021-11-15T08:29:55Z</dcterms:created>
  <dcterms:modified xsi:type="dcterms:W3CDTF">2023-11-20T13:07:23Z</dcterms:modified>
</cp:coreProperties>
</file>