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4" r:id="rId7"/>
    <p:sldId id="265" r:id="rId8"/>
    <p:sldId id="266" r:id="rId9"/>
    <p:sldId id="262" r:id="rId10"/>
    <p:sldId id="263" r:id="rId11"/>
    <p:sldId id="267" r:id="rId12"/>
    <p:sldId id="269" r:id="rId13"/>
    <p:sldId id="271" r:id="rId14"/>
    <p:sldId id="270"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без заголовка" id="{58AF5C4B-7CC4-49F8-B62B-75E026F05DFC}">
          <p14:sldIdLst>
            <p14:sldId id="256"/>
            <p14:sldId id="257"/>
            <p14:sldId id="258"/>
            <p14:sldId id="259"/>
            <p14:sldId id="260"/>
            <p14:sldId id="264"/>
            <p14:sldId id="265"/>
            <p14:sldId id="266"/>
            <p14:sldId id="262"/>
            <p14:sldId id="263"/>
            <p14:sldId id="267"/>
            <p14:sldId id="269"/>
            <p14:sldId id="271"/>
            <p14:sldId id="270"/>
            <p14:sldId id="272"/>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34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10/19/2023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D283556-06CC-4F34-9448-5DB1C16F1620}"/>
              </a:ext>
            </a:extLst>
          </p:cNvPr>
          <p:cNvSpPr>
            <a:spLocks noGrp="1"/>
          </p:cNvSpPr>
          <p:nvPr>
            <p:ph type="ctrTitle"/>
          </p:nvPr>
        </p:nvSpPr>
        <p:spPr>
          <a:xfrm>
            <a:off x="1586753" y="672353"/>
            <a:ext cx="9917860" cy="2474260"/>
          </a:xfrm>
        </p:spPr>
        <p:txBody>
          <a:bodyPr>
            <a:noAutofit/>
          </a:bodyPr>
          <a:lstStyle/>
          <a:p>
            <a:pPr algn="ctr"/>
            <a:r>
              <a:rPr lang="ru-RU" sz="4000" dirty="0">
                <a:solidFill>
                  <a:schemeClr val="bg2">
                    <a:lumMod val="25000"/>
                  </a:schemeClr>
                </a:solidFill>
                <a:effectLst/>
                <a:latin typeface="Times New Roman" panose="02020603050405020304" pitchFamily="18" charset="0"/>
                <a:ea typeface="Calibri" panose="020F0502020204030204" pitchFamily="34" charset="0"/>
                <a:cs typeface="Times New Roman" panose="02020603050405020304" pitchFamily="18" charset="0"/>
              </a:rPr>
              <a:t>Оказание помощи подросткам пострадавших от домашнего и сексуального  насилия</a:t>
            </a:r>
            <a:r>
              <a:rPr lang="ru-RU" sz="40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ru-RU" sz="4000" dirty="0">
                <a:solidFill>
                  <a:schemeClr val="bg2">
                    <a:lumMod val="2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ru-RU" sz="4000" dirty="0">
              <a:solidFill>
                <a:schemeClr val="bg2">
                  <a:lumMod val="25000"/>
                </a:schemeClr>
              </a:solidFill>
            </a:endParaRPr>
          </a:p>
        </p:txBody>
      </p:sp>
      <p:sp>
        <p:nvSpPr>
          <p:cNvPr id="3" name="Подзаголовок 2">
            <a:extLst>
              <a:ext uri="{FF2B5EF4-FFF2-40B4-BE49-F238E27FC236}">
                <a16:creationId xmlns="" xmlns:a16="http://schemas.microsoft.com/office/drawing/2014/main" id="{CAE5C58B-71AC-4455-8259-6C98346828C0}"/>
              </a:ext>
            </a:extLst>
          </p:cNvPr>
          <p:cNvSpPr>
            <a:spLocks noGrp="1"/>
          </p:cNvSpPr>
          <p:nvPr>
            <p:ph type="subTitle" idx="1"/>
          </p:nvPr>
        </p:nvSpPr>
        <p:spPr>
          <a:xfrm>
            <a:off x="2589213" y="4329953"/>
            <a:ext cx="8915399" cy="1573709"/>
          </a:xfrm>
        </p:spPr>
        <p:txBody>
          <a:bodyPr>
            <a:normAutofit/>
          </a:bodyPr>
          <a:lstStyle/>
          <a:p>
            <a:pPr eaLnBrk="1" fontAlgn="auto" hangingPunct="1">
              <a:spcAft>
                <a:spcPts val="0"/>
              </a:spcAft>
              <a:buFont typeface="Wingdings 3" charset="2"/>
              <a:buNone/>
              <a:defRPr/>
            </a:pPr>
            <a:r>
              <a:rPr lang="ru-RU" sz="2200" dirty="0">
                <a:latin typeface="Times New Roman" panose="02020603050405020304" pitchFamily="18" charset="0"/>
                <a:cs typeface="Times New Roman" panose="02020603050405020304" pitchFamily="18" charset="0"/>
              </a:rPr>
              <a:t>Психолог У ГОКПБ 			Людмила Александровна Мельниченко</a:t>
            </a:r>
          </a:p>
          <a:p>
            <a:pPr eaLnBrk="1" fontAlgn="auto" hangingPunct="1">
              <a:spcAft>
                <a:spcPts val="0"/>
              </a:spcAft>
              <a:buFont typeface="Wingdings 3" charset="2"/>
              <a:buNone/>
              <a:defRPr/>
            </a:pPr>
            <a:r>
              <a:rPr lang="ru-RU" sz="2200" dirty="0">
                <a:latin typeface="Times New Roman" panose="02020603050405020304" pitchFamily="18" charset="0"/>
                <a:cs typeface="Times New Roman" panose="02020603050405020304" pitchFamily="18" charset="0"/>
              </a:rPr>
              <a:t>																																		Гомель 2023</a:t>
            </a:r>
          </a:p>
          <a:p>
            <a:endParaRPr lang="ru-RU" dirty="0"/>
          </a:p>
        </p:txBody>
      </p:sp>
    </p:spTree>
    <p:extLst>
      <p:ext uri="{BB962C8B-B14F-4D97-AF65-F5344CB8AC3E}">
        <p14:creationId xmlns:p14="http://schemas.microsoft.com/office/powerpoint/2010/main" val="183829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BB6EFE8E-4111-4694-90F4-787E324600D5}"/>
              </a:ext>
            </a:extLst>
          </p:cNvPr>
          <p:cNvSpPr txBox="1"/>
          <p:nvPr/>
        </p:nvSpPr>
        <p:spPr>
          <a:xfrm>
            <a:off x="1560946" y="525960"/>
            <a:ext cx="10012218" cy="5115118"/>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Когда подросток сообщает о факте насилия, особенно сексуального, </a:t>
            </a:r>
            <a:r>
              <a:rPr kumimoji="0" lang="ru-RU" sz="1800" b="1" i="0"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неэффективно и даже вредно:</a:t>
            </a:r>
          </a:p>
          <a:p>
            <a:pPr marL="0" marR="0" lvl="0" indent="457200" algn="l" defTabSz="457200" rtl="0" eaLnBrk="1" fontAlgn="auto" latinLnBrk="0" hangingPunct="1">
              <a:lnSpc>
                <a:spcPct val="125000"/>
              </a:lnSpc>
              <a:spcBef>
                <a:spcPts val="0"/>
              </a:spcBef>
              <a:spcAft>
                <a:spcPts val="0"/>
              </a:spcAft>
              <a:buClrTx/>
              <a:buSzTx/>
              <a:buFont typeface="Arial" panose="020B0604020202020204" pitchFamily="34" charset="0"/>
              <a:buChar char="•"/>
              <a:tabLst/>
              <a:defRPr/>
            </a:pPr>
            <a:r>
              <a:rPr kumimoji="0" lang="ru-RU" sz="18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спрашивать, не спровоцировал ли он чем-либо действия обидчика;</a:t>
            </a:r>
          </a:p>
          <a:p>
            <a:pPr marL="0" marR="0" lvl="0" indent="457200" algn="l" defTabSz="457200" rtl="0" eaLnBrk="1" fontAlgn="auto" latinLnBrk="0" hangingPunct="1">
              <a:lnSpc>
                <a:spcPct val="125000"/>
              </a:lnSpc>
              <a:spcBef>
                <a:spcPts val="0"/>
              </a:spcBef>
              <a:spcAft>
                <a:spcPts val="0"/>
              </a:spcAft>
              <a:buClrTx/>
              <a:buSzTx/>
              <a:buFont typeface="Arial" panose="020B0604020202020204" pitchFamily="34" charset="0"/>
              <a:buChar char="•"/>
              <a:tabLst/>
              <a:defRPr/>
            </a:pPr>
            <a:r>
              <a:rPr kumimoji="0" lang="ru-RU" sz="18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задавать вопросы, усиливающие чувство вины;</a:t>
            </a:r>
          </a:p>
          <a:p>
            <a:pPr marL="0" marR="0" lvl="0" indent="457200" algn="l" defTabSz="457200" rtl="0" eaLnBrk="1" fontAlgn="auto" latinLnBrk="0" hangingPunct="1">
              <a:lnSpc>
                <a:spcPct val="125000"/>
              </a:lnSpc>
              <a:spcBef>
                <a:spcPts val="0"/>
              </a:spcBef>
              <a:spcAft>
                <a:spcPts val="0"/>
              </a:spcAft>
              <a:buClrTx/>
              <a:buSzTx/>
              <a:buFont typeface="Arial" panose="020B0604020202020204" pitchFamily="34" charset="0"/>
              <a:buChar char="•"/>
              <a:tabLst/>
              <a:defRPr/>
            </a:pPr>
            <a:r>
              <a:rPr kumimoji="0" lang="ru-RU" sz="18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спрашивать, почему ребенок не оказал достаточного сопротивления или не звал на помощь;</a:t>
            </a:r>
          </a:p>
          <a:p>
            <a:pPr marL="0" marR="0" lvl="0" indent="457200" algn="l" defTabSz="457200" rtl="0" eaLnBrk="1" fontAlgn="auto" latinLnBrk="0" hangingPunct="1">
              <a:lnSpc>
                <a:spcPct val="125000"/>
              </a:lnSpc>
              <a:spcBef>
                <a:spcPts val="0"/>
              </a:spcBef>
              <a:spcAft>
                <a:spcPts val="0"/>
              </a:spcAft>
              <a:buClrTx/>
              <a:buSzTx/>
              <a:buFont typeface="Arial" panose="020B0604020202020204" pitchFamily="34" charset="0"/>
              <a:buChar char="•"/>
              <a:tabLst/>
              <a:defRPr/>
            </a:pPr>
            <a:r>
              <a:rPr kumimoji="0" lang="ru-RU" sz="18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говорить о том, что бы вы сделали в подобной ситуации;</a:t>
            </a:r>
          </a:p>
          <a:p>
            <a:pPr marL="0" marR="0" lvl="0" indent="457200" algn="l" defTabSz="457200" rtl="0" eaLnBrk="1" fontAlgn="auto" latinLnBrk="0" hangingPunct="1">
              <a:lnSpc>
                <a:spcPct val="125000"/>
              </a:lnSpc>
              <a:spcBef>
                <a:spcPts val="0"/>
              </a:spcBef>
              <a:spcAft>
                <a:spcPts val="0"/>
              </a:spcAft>
              <a:buClrTx/>
              <a:buSzTx/>
              <a:buFont typeface="Arial" panose="020B0604020202020204" pitchFamily="34" charset="0"/>
              <a:buChar char="•"/>
              <a:tabLst/>
              <a:defRPr/>
            </a:pPr>
            <a:r>
              <a:rPr kumimoji="0" lang="ru-RU" sz="18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давать советы и навязывать собственные решения;</a:t>
            </a:r>
          </a:p>
          <a:p>
            <a:pPr marL="0" marR="0" lvl="0" indent="457200" algn="l" defTabSz="457200" rtl="0" eaLnBrk="1" fontAlgn="auto" latinLnBrk="0" hangingPunct="1">
              <a:lnSpc>
                <a:spcPct val="125000"/>
              </a:lnSpc>
              <a:spcBef>
                <a:spcPts val="0"/>
              </a:spcBef>
              <a:spcAft>
                <a:spcPts val="0"/>
              </a:spcAft>
              <a:buClrTx/>
              <a:buSzTx/>
              <a:buFont typeface="Arial" panose="020B0604020202020204" pitchFamily="34" charset="0"/>
              <a:buChar char="•"/>
              <a:tabLst/>
              <a:defRPr/>
            </a:pPr>
            <a:r>
              <a:rPr kumimoji="0" lang="ru-RU" sz="18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говорить “успокойся, не переживай...”, то есть отрицать чувства ребенка;</a:t>
            </a:r>
          </a:p>
          <a:p>
            <a:pPr marL="0" marR="0" lvl="0" indent="457200" algn="l" defTabSz="457200" rtl="0" eaLnBrk="1" fontAlgn="auto" latinLnBrk="0" hangingPunct="1">
              <a:lnSpc>
                <a:spcPct val="125000"/>
              </a:lnSpc>
              <a:spcBef>
                <a:spcPts val="0"/>
              </a:spcBef>
              <a:spcAft>
                <a:spcPts val="0"/>
              </a:spcAft>
              <a:buClrTx/>
              <a:buSzTx/>
              <a:buFont typeface="Arial" panose="020B0604020202020204" pitchFamily="34" charset="0"/>
              <a:buChar char="•"/>
              <a:tabLst/>
              <a:defRPr/>
            </a:pPr>
            <a:r>
              <a:rPr kumimoji="0" lang="ru-RU" sz="18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быть холодным и отстраненным, не проявлять эмпатии;</a:t>
            </a:r>
          </a:p>
          <a:p>
            <a:pPr marL="0" marR="0" lvl="0" indent="457200" algn="l" defTabSz="457200" rtl="0" eaLnBrk="1" fontAlgn="auto" latinLnBrk="0" hangingPunct="1">
              <a:lnSpc>
                <a:spcPct val="125000"/>
              </a:lnSpc>
              <a:spcBef>
                <a:spcPts val="0"/>
              </a:spcBef>
              <a:spcAft>
                <a:spcPts val="0"/>
              </a:spcAft>
              <a:buClrTx/>
              <a:buSzTx/>
              <a:buFont typeface="Arial" panose="020B0604020202020204" pitchFamily="34" charset="0"/>
              <a:buChar char="•"/>
              <a:tabLst/>
              <a:defRPr/>
            </a:pPr>
            <a:r>
              <a:rPr kumimoji="0" lang="ru-RU" sz="18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говорить “я тебя понимаю...”;</a:t>
            </a:r>
          </a:p>
          <a:p>
            <a:pPr marL="0" marR="0" lvl="0" indent="457200" algn="l" defTabSz="457200" rtl="0" eaLnBrk="1" fontAlgn="auto" latinLnBrk="0" hangingPunct="1">
              <a:lnSpc>
                <a:spcPct val="125000"/>
              </a:lnSpc>
              <a:spcBef>
                <a:spcPts val="0"/>
              </a:spcBef>
              <a:spcAft>
                <a:spcPts val="0"/>
              </a:spcAft>
              <a:buClrTx/>
              <a:buSzTx/>
              <a:buFont typeface="Arial" panose="020B0604020202020204" pitchFamily="34" charset="0"/>
              <a:buChar char="•"/>
              <a:tabLst/>
              <a:defRPr/>
            </a:pPr>
            <a:r>
              <a:rPr kumimoji="0" lang="ru-RU" sz="18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слишком глубоко эмоционально включаться в ситуацию, что затрудняет или делает невозможным оказание помощи.</a:t>
            </a:r>
          </a:p>
          <a:p>
            <a:pPr marL="0" marR="0" lvl="0" indent="457200" algn="l" defTabSz="457200" rtl="0" eaLnBrk="1" fontAlgn="auto" latinLnBrk="0" hangingPunct="1">
              <a:lnSpc>
                <a:spcPct val="125000"/>
              </a:lnSpc>
              <a:spcBef>
                <a:spcPts val="0"/>
              </a:spcBef>
              <a:spcAft>
                <a:spcPts val="0"/>
              </a:spcAft>
              <a:buClrTx/>
              <a:buSzTx/>
              <a:buFontTx/>
              <a:buNone/>
              <a:tabLst/>
              <a:defRPr/>
            </a:pPr>
            <a:r>
              <a:rPr kumimoji="0" lang="ru-RU" sz="1800" b="0"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Важно собрать ту информацию о насилии, которая имеет отношение к оценке психологического состояния ребенка и выработке стратегий помощи</a:t>
            </a:r>
            <a:r>
              <a:rPr kumimoji="0" lang="ru-RU" sz="1800" b="0"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вид насилия, его тяжесть и длительность, характер взаимоотношений ребенка и обидчика, чувства ребенка и пр.</a:t>
            </a:r>
          </a:p>
        </p:txBody>
      </p:sp>
    </p:spTree>
    <p:extLst>
      <p:ext uri="{BB962C8B-B14F-4D97-AF65-F5344CB8AC3E}">
        <p14:creationId xmlns:p14="http://schemas.microsoft.com/office/powerpoint/2010/main" val="1856243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0AFD39F3-6F79-4D3E-A6DB-0814F02D67CF}"/>
              </a:ext>
            </a:extLst>
          </p:cNvPr>
          <p:cNvSpPr txBox="1"/>
          <p:nvPr/>
        </p:nvSpPr>
        <p:spPr>
          <a:xfrm>
            <a:off x="1597891" y="476654"/>
            <a:ext cx="9633527" cy="5078313"/>
          </a:xfrm>
          <a:prstGeom prst="rect">
            <a:avLst/>
          </a:prstGeom>
          <a:noFill/>
        </p:spPr>
        <p:txBody>
          <a:bodyPr wrap="square">
            <a:spAutoFit/>
          </a:bodyPr>
          <a:lstStyle/>
          <a:p>
            <a:pPr algn="l"/>
            <a:r>
              <a:rPr lang="ru-RU" b="1" i="1" dirty="0">
                <a:solidFill>
                  <a:srgbClr val="333333"/>
                </a:solidFill>
                <a:effectLst/>
                <a:latin typeface="Times New Roman" panose="02020603050405020304" pitchFamily="18" charset="0"/>
                <a:cs typeface="Times New Roman" panose="02020603050405020304" pitchFamily="18" charset="0"/>
              </a:rPr>
              <a:t>Используйте приемы активного слушания.</a:t>
            </a:r>
            <a:endParaRPr lang="ru-RU" b="0" i="0" dirty="0">
              <a:solidFill>
                <a:srgbClr val="333333"/>
              </a:solidFill>
              <a:effectLst/>
              <a:latin typeface="Times New Roman" panose="02020603050405020304" pitchFamily="18" charset="0"/>
              <a:cs typeface="Times New Roman" panose="02020603050405020304" pitchFamily="18" charset="0"/>
            </a:endParaRPr>
          </a:p>
          <a:p>
            <a:r>
              <a:rPr lang="ru-RU" b="0" i="0" dirty="0">
                <a:solidFill>
                  <a:srgbClr val="333333"/>
                </a:solidFill>
                <a:effectLst/>
                <a:latin typeface="Times New Roman" panose="02020603050405020304" pitchFamily="18" charset="0"/>
                <a:cs typeface="Times New Roman" panose="02020603050405020304" pitchFamily="18" charset="0"/>
              </a:rPr>
              <a:t>Важно активно слушать, используя все приемы активного слушания, а не добиваться подробностей и не проводить расследование, так как это в компетенции правоохранительных органов. Неприемлемо оказывать на ребенка давление, заставлять демонстрировать травмы, ушибы. Уважайте право ребенка говорить столько, сколько он считает нужным. Специалисту важно выяснить, если речь не идет о спец. экспертизе, не столько то, что именно сказал ребенок или сделал, а то, что он чувствовал.</a:t>
            </a:r>
            <a:r>
              <a:rPr lang="ru-RU" dirty="0">
                <a:solidFill>
                  <a:srgbClr val="3D3D3D"/>
                </a:solidFill>
                <a:latin typeface="Times New Roman" panose="02020603050405020304" pitchFamily="18" charset="0"/>
                <a:cs typeface="Times New Roman" panose="02020603050405020304" pitchFamily="18" charset="0"/>
              </a:rPr>
              <a:t> </a:t>
            </a:r>
          </a:p>
          <a:p>
            <a:endParaRPr lang="ru-RU" dirty="0">
              <a:solidFill>
                <a:srgbClr val="3D3D3D"/>
              </a:solidFill>
              <a:latin typeface="Times New Roman" panose="02020603050405020304" pitchFamily="18" charset="0"/>
              <a:cs typeface="Times New Roman" panose="02020603050405020304" pitchFamily="18" charset="0"/>
            </a:endParaRPr>
          </a:p>
          <a:p>
            <a:r>
              <a:rPr lang="ru-RU" dirty="0">
                <a:solidFill>
                  <a:srgbClr val="3D3D3D"/>
                </a:solidFill>
                <a:latin typeface="Times New Roman" panose="02020603050405020304" pitchFamily="18" charset="0"/>
                <a:cs typeface="Times New Roman" panose="02020603050405020304" pitchFamily="18" charset="0"/>
              </a:rPr>
              <a:t>Предметом обсуждения часто становятся идеи самообвинения, основанные на заблуждении, что насильнику не было оказано должного сопротивления. Следует убедить жертву, что она действовала правильно, соответственно сложившимся обстоятельствам, и лучшим доказательством тому является тот факт, что она осталась жива. </a:t>
            </a:r>
          </a:p>
          <a:p>
            <a:pPr algn="l"/>
            <a:endParaRPr lang="ru-RU" b="0" i="0" dirty="0">
              <a:solidFill>
                <a:srgbClr val="333333"/>
              </a:solidFill>
              <a:effectLst/>
              <a:latin typeface="Times New Roman" panose="02020603050405020304" pitchFamily="18" charset="0"/>
              <a:cs typeface="Times New Roman" panose="02020603050405020304" pitchFamily="18" charset="0"/>
            </a:endParaRPr>
          </a:p>
          <a:p>
            <a:pPr algn="l"/>
            <a:r>
              <a:rPr lang="ru-RU" b="1" i="1" dirty="0">
                <a:solidFill>
                  <a:srgbClr val="333333"/>
                </a:solidFill>
                <a:effectLst/>
                <a:latin typeface="Times New Roman" panose="02020603050405020304" pitchFamily="18" charset="0"/>
                <a:cs typeface="Times New Roman" panose="02020603050405020304" pitchFamily="18" charset="0"/>
              </a:rPr>
              <a:t> Осторожно применяйте физический контакт.</a:t>
            </a:r>
            <a:endParaRPr lang="ru-RU" b="0" i="0" dirty="0">
              <a:solidFill>
                <a:srgbClr val="333333"/>
              </a:solidFill>
              <a:effectLst/>
              <a:latin typeface="Times New Roman" panose="02020603050405020304" pitchFamily="18" charset="0"/>
              <a:cs typeface="Times New Roman" panose="02020603050405020304" pitchFamily="18" charset="0"/>
            </a:endParaRPr>
          </a:p>
          <a:p>
            <a:pPr algn="l"/>
            <a:r>
              <a:rPr lang="ru-RU" b="0" i="0" dirty="0">
                <a:solidFill>
                  <a:srgbClr val="333333"/>
                </a:solidFill>
                <a:effectLst/>
                <a:latin typeface="Times New Roman" panose="02020603050405020304" pitchFamily="18" charset="0"/>
                <a:cs typeface="Times New Roman" panose="02020603050405020304" pitchFamily="18" charset="0"/>
              </a:rPr>
              <a:t>Физический контакт с ребенком - </a:t>
            </a:r>
            <a:r>
              <a:rPr lang="ru-RU" b="0" i="0" dirty="0" err="1">
                <a:solidFill>
                  <a:srgbClr val="333333"/>
                </a:solidFill>
                <a:effectLst/>
                <a:latin typeface="Times New Roman" panose="02020603050405020304" pitchFamily="18" charset="0"/>
                <a:cs typeface="Times New Roman" panose="02020603050405020304" pitchFamily="18" charset="0"/>
              </a:rPr>
              <a:t>дотрагивание</a:t>
            </a:r>
            <a:r>
              <a:rPr lang="ru-RU" b="0" i="0" dirty="0">
                <a:solidFill>
                  <a:srgbClr val="333333"/>
                </a:solidFill>
                <a:effectLst/>
                <a:latin typeface="Times New Roman" panose="02020603050405020304" pitchFamily="18" charset="0"/>
                <a:cs typeface="Times New Roman" panose="02020603050405020304" pitchFamily="18" charset="0"/>
              </a:rPr>
              <a:t> до коленки, плеча, объятия, могут напоминать ему о перенесенной травме. Известно, что дружеское прикосновение может быть формой поддержки и заботы, но человек, в особенности перенесший сексуальную травму, неадекватно реагирует на физический контакт, цепенея и как бы прислушиваясь к собственным ощущениям.</a:t>
            </a:r>
          </a:p>
        </p:txBody>
      </p:sp>
    </p:spTree>
    <p:extLst>
      <p:ext uri="{BB962C8B-B14F-4D97-AF65-F5344CB8AC3E}">
        <p14:creationId xmlns:p14="http://schemas.microsoft.com/office/powerpoint/2010/main" val="1842294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86DD7230-D166-4EF0-B49C-E4BEFD1EDC1F}"/>
              </a:ext>
            </a:extLst>
          </p:cNvPr>
          <p:cNvSpPr txBox="1"/>
          <p:nvPr/>
        </p:nvSpPr>
        <p:spPr>
          <a:xfrm>
            <a:off x="1394690" y="335845"/>
            <a:ext cx="10317019" cy="5909310"/>
          </a:xfrm>
          <a:prstGeom prst="rect">
            <a:avLst/>
          </a:prstGeom>
          <a:noFill/>
        </p:spPr>
        <p:txBody>
          <a:bodyPr wrap="square">
            <a:spAutoFit/>
          </a:bodyPr>
          <a:lstStyle/>
          <a:p>
            <a:pPr algn="l" fontAlgn="base"/>
            <a:r>
              <a:rPr lang="ru-RU" b="1" i="0" dirty="0">
                <a:solidFill>
                  <a:srgbClr val="3D3D3D"/>
                </a:solidFill>
                <a:effectLst/>
                <a:latin typeface="Times New Roman" panose="02020603050405020304" pitchFamily="18" charset="0"/>
                <a:cs typeface="Times New Roman" panose="02020603050405020304" pitchFamily="18" charset="0"/>
              </a:rPr>
              <a:t>Принципы помощи жертвам изнасилования или попыток изнасилования</a:t>
            </a:r>
          </a:p>
          <a:p>
            <a:pPr algn="l" fontAlgn="base"/>
            <a:r>
              <a:rPr lang="ru-RU" b="0" i="0" u="sng" dirty="0">
                <a:solidFill>
                  <a:srgbClr val="3D3D3D"/>
                </a:solidFill>
                <a:effectLst/>
                <a:latin typeface="Times New Roman" panose="02020603050405020304" pitchFamily="18" charset="0"/>
                <a:cs typeface="Times New Roman" panose="02020603050405020304" pitchFamily="18" charset="0"/>
              </a:rPr>
              <a:t>1. Уважение</a:t>
            </a:r>
          </a:p>
          <a:p>
            <a:pPr algn="l" fontAlgn="base"/>
            <a:r>
              <a:rPr lang="ru-RU" b="0" i="0" dirty="0">
                <a:solidFill>
                  <a:srgbClr val="3D3D3D"/>
                </a:solidFill>
                <a:effectLst/>
                <a:latin typeface="Times New Roman" panose="02020603050405020304" pitchFamily="18" charset="0"/>
                <a:cs typeface="Times New Roman" panose="02020603050405020304" pitchFamily="18" charset="0"/>
              </a:rPr>
              <a:t>· оцените доверие, которое оказывает жертва, обращаясь за помощью;</a:t>
            </a:r>
          </a:p>
          <a:p>
            <a:pPr algn="l" fontAlgn="base"/>
            <a:r>
              <a:rPr lang="ru-RU" b="0" i="0" dirty="0">
                <a:solidFill>
                  <a:srgbClr val="3D3D3D"/>
                </a:solidFill>
                <a:effectLst/>
                <a:latin typeface="Times New Roman" panose="02020603050405020304" pitchFamily="18" charset="0"/>
                <a:cs typeface="Times New Roman" panose="02020603050405020304" pitchFamily="18" charset="0"/>
              </a:rPr>
              <a:t>· обеспечьте конфиденциальность;</a:t>
            </a:r>
          </a:p>
          <a:p>
            <a:pPr algn="l" fontAlgn="base"/>
            <a:r>
              <a:rPr lang="ru-RU" b="0" i="0" dirty="0">
                <a:solidFill>
                  <a:srgbClr val="3D3D3D"/>
                </a:solidFill>
                <a:effectLst/>
                <a:latin typeface="Times New Roman" panose="02020603050405020304" pitchFamily="18" charset="0"/>
                <a:cs typeface="Times New Roman" panose="02020603050405020304" pitchFamily="18" charset="0"/>
              </a:rPr>
              <a:t>· учитывайте культурные особенности жертвы.</a:t>
            </a:r>
          </a:p>
          <a:p>
            <a:pPr algn="l" fontAlgn="base"/>
            <a:r>
              <a:rPr lang="ru-RU" b="0" i="0" u="sng" dirty="0">
                <a:solidFill>
                  <a:srgbClr val="3D3D3D"/>
                </a:solidFill>
                <a:effectLst/>
                <a:latin typeface="Times New Roman" panose="02020603050405020304" pitchFamily="18" charset="0"/>
                <a:cs typeface="Times New Roman" panose="02020603050405020304" pitchFamily="18" charset="0"/>
              </a:rPr>
              <a:t>2. Подтверждение</a:t>
            </a:r>
          </a:p>
          <a:p>
            <a:pPr algn="l" fontAlgn="base"/>
            <a:r>
              <a:rPr lang="ru-RU" b="0" i="0" dirty="0">
                <a:solidFill>
                  <a:srgbClr val="3D3D3D"/>
                </a:solidFill>
                <a:effectLst/>
                <a:latin typeface="Times New Roman" panose="02020603050405020304" pitchFamily="18" charset="0"/>
                <a:cs typeface="Times New Roman" panose="02020603050405020304" pitchFamily="18" charset="0"/>
              </a:rPr>
              <a:t>· правоты </a:t>
            </a:r>
            <a:r>
              <a:rPr lang="ru-RU" dirty="0">
                <a:solidFill>
                  <a:srgbClr val="3D3D3D"/>
                </a:solidFill>
                <a:latin typeface="Times New Roman" panose="02020603050405020304" pitchFamily="18" charset="0"/>
                <a:cs typeface="Times New Roman" panose="02020603050405020304" pitchFamily="18" charset="0"/>
              </a:rPr>
              <a:t>жертвы </a:t>
            </a:r>
            <a:r>
              <a:rPr lang="ru-RU" b="0" i="0" dirty="0">
                <a:solidFill>
                  <a:srgbClr val="3D3D3D"/>
                </a:solidFill>
                <a:effectLst/>
                <a:latin typeface="Times New Roman" panose="02020603050405020304" pitchFamily="18" charset="0"/>
                <a:cs typeface="Times New Roman" panose="02020603050405020304" pitchFamily="18" charset="0"/>
              </a:rPr>
              <a:t>и необходимости выразить свои чувства;</a:t>
            </a:r>
          </a:p>
          <a:p>
            <a:pPr algn="l" fontAlgn="base"/>
            <a:r>
              <a:rPr lang="ru-RU" b="0" i="0" dirty="0">
                <a:solidFill>
                  <a:srgbClr val="3D3D3D"/>
                </a:solidFill>
                <a:effectLst/>
                <a:latin typeface="Times New Roman" panose="02020603050405020304" pitchFamily="18" charset="0"/>
                <a:cs typeface="Times New Roman" panose="02020603050405020304" pitchFamily="18" charset="0"/>
              </a:rPr>
              <a:t>· реальности, что жертва осталась в живых и имеет достаточно сил, чтобы справиться с травмой;</a:t>
            </a:r>
          </a:p>
          <a:p>
            <a:pPr algn="l" fontAlgn="base"/>
            <a:r>
              <a:rPr lang="ru-RU" b="0" i="0" dirty="0">
                <a:solidFill>
                  <a:srgbClr val="3D3D3D"/>
                </a:solidFill>
                <a:effectLst/>
                <a:latin typeface="Times New Roman" panose="02020603050405020304" pitchFamily="18" charset="0"/>
                <a:cs typeface="Times New Roman" panose="02020603050405020304" pitchFamily="18" charset="0"/>
              </a:rPr>
              <a:t>· естественности и адекватности ее чувств;</a:t>
            </a:r>
          </a:p>
          <a:p>
            <a:pPr algn="l" fontAlgn="base"/>
            <a:r>
              <a:rPr lang="ru-RU" b="0" i="0" dirty="0">
                <a:solidFill>
                  <a:srgbClr val="3D3D3D"/>
                </a:solidFill>
                <a:effectLst/>
                <a:latin typeface="Times New Roman" panose="02020603050405020304" pitchFamily="18" charset="0"/>
                <a:cs typeface="Times New Roman" panose="02020603050405020304" pitchFamily="18" charset="0"/>
              </a:rPr>
              <a:t>· позитивного смысла проявлений психологической защиты.</a:t>
            </a:r>
          </a:p>
          <a:p>
            <a:pPr algn="l" fontAlgn="base"/>
            <a:r>
              <a:rPr lang="ru-RU" b="0" i="0" u="sng" dirty="0">
                <a:solidFill>
                  <a:srgbClr val="3D3D3D"/>
                </a:solidFill>
                <a:effectLst/>
                <a:latin typeface="Times New Roman" panose="02020603050405020304" pitchFamily="18" charset="0"/>
                <a:cs typeface="Times New Roman" panose="02020603050405020304" pitchFamily="18" charset="0"/>
              </a:rPr>
              <a:t>3. Убеждение</a:t>
            </a:r>
          </a:p>
          <a:p>
            <a:pPr algn="l" fontAlgn="base"/>
            <a:r>
              <a:rPr lang="ru-RU" b="0" i="0" dirty="0">
                <a:solidFill>
                  <a:srgbClr val="3D3D3D"/>
                </a:solidFill>
                <a:effectLst/>
                <a:latin typeface="Times New Roman" panose="02020603050405020304" pitchFamily="18" charset="0"/>
                <a:cs typeface="Times New Roman" panose="02020603050405020304" pitchFamily="18" charset="0"/>
              </a:rPr>
              <a:t>· что жертва не виновата;</a:t>
            </a:r>
          </a:p>
          <a:p>
            <a:pPr algn="l" fontAlgn="base"/>
            <a:r>
              <a:rPr lang="ru-RU" b="0" i="0" dirty="0">
                <a:solidFill>
                  <a:srgbClr val="3D3D3D"/>
                </a:solidFill>
                <a:effectLst/>
                <a:latin typeface="Times New Roman" panose="02020603050405020304" pitchFamily="18" charset="0"/>
                <a:cs typeface="Times New Roman" panose="02020603050405020304" pitchFamily="18" charset="0"/>
              </a:rPr>
              <a:t>· что она преодолеет свои переживания, страхи и ночные кошмары, являющиеся «оплакиванием потери»;</a:t>
            </a:r>
          </a:p>
          <a:p>
            <a:pPr algn="l" fontAlgn="base"/>
            <a:r>
              <a:rPr lang="ru-RU" b="0" i="0" dirty="0">
                <a:solidFill>
                  <a:srgbClr val="3D3D3D"/>
                </a:solidFill>
                <a:effectLst/>
                <a:latin typeface="Times New Roman" panose="02020603050405020304" pitchFamily="18" charset="0"/>
                <a:cs typeface="Times New Roman" panose="02020603050405020304" pitchFamily="18" charset="0"/>
              </a:rPr>
              <a:t>· что теперешнее состояние пройдет, если появится надежда;</a:t>
            </a:r>
          </a:p>
          <a:p>
            <a:pPr algn="l" fontAlgn="base"/>
            <a:r>
              <a:rPr lang="ru-RU" b="0" i="0" dirty="0">
                <a:solidFill>
                  <a:srgbClr val="3D3D3D"/>
                </a:solidFill>
                <a:effectLst/>
                <a:latin typeface="Times New Roman" panose="02020603050405020304" pitchFamily="18" charset="0"/>
                <a:cs typeface="Times New Roman" panose="02020603050405020304" pitchFamily="18" charset="0"/>
              </a:rPr>
              <a:t>· что она имеет для преодоления необходимые силы и ресурсы;</a:t>
            </a:r>
          </a:p>
          <a:p>
            <a:pPr algn="l" fontAlgn="base"/>
            <a:r>
              <a:rPr lang="ru-RU" b="0" i="0" dirty="0">
                <a:solidFill>
                  <a:srgbClr val="3D3D3D"/>
                </a:solidFill>
                <a:effectLst/>
                <a:latin typeface="Times New Roman" panose="02020603050405020304" pitchFamily="18" charset="0"/>
                <a:cs typeface="Times New Roman" panose="02020603050405020304" pitchFamily="18" charset="0"/>
              </a:rPr>
              <a:t>· что ей самой следует определять, что, когда и кому рассказывать о случившемся.</a:t>
            </a:r>
          </a:p>
          <a:p>
            <a:pPr algn="l" fontAlgn="base"/>
            <a:r>
              <a:rPr lang="ru-RU" b="0" i="0" u="sng" dirty="0">
                <a:solidFill>
                  <a:srgbClr val="3D3D3D"/>
                </a:solidFill>
                <a:effectLst/>
                <a:latin typeface="Times New Roman" panose="02020603050405020304" pitchFamily="18" charset="0"/>
                <a:cs typeface="Times New Roman" panose="02020603050405020304" pitchFamily="18" charset="0"/>
              </a:rPr>
              <a:t>4. Предоставление разнообразных возможностей</a:t>
            </a:r>
          </a:p>
          <a:p>
            <a:pPr algn="l" fontAlgn="base"/>
            <a:r>
              <a:rPr lang="ru-RU" b="0" i="0" dirty="0">
                <a:solidFill>
                  <a:srgbClr val="3D3D3D"/>
                </a:solidFill>
                <a:effectLst/>
                <a:latin typeface="Times New Roman" panose="02020603050405020304" pitchFamily="18" charset="0"/>
                <a:cs typeface="Times New Roman" panose="02020603050405020304" pitchFamily="18" charset="0"/>
              </a:rPr>
              <a:t>· передайте ей инициативу в процессе консультирования;</a:t>
            </a:r>
          </a:p>
          <a:p>
            <a:pPr algn="l" fontAlgn="base"/>
            <a:r>
              <a:rPr lang="ru-RU" b="0" i="0" dirty="0">
                <a:solidFill>
                  <a:srgbClr val="3D3D3D"/>
                </a:solidFill>
                <a:effectLst/>
                <a:latin typeface="Times New Roman" panose="02020603050405020304" pitchFamily="18" charset="0"/>
                <a:cs typeface="Times New Roman" panose="02020603050405020304" pitchFamily="18" charset="0"/>
              </a:rPr>
              <a:t>· дайте необходимую информацию, не заставляя нести ответственность за случившееся;</a:t>
            </a:r>
          </a:p>
          <a:p>
            <a:pPr algn="l" fontAlgn="base"/>
            <a:r>
              <a:rPr lang="ru-RU" b="0" i="0" dirty="0">
                <a:solidFill>
                  <a:srgbClr val="3D3D3D"/>
                </a:solidFill>
                <a:effectLst/>
                <a:latin typeface="Times New Roman" panose="02020603050405020304" pitchFamily="18" charset="0"/>
                <a:cs typeface="Times New Roman" panose="02020603050405020304" pitchFamily="18" charset="0"/>
              </a:rPr>
              <a:t>· не интересуйтесь деталями происшедшего, если эт</a:t>
            </a:r>
            <a:r>
              <a:rPr lang="ru-RU" b="0" i="0" dirty="0">
                <a:solidFill>
                  <a:srgbClr val="3D3D3D"/>
                </a:solidFill>
                <a:effectLst/>
                <a:latin typeface="Titillium Web" panose="00000500000000000000" pitchFamily="2" charset="0"/>
              </a:rPr>
              <a:t>ого не требуется в терапевтических целях.</a:t>
            </a:r>
          </a:p>
        </p:txBody>
      </p:sp>
    </p:spTree>
    <p:extLst>
      <p:ext uri="{BB962C8B-B14F-4D97-AF65-F5344CB8AC3E}">
        <p14:creationId xmlns:p14="http://schemas.microsoft.com/office/powerpoint/2010/main" val="575147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C2273F93-4E38-4196-8A21-6D8114E4656E}"/>
              </a:ext>
            </a:extLst>
          </p:cNvPr>
          <p:cNvSpPr txBox="1"/>
          <p:nvPr/>
        </p:nvSpPr>
        <p:spPr>
          <a:xfrm>
            <a:off x="1376218" y="889843"/>
            <a:ext cx="10631055" cy="5078313"/>
          </a:xfrm>
          <a:prstGeom prst="rect">
            <a:avLst/>
          </a:prstGeom>
          <a:noFill/>
        </p:spPr>
        <p:txBody>
          <a:bodyPr wrap="square">
            <a:spAutoFit/>
          </a:bodyPr>
          <a:lstStyle/>
          <a:p>
            <a:pPr algn="l" fontAlgn="base"/>
            <a:r>
              <a:rPr lang="ru-RU" b="1" i="0" dirty="0">
                <a:solidFill>
                  <a:srgbClr val="3D3D3D"/>
                </a:solidFill>
                <a:effectLst/>
                <a:latin typeface="Times New Roman" panose="02020603050405020304" pitchFamily="18" charset="0"/>
                <a:cs typeface="Times New Roman" panose="02020603050405020304" pitchFamily="18" charset="0"/>
              </a:rPr>
              <a:t>Спектр возможных эмоциональных реакций жертвы широк.</a:t>
            </a:r>
          </a:p>
          <a:p>
            <a:pPr algn="l" fontAlgn="base"/>
            <a:r>
              <a:rPr lang="ru-RU" b="1" i="0" u="sng" dirty="0">
                <a:solidFill>
                  <a:srgbClr val="3D3D3D"/>
                </a:solidFill>
                <a:effectLst/>
                <a:latin typeface="Times New Roman" panose="02020603050405020304" pitchFamily="18" charset="0"/>
                <a:cs typeface="Times New Roman" panose="02020603050405020304" pitchFamily="18" charset="0"/>
              </a:rPr>
              <a:t>Страх</a:t>
            </a:r>
            <a:r>
              <a:rPr lang="ru-RU" b="0" i="0" dirty="0">
                <a:solidFill>
                  <a:srgbClr val="3D3D3D"/>
                </a:solidFill>
                <a:effectLst/>
                <a:latin typeface="Times New Roman" panose="02020603050405020304" pitchFamily="18" charset="0"/>
                <a:cs typeface="Times New Roman" panose="02020603050405020304" pitchFamily="18" charset="0"/>
              </a:rPr>
              <a:t>, который может приводить к развитию фобий (страх вновь подвергнуться избиениям, насилию или лишиться жизни). Его не следует подавлять, более того, поскольку он основан на реальных обстоятельствах, иногда нужно предпринять действия по обеспечению безопасности. Существует также и страх отвержения близкими.</a:t>
            </a:r>
          </a:p>
          <a:p>
            <a:pPr algn="l" fontAlgn="base"/>
            <a:r>
              <a:rPr lang="ru-RU" b="1" i="0" u="sng" dirty="0">
                <a:solidFill>
                  <a:srgbClr val="3D3D3D"/>
                </a:solidFill>
                <a:effectLst/>
                <a:latin typeface="Times New Roman" panose="02020603050405020304" pitchFamily="18" charset="0"/>
                <a:cs typeface="Times New Roman" panose="02020603050405020304" pitchFamily="18" charset="0"/>
              </a:rPr>
              <a:t>Отрицание серьезности проблемы (или вообще — ее существования). </a:t>
            </a:r>
            <a:r>
              <a:rPr lang="ru-RU" b="0" i="0" dirty="0">
                <a:solidFill>
                  <a:srgbClr val="3D3D3D"/>
                </a:solidFill>
                <a:effectLst/>
                <a:latin typeface="Times New Roman" panose="02020603050405020304" pitchFamily="18" charset="0"/>
                <a:cs typeface="Times New Roman" panose="02020603050405020304" pitchFamily="18" charset="0"/>
              </a:rPr>
              <a:t>Произошедшее не осознается или представляется нереальным. В беседе следует принять важность потребности клиента в этой психологической защите.</a:t>
            </a:r>
          </a:p>
          <a:p>
            <a:pPr algn="l" fontAlgn="base"/>
            <a:r>
              <a:rPr lang="ru-RU" b="1" i="0" u="sng" dirty="0">
                <a:solidFill>
                  <a:srgbClr val="3D3D3D"/>
                </a:solidFill>
                <a:effectLst/>
                <a:latin typeface="Times New Roman" panose="02020603050405020304" pitchFamily="18" charset="0"/>
                <a:cs typeface="Times New Roman" panose="02020603050405020304" pitchFamily="18" charset="0"/>
              </a:rPr>
              <a:t>Потрясение отсутствием или неприемлемостью альтернатив выхода из ситуации. </a:t>
            </a:r>
            <a:r>
              <a:rPr lang="ru-RU" b="0" i="0" dirty="0">
                <a:solidFill>
                  <a:srgbClr val="3D3D3D"/>
                </a:solidFill>
                <a:effectLst/>
                <a:latin typeface="Times New Roman" panose="02020603050405020304" pitchFamily="18" charset="0"/>
                <a:cs typeface="Times New Roman" panose="02020603050405020304" pitchFamily="18" charset="0"/>
              </a:rPr>
              <a:t>Сильные эмоциональные переживания приводят к дезорганизации поведения и дезинтеграции личности. Потрясение усиливает необходимость резких изменений в жизни: смены жилища, поиска работы, новой школы и т.п. В этом хаосе целесообразно совместно определить приоритеты и, используя сильные стороны личности, составить конкретный и исполнимый план действий.</a:t>
            </a:r>
          </a:p>
          <a:p>
            <a:pPr algn="l" fontAlgn="base"/>
            <a:r>
              <a:rPr lang="ru-RU" b="1" i="0" u="sng" dirty="0">
                <a:solidFill>
                  <a:srgbClr val="3D3D3D"/>
                </a:solidFill>
                <a:effectLst/>
                <a:latin typeface="Times New Roman" panose="02020603050405020304" pitchFamily="18" charset="0"/>
                <a:cs typeface="Times New Roman" panose="02020603050405020304" pitchFamily="18" charset="0"/>
              </a:rPr>
              <a:t>Беспомощность, вызванная неудачными попытками сопротивления, </a:t>
            </a:r>
            <a:r>
              <a:rPr lang="ru-RU" b="0" i="0" dirty="0">
                <a:solidFill>
                  <a:srgbClr val="3D3D3D"/>
                </a:solidFill>
                <a:effectLst/>
                <a:latin typeface="Times New Roman" panose="02020603050405020304" pitchFamily="18" charset="0"/>
                <a:cs typeface="Times New Roman" panose="02020603050405020304" pitchFamily="18" charset="0"/>
              </a:rPr>
              <a:t>столкновением с равнодушием или враждебностью окружения и общества. Ее преодолению способствует осознание того, что ситуация разрешима.</a:t>
            </a:r>
          </a:p>
          <a:p>
            <a:pPr algn="l" fontAlgn="base"/>
            <a:r>
              <a:rPr lang="ru-RU" b="1" i="0" u="sng" dirty="0">
                <a:solidFill>
                  <a:srgbClr val="3D3D3D"/>
                </a:solidFill>
                <a:effectLst/>
                <a:latin typeface="Times New Roman" panose="02020603050405020304" pitchFamily="18" charset="0"/>
                <a:cs typeface="Times New Roman" panose="02020603050405020304" pitchFamily="18" charset="0"/>
              </a:rPr>
              <a:t>Гнев возникает немедленно или с отсрочкой </a:t>
            </a:r>
            <a:r>
              <a:rPr lang="ru-RU" b="0" i="0" dirty="0">
                <a:solidFill>
                  <a:srgbClr val="3D3D3D"/>
                </a:solidFill>
                <a:effectLst/>
                <a:latin typeface="Times New Roman" panose="02020603050405020304" pitchFamily="18" charset="0"/>
                <a:cs typeface="Times New Roman" panose="02020603050405020304" pitchFamily="18" charset="0"/>
              </a:rPr>
              <a:t>и может быть направлен на любого человека. Стоит выразить его до конца, как бы это ни было болезненно и мучительно.</a:t>
            </a:r>
          </a:p>
        </p:txBody>
      </p:sp>
    </p:spTree>
    <p:extLst>
      <p:ext uri="{BB962C8B-B14F-4D97-AF65-F5344CB8AC3E}">
        <p14:creationId xmlns:p14="http://schemas.microsoft.com/office/powerpoint/2010/main" val="776537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 xmlns:a16="http://schemas.microsoft.com/office/drawing/2014/main" id="{D0F8C95E-F3F3-425F-80CA-F2B9480BB634}"/>
              </a:ext>
            </a:extLst>
          </p:cNvPr>
          <p:cNvSpPr txBox="1"/>
          <p:nvPr/>
        </p:nvSpPr>
        <p:spPr>
          <a:xfrm>
            <a:off x="1164868" y="882776"/>
            <a:ext cx="10547928" cy="5253618"/>
          </a:xfrm>
          <a:prstGeom prst="rect">
            <a:avLst/>
          </a:prstGeom>
          <a:noFill/>
        </p:spPr>
        <p:txBody>
          <a:bodyPr wrap="square">
            <a:spAutoFit/>
          </a:bodyPr>
          <a:lstStyle/>
          <a:p>
            <a:pPr indent="432000" algn="l" fontAlgn="base">
              <a:lnSpc>
                <a:spcPct val="125000"/>
              </a:lnSpc>
            </a:pPr>
            <a:r>
              <a:rPr lang="ru-RU" b="1" i="0" u="sng" dirty="0">
                <a:solidFill>
                  <a:srgbClr val="3D3D3D"/>
                </a:solidFill>
                <a:effectLst/>
                <a:latin typeface="Times New Roman" panose="02020603050405020304" pitchFamily="18" charset="0"/>
                <a:cs typeface="Times New Roman" panose="02020603050405020304" pitchFamily="18" charset="0"/>
              </a:rPr>
              <a:t>Чувство вины за прежние заблуждения</a:t>
            </a:r>
            <a:r>
              <a:rPr lang="ru-RU" b="0" i="0" dirty="0">
                <a:solidFill>
                  <a:srgbClr val="3D3D3D"/>
                </a:solidFill>
                <a:effectLst/>
                <a:latin typeface="Times New Roman" panose="02020603050405020304" pitchFamily="18" charset="0"/>
                <a:cs typeface="Times New Roman" panose="02020603050405020304" pitchFamily="18" charset="0"/>
              </a:rPr>
              <a:t>, неправильное поведение или уход от значимых отношений. Вину бессмысленно отрицать — важнее то, что она указывает на явления, зависящие от клиента, которые потому можно изменить при его желании.</a:t>
            </a:r>
          </a:p>
          <a:p>
            <a:pPr indent="432000" algn="l" fontAlgn="base">
              <a:lnSpc>
                <a:spcPct val="125000"/>
              </a:lnSpc>
            </a:pPr>
            <a:r>
              <a:rPr lang="ru-RU" b="1" i="0" u="sng" dirty="0">
                <a:solidFill>
                  <a:srgbClr val="3D3D3D"/>
                </a:solidFill>
                <a:effectLst/>
                <a:latin typeface="Times New Roman" panose="02020603050405020304" pitchFamily="18" charset="0"/>
                <a:cs typeface="Times New Roman" panose="02020603050405020304" pitchFamily="18" charset="0"/>
              </a:rPr>
              <a:t>Недоверие</a:t>
            </a:r>
            <a:r>
              <a:rPr lang="ru-RU" b="0" i="0" dirty="0">
                <a:solidFill>
                  <a:srgbClr val="3D3D3D"/>
                </a:solidFill>
                <a:effectLst/>
                <a:latin typeface="Times New Roman" panose="02020603050405020304" pitchFamily="18" charset="0"/>
                <a:cs typeface="Times New Roman" panose="02020603050405020304" pitchFamily="18" charset="0"/>
              </a:rPr>
              <a:t> возникает в силу того, что консультант относится к числу посторонних, от которых продолжает исходить опасность. Поскольку недоверие в какой-то мере реалистично, нелишне выслушать и принять выражение недовольства и разочарования клиента.</a:t>
            </a:r>
          </a:p>
          <a:p>
            <a:pPr indent="432000" algn="l" fontAlgn="base">
              <a:lnSpc>
                <a:spcPct val="125000"/>
              </a:lnSpc>
            </a:pPr>
            <a:r>
              <a:rPr lang="ru-RU" b="1" i="0" u="sng" dirty="0">
                <a:solidFill>
                  <a:srgbClr val="3D3D3D"/>
                </a:solidFill>
                <a:effectLst/>
                <a:latin typeface="Times New Roman" panose="02020603050405020304" pitchFamily="18" charset="0"/>
                <a:cs typeface="Times New Roman" panose="02020603050405020304" pitchFamily="18" charset="0"/>
              </a:rPr>
              <a:t>Депрессия, </a:t>
            </a:r>
            <a:r>
              <a:rPr lang="ru-RU" b="0" i="0" dirty="0">
                <a:solidFill>
                  <a:srgbClr val="3D3D3D"/>
                </a:solidFill>
                <a:effectLst/>
                <a:latin typeface="Times New Roman" panose="02020603050405020304" pitchFamily="18" charset="0"/>
                <a:cs typeface="Times New Roman" panose="02020603050405020304" pitchFamily="18" charset="0"/>
              </a:rPr>
              <a:t>проявляющаяся в чувстве незначимости и неспособности к действиям, часто поддерживаемая окружением. Она преодолевается путем принятия своих чувств, приобретения самоконтроля и активного участия в жизни.</a:t>
            </a:r>
          </a:p>
          <a:p>
            <a:pPr indent="432000" algn="l" fontAlgn="base">
              <a:lnSpc>
                <a:spcPct val="125000"/>
              </a:lnSpc>
            </a:pPr>
            <a:r>
              <a:rPr lang="ru-RU" b="0" i="1" u="sng" dirty="0">
                <a:solidFill>
                  <a:srgbClr val="3D3D3D"/>
                </a:solidFill>
                <a:effectLst/>
                <a:latin typeface="Times New Roman" panose="02020603050405020304" pitchFamily="18" charset="0"/>
                <a:cs typeface="Times New Roman" panose="02020603050405020304" pitchFamily="18" charset="0"/>
              </a:rPr>
              <a:t>После эмоционального </a:t>
            </a:r>
            <a:r>
              <a:rPr lang="ru-RU" b="0" i="1" u="sng" dirty="0" err="1">
                <a:solidFill>
                  <a:srgbClr val="3D3D3D"/>
                </a:solidFill>
                <a:effectLst/>
                <a:latin typeface="Times New Roman" panose="02020603050405020304" pitchFamily="18" charset="0"/>
                <a:cs typeface="Times New Roman" panose="02020603050405020304" pitchFamily="18" charset="0"/>
              </a:rPr>
              <a:t>отреагирования</a:t>
            </a:r>
            <a:r>
              <a:rPr lang="ru-RU" b="0" i="1" u="sng" dirty="0">
                <a:solidFill>
                  <a:srgbClr val="3D3D3D"/>
                </a:solidFill>
                <a:effectLst/>
                <a:latin typeface="Times New Roman" panose="02020603050405020304" pitchFamily="18" charset="0"/>
                <a:cs typeface="Times New Roman" panose="02020603050405020304" pitchFamily="18" charset="0"/>
              </a:rPr>
              <a:t> следует постепенно перейти к работе по восстановлению контроля. </a:t>
            </a:r>
            <a:r>
              <a:rPr lang="ru-RU" b="0" i="0" dirty="0">
                <a:solidFill>
                  <a:srgbClr val="3D3D3D"/>
                </a:solidFill>
                <a:effectLst/>
                <a:latin typeface="Times New Roman" panose="02020603050405020304" pitchFamily="18" charset="0"/>
                <a:cs typeface="Times New Roman" panose="02020603050405020304" pitchFamily="18" charset="0"/>
              </a:rPr>
              <a:t>Тут не следует ожидать быстрых результатов: порой должно пройти немало времени; недели или месяцы, а иногда и годы уходят на то, чтобы полностью реконструировать отношения с окружающими и достичь интеграции личности. Нет смысла фиксироваться на деталях сексуального нападения: фиксация и генерализация этих переживаний может привести к хронической беззащитности и непреодолимому страху перед всеми мужчинами.</a:t>
            </a:r>
          </a:p>
        </p:txBody>
      </p:sp>
    </p:spTree>
    <p:extLst>
      <p:ext uri="{BB962C8B-B14F-4D97-AF65-F5344CB8AC3E}">
        <p14:creationId xmlns:p14="http://schemas.microsoft.com/office/powerpoint/2010/main" val="2529376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BF4A133F-B8DC-4563-B36B-893CD2660A5E}"/>
              </a:ext>
            </a:extLst>
          </p:cNvPr>
          <p:cNvSpPr txBox="1"/>
          <p:nvPr/>
        </p:nvSpPr>
        <p:spPr>
          <a:xfrm>
            <a:off x="1357746" y="1459347"/>
            <a:ext cx="9762836" cy="5151410"/>
          </a:xfrm>
          <a:prstGeom prst="rect">
            <a:avLst/>
          </a:prstGeom>
          <a:noFill/>
        </p:spPr>
        <p:txBody>
          <a:bodyPr wrap="square">
            <a:spAutoFit/>
          </a:bodyPr>
          <a:lstStyle/>
          <a:p>
            <a:pPr indent="432000">
              <a:lnSpc>
                <a:spcPct val="125000"/>
              </a:lnSpc>
            </a:pPr>
            <a:r>
              <a:rPr lang="ru-RU" b="0" i="0" dirty="0">
                <a:solidFill>
                  <a:srgbClr val="3D3D3D"/>
                </a:solidFill>
                <a:effectLst/>
                <a:latin typeface="Times New Roman" panose="02020603050405020304" pitchFamily="18" charset="0"/>
                <a:cs typeface="Times New Roman" panose="02020603050405020304" pitchFamily="18" charset="0"/>
              </a:rPr>
              <a:t>Все формы, методы и техники работы специалиста строятся так, чтобы дать жертве насилия возможность понять, что никто не старается преуменьшать значения ее трудностей и проблем, но именно в них, этих трудностях и проблемах, можно и нужно искать и находить средства для улучшения своего положения. </a:t>
            </a:r>
          </a:p>
          <a:p>
            <a:pPr indent="432000">
              <a:lnSpc>
                <a:spcPct val="125000"/>
              </a:lnSpc>
            </a:pPr>
            <a:r>
              <a:rPr lang="ru-RU" b="0" i="0" dirty="0">
                <a:solidFill>
                  <a:srgbClr val="3D3D3D"/>
                </a:solidFill>
                <a:effectLst/>
                <a:latin typeface="Times New Roman" panose="02020603050405020304" pitchFamily="18" charset="0"/>
                <a:cs typeface="Times New Roman" panose="02020603050405020304" pitchFamily="18" charset="0"/>
              </a:rPr>
              <a:t>Тем самым клиента побуждают к поиску собственных ресурсов изменения, в качестве которых выступает как его прошлое, так и будущее, как воспоминания, так и воображение, помогающие найти ответ. </a:t>
            </a:r>
            <a:br>
              <a:rPr lang="ru-RU" b="0" i="0" dirty="0">
                <a:solidFill>
                  <a:srgbClr val="3D3D3D"/>
                </a:solidFill>
                <a:effectLst/>
                <a:latin typeface="Times New Roman" panose="02020603050405020304" pitchFamily="18" charset="0"/>
                <a:cs typeface="Times New Roman" panose="02020603050405020304" pitchFamily="18" charset="0"/>
              </a:rPr>
            </a:br>
            <a:r>
              <a:rPr lang="ru-RU" b="0" i="0" dirty="0">
                <a:solidFill>
                  <a:srgbClr val="3D3D3D"/>
                </a:solidFill>
                <a:effectLst/>
                <a:latin typeface="Times New Roman" panose="02020603050405020304" pitchFamily="18" charset="0"/>
                <a:cs typeface="Times New Roman" panose="02020603050405020304" pitchFamily="18" charset="0"/>
              </a:rPr>
              <a:t/>
            </a:r>
            <a:br>
              <a:rPr lang="ru-RU" b="0" i="0" dirty="0">
                <a:solidFill>
                  <a:srgbClr val="3D3D3D"/>
                </a:solidFill>
                <a:effectLst/>
                <a:latin typeface="Times New Roman" panose="02020603050405020304" pitchFamily="18" charset="0"/>
                <a:cs typeface="Times New Roman" panose="02020603050405020304" pitchFamily="18" charset="0"/>
              </a:rPr>
            </a:br>
            <a:r>
              <a:rPr lang="ru-RU" b="0" i="0" dirty="0">
                <a:solidFill>
                  <a:srgbClr val="3D3D3D"/>
                </a:solidFill>
                <a:effectLst/>
                <a:latin typeface="Times New Roman" panose="02020603050405020304" pitchFamily="18" charset="0"/>
                <a:cs typeface="Times New Roman" panose="02020603050405020304" pitchFamily="18" charset="0"/>
              </a:rPr>
              <a:t/>
            </a:r>
            <a:br>
              <a:rPr lang="ru-RU" b="0" i="0" dirty="0">
                <a:solidFill>
                  <a:srgbClr val="3D3D3D"/>
                </a:solidFill>
                <a:effectLst/>
                <a:latin typeface="Times New Roman" panose="02020603050405020304" pitchFamily="18" charset="0"/>
                <a:cs typeface="Times New Roman" panose="02020603050405020304" pitchFamily="18" charset="0"/>
              </a:rPr>
            </a:br>
            <a:r>
              <a:rPr lang="ru-RU" b="0" i="0" dirty="0">
                <a:solidFill>
                  <a:srgbClr val="3D3D3D"/>
                </a:solidFill>
                <a:effectLst/>
                <a:latin typeface="Times New Roman" panose="02020603050405020304" pitchFamily="18" charset="0"/>
                <a:cs typeface="Times New Roman" panose="02020603050405020304" pitchFamily="18" charset="0"/>
              </a:rPr>
              <a:t/>
            </a:r>
            <a:br>
              <a:rPr lang="ru-RU" b="0" i="0" dirty="0">
                <a:solidFill>
                  <a:srgbClr val="3D3D3D"/>
                </a:solidFill>
                <a:effectLst/>
                <a:latin typeface="Times New Roman" panose="02020603050405020304" pitchFamily="18" charset="0"/>
                <a:cs typeface="Times New Roman" panose="02020603050405020304" pitchFamily="18" charset="0"/>
              </a:rPr>
            </a:br>
            <a:r>
              <a:rPr lang="ru-RU" b="0" i="0" dirty="0">
                <a:solidFill>
                  <a:srgbClr val="3D3D3D"/>
                </a:solidFill>
                <a:effectLst/>
                <a:latin typeface="Times New Roman" panose="02020603050405020304" pitchFamily="18" charset="0"/>
                <a:cs typeface="Times New Roman" panose="02020603050405020304" pitchFamily="18" charset="0"/>
              </a:rPr>
              <a:t/>
            </a:r>
            <a:br>
              <a:rPr lang="ru-RU" b="0" i="0" dirty="0">
                <a:solidFill>
                  <a:srgbClr val="3D3D3D"/>
                </a:solidFill>
                <a:effectLst/>
                <a:latin typeface="Times New Roman" panose="02020603050405020304" pitchFamily="18" charset="0"/>
                <a:cs typeface="Times New Roman" panose="02020603050405020304" pitchFamily="18" charset="0"/>
              </a:rPr>
            </a:br>
            <a:r>
              <a:rPr lang="ru-RU" b="0" i="0" dirty="0">
                <a:solidFill>
                  <a:srgbClr val="3D3D3D"/>
                </a:solidFill>
                <a:effectLst/>
                <a:latin typeface="Times New Roman" panose="02020603050405020304" pitchFamily="18" charset="0"/>
                <a:cs typeface="Times New Roman" panose="02020603050405020304" pitchFamily="18" charset="0"/>
              </a:rPr>
              <a:t/>
            </a:r>
            <a:br>
              <a:rPr lang="ru-RU" b="0" i="0" dirty="0">
                <a:solidFill>
                  <a:srgbClr val="3D3D3D"/>
                </a:solidFill>
                <a:effectLst/>
                <a:latin typeface="Times New Roman" panose="02020603050405020304" pitchFamily="18" charset="0"/>
                <a:cs typeface="Times New Roman" panose="02020603050405020304" pitchFamily="18" charset="0"/>
              </a:rPr>
            </a:br>
            <a:r>
              <a:rPr lang="ru-RU" b="0" i="0" dirty="0">
                <a:solidFill>
                  <a:srgbClr val="3D3D3D"/>
                </a:solidFill>
                <a:effectLst/>
                <a:latin typeface="Times New Roman" panose="02020603050405020304" pitchFamily="18" charset="0"/>
                <a:cs typeface="Times New Roman" panose="02020603050405020304" pitchFamily="18" charset="0"/>
              </a:rPr>
              <a:t/>
            </a:r>
            <a:br>
              <a:rPr lang="ru-RU" b="0" i="0" dirty="0">
                <a:solidFill>
                  <a:srgbClr val="3D3D3D"/>
                </a:solidFill>
                <a:effectLst/>
                <a:latin typeface="Times New Roman" panose="02020603050405020304" pitchFamily="18" charset="0"/>
                <a:cs typeface="Times New Roman" panose="02020603050405020304" pitchFamily="18" charset="0"/>
              </a:rPr>
            </a:br>
            <a:r>
              <a:rPr lang="ru-RU" sz="3200" b="0" i="0" dirty="0">
                <a:solidFill>
                  <a:srgbClr val="3D3D3D"/>
                </a:solidFill>
                <a:effectLst/>
                <a:latin typeface="Times New Roman" panose="02020603050405020304" pitchFamily="18" charset="0"/>
                <a:cs typeface="Times New Roman" panose="02020603050405020304" pitchFamily="18" charset="0"/>
              </a:rPr>
              <a:t>Спасибо за внимание!</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3138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CECFA66-6CC7-40E3-A759-D54C15DA7D75}"/>
              </a:ext>
            </a:extLst>
          </p:cNvPr>
          <p:cNvSpPr>
            <a:spLocks noGrp="1"/>
          </p:cNvSpPr>
          <p:nvPr>
            <p:ph type="title"/>
          </p:nvPr>
        </p:nvSpPr>
        <p:spPr>
          <a:xfrm>
            <a:off x="1396253" y="149267"/>
            <a:ext cx="8915399" cy="424474"/>
          </a:xfrm>
        </p:spPr>
        <p:txBody>
          <a:bodyPr>
            <a:noAutofit/>
          </a:bodyPr>
          <a:lstStyle/>
          <a:p>
            <a:r>
              <a:rPr lang="ru-RU" sz="3200" dirty="0">
                <a:latin typeface="Times New Roman" panose="02020603050405020304" pitchFamily="18" charset="0"/>
                <a:cs typeface="Times New Roman" panose="02020603050405020304" pitchFamily="18" charset="0"/>
              </a:rPr>
              <a:t>Понятие</a:t>
            </a:r>
            <a:r>
              <a:rPr lang="ru-RU" sz="3200" dirty="0"/>
              <a:t> насилия и виды насилия</a:t>
            </a:r>
          </a:p>
        </p:txBody>
      </p:sp>
      <p:sp>
        <p:nvSpPr>
          <p:cNvPr id="3" name="Текст 2">
            <a:extLst>
              <a:ext uri="{FF2B5EF4-FFF2-40B4-BE49-F238E27FC236}">
                <a16:creationId xmlns="" xmlns:a16="http://schemas.microsoft.com/office/drawing/2014/main" id="{094583F1-42A5-4A5B-9E77-8585E9894290}"/>
              </a:ext>
            </a:extLst>
          </p:cNvPr>
          <p:cNvSpPr>
            <a:spLocks noGrp="1"/>
          </p:cNvSpPr>
          <p:nvPr>
            <p:ph type="body" idx="1"/>
          </p:nvPr>
        </p:nvSpPr>
        <p:spPr>
          <a:xfrm>
            <a:off x="1013012" y="573741"/>
            <a:ext cx="10919011" cy="5943600"/>
          </a:xfrm>
        </p:spPr>
        <p:txBody>
          <a:bodyPr>
            <a:normAutofit lnSpcReduction="10000"/>
          </a:bodyPr>
          <a:lstStyle/>
          <a:p>
            <a:r>
              <a:rPr lang="ru-RU" sz="1800" dirty="0">
                <a:solidFill>
                  <a:srgbClr val="000000"/>
                </a:solidFill>
                <a:effectLst/>
                <a:latin typeface="Arial" panose="020B0604020202020204" pitchFamily="34" charset="0"/>
                <a:ea typeface="Times New Roman" panose="02020603050405020304" pitchFamily="18" charset="0"/>
              </a:rPr>
              <a:t>В </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самом общем виде насилие определяется как принудительное воздействие на кого-либо. Наиболее распространена классификация видов насилия, основанная на характере насильственных действий. Она включает: физическое, сексуальное, психологическое (эмоциональное) и экономическое насилие.</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r>
              <a:rPr lang="ru-RU"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Физическое насилие</a:t>
            </a: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это толчки, пощечины, удары кулаком, ногой, использование тяжелых предметов, оружия и другие внешние воздействия, которые приводят к болевым ощущениям и травмам. Такие деяния (оскорбление действием), согласно УК РБ, квалифицируются как преступление.</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r>
              <a:rPr lang="ru-RU"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Психологическое</a:t>
            </a: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(эмоциональное) </a:t>
            </a:r>
            <a:r>
              <a:rPr lang="ru-RU"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насилие</a:t>
            </a: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это угрозы, грубость, издевательства, оскорбление словом и любое другое поведение, вызывающее отрицательную эмоциональную реакцию и душевную боль. Эмоциональные оскорбления идентифицировать гораздо труднее. Они, хотя и не оставляют синяков на теле, могут быть намного </a:t>
            </a:r>
            <a:r>
              <a:rPr lang="ru-RU"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разрушительнее</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и вкупе с другого рода воздействиями, в том числе физическими, сильнее травмируют психику.</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r>
              <a:rPr lang="ru-RU"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Сексуальное насилие</a:t>
            </a: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вид домогательства, выражаемый в форме как навязанных сексуальных прикосновений, сексуального унижения, так и принуждения к сексу и совершения сексуальных действий (вплоть до изнасилования и инцеста) против воли жертвы.</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r>
              <a:rPr lang="ru-RU"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Домашнее, бытовое насилие</a:t>
            </a: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или насилие в семье, включает в себя физические, психические, эмоциональные и сексуальные оскорбления. Оно распространяется не только на замужние пары, но и на сожителей, любовников, бывших супругов, родителей и детей. Оно не ограничивается гетеросексуальными отношениями.</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r>
              <a:rPr lang="ru-RU"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Экономическое насилие</a:t>
            </a:r>
            <a:r>
              <a:rPr lang="ru-RU"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 семье, такое, как единоличное распределение средств семейного бюджета доминирующим членом семьи и строгий контроль за расходом денег с его стороны, является одной из форм эмоционального давления и оскорбления.</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832390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FBE491E8-F178-4F2F-AB23-EB83E38E226E}"/>
              </a:ext>
            </a:extLst>
          </p:cNvPr>
          <p:cNvSpPr txBox="1"/>
          <p:nvPr/>
        </p:nvSpPr>
        <p:spPr>
          <a:xfrm>
            <a:off x="968188" y="-98612"/>
            <a:ext cx="9090212" cy="1308050"/>
          </a:xfrm>
          <a:prstGeom prst="rect">
            <a:avLst/>
          </a:prstGeom>
          <a:noFill/>
        </p:spPr>
        <p:txBody>
          <a:bodyPr wrap="square">
            <a:spAutoFit/>
          </a:bodyPr>
          <a:lstStyle/>
          <a:p>
            <a:pPr>
              <a:spcAft>
                <a:spcPts val="1500"/>
              </a:spcAft>
            </a:pPr>
            <a:endParaRPr lang="ru-RU" b="1" dirty="0">
              <a:solidFill>
                <a:srgbClr val="4B4B4B"/>
              </a:solidFill>
              <a:latin typeface="Times New Roman" panose="02020603050405020304" pitchFamily="18" charset="0"/>
              <a:ea typeface="Times New Roman" panose="02020603050405020304" pitchFamily="18" charset="0"/>
            </a:endParaRPr>
          </a:p>
          <a:p>
            <a:pPr>
              <a:spcAft>
                <a:spcPts val="1500"/>
              </a:spcAft>
            </a:pPr>
            <a:endParaRPr lang="ru-RU" b="1" dirty="0">
              <a:solidFill>
                <a:srgbClr val="4B4B4B"/>
              </a:solidFill>
              <a:latin typeface="Times New Roman" panose="02020603050405020304" pitchFamily="18" charset="0"/>
              <a:ea typeface="Times New Roman" panose="02020603050405020304" pitchFamily="18" charset="0"/>
            </a:endParaRPr>
          </a:p>
          <a:p>
            <a:pPr>
              <a:spcAft>
                <a:spcPts val="1500"/>
              </a:spcAft>
            </a:pPr>
            <a:endParaRPr lang="ru-RU" b="1" dirty="0">
              <a:solidFill>
                <a:srgbClr val="4B4B4B"/>
              </a:solidFill>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 xmlns:a16="http://schemas.microsoft.com/office/drawing/2014/main" id="{F8495402-1DF1-4D7E-BA0B-AFAB0DFE9E7C}"/>
              </a:ext>
            </a:extLst>
          </p:cNvPr>
          <p:cNvSpPr txBox="1"/>
          <p:nvPr/>
        </p:nvSpPr>
        <p:spPr>
          <a:xfrm>
            <a:off x="1264024" y="242047"/>
            <a:ext cx="10703859" cy="5563061"/>
          </a:xfrm>
          <a:prstGeom prst="rect">
            <a:avLst/>
          </a:prstGeom>
          <a:noFill/>
        </p:spPr>
        <p:txBody>
          <a:bodyPr wrap="square">
            <a:spAutoFit/>
          </a:bodyPr>
          <a:lstStyle/>
          <a:p>
            <a:pPr algn="ctr">
              <a:spcBef>
                <a:spcPts val="1500"/>
              </a:spcBef>
              <a:spcAft>
                <a:spcPts val="1500"/>
              </a:spcAft>
            </a:pPr>
            <a:r>
              <a:rPr lang="ru-RU" sz="1800" b="1" i="1" u="sng" dirty="0">
                <a:effectLst/>
                <a:latin typeface="Times New Roman" panose="02020603050405020304" pitchFamily="18" charset="0"/>
                <a:ea typeface="Times New Roman" panose="02020603050405020304" pitchFamily="18" charset="0"/>
              </a:rPr>
              <a:t>Виды насилия:</a:t>
            </a:r>
          </a:p>
          <a:p>
            <a:pPr algn="ctr">
              <a:spcBef>
                <a:spcPts val="600"/>
              </a:spcBef>
              <a:spcAft>
                <a:spcPts val="600"/>
              </a:spcAft>
            </a:pPr>
            <a:r>
              <a:rPr lang="ru-RU" sz="1800" b="1" dirty="0">
                <a:effectLst/>
                <a:latin typeface="Times New Roman" panose="02020603050405020304" pitchFamily="18" charset="0"/>
                <a:ea typeface="Times New Roman" panose="02020603050405020304" pitchFamily="18" charset="0"/>
              </a:rPr>
              <a:t>Физическое насилие</a:t>
            </a:r>
            <a:r>
              <a:rPr lang="ru-RU" sz="1800" dirty="0">
                <a:effectLst/>
                <a:latin typeface="Times New Roman" panose="02020603050405020304" pitchFamily="18" charset="0"/>
                <a:ea typeface="Times New Roman" panose="02020603050405020304" pitchFamily="18" charset="0"/>
              </a:rPr>
              <a:t> – прямое или косвенное воздействие на жертву с целью причинения физического вреда, выражающееся в нанесении увечий, тяжелых телесных повреждений, побоях, пинках, шлепках, толчках, пощечинах, бросании объектов и т. п.</a:t>
            </a:r>
            <a:endParaRPr lang="ru-RU" sz="1400" dirty="0">
              <a:effectLst/>
              <a:latin typeface="Times New Roman" panose="02020603050405020304" pitchFamily="18" charset="0"/>
              <a:ea typeface="Times New Roman" panose="02020603050405020304" pitchFamily="18" charset="0"/>
            </a:endParaRPr>
          </a:p>
          <a:p>
            <a:pPr>
              <a:spcBef>
                <a:spcPts val="600"/>
              </a:spcBef>
              <a:spcAft>
                <a:spcPts val="600"/>
              </a:spcAft>
            </a:pPr>
            <a:r>
              <a:rPr lang="ru-RU" sz="1800" b="1" dirty="0">
                <a:effectLst/>
                <a:latin typeface="Times New Roman" panose="02020603050405020304" pitchFamily="18" charset="0"/>
                <a:ea typeface="Times New Roman" panose="02020603050405020304" pitchFamily="18" charset="0"/>
              </a:rPr>
              <a:t>Сексуальное насилие</a:t>
            </a:r>
            <a:r>
              <a:rPr lang="ru-RU" sz="1800" dirty="0">
                <a:effectLst/>
                <a:latin typeface="Times New Roman" panose="02020603050405020304" pitchFamily="18" charset="0"/>
                <a:ea typeface="Times New Roman" panose="02020603050405020304" pitchFamily="18" charset="0"/>
              </a:rPr>
              <a:t> – насильственные действия, при которых человека силой, угрозой или обманом принуждают вопреки его желанию к какой-либо форме сексуальных отношений.</a:t>
            </a:r>
            <a:endParaRPr lang="ru-RU" sz="1400" dirty="0">
              <a:effectLst/>
              <a:latin typeface="Times New Roman" panose="02020603050405020304" pitchFamily="18" charset="0"/>
              <a:ea typeface="Times New Roman" panose="02020603050405020304" pitchFamily="18" charset="0"/>
            </a:endParaRPr>
          </a:p>
          <a:p>
            <a:pPr>
              <a:spcBef>
                <a:spcPts val="600"/>
              </a:spcBef>
              <a:spcAft>
                <a:spcPts val="600"/>
              </a:spcAft>
            </a:pPr>
            <a:r>
              <a:rPr lang="ru-RU" sz="1800" b="1" dirty="0">
                <a:effectLst/>
                <a:latin typeface="Times New Roman" panose="02020603050405020304" pitchFamily="18" charset="0"/>
                <a:ea typeface="Times New Roman" panose="02020603050405020304" pitchFamily="18" charset="0"/>
              </a:rPr>
              <a:t>Психологическое</a:t>
            </a:r>
            <a:r>
              <a:rPr lang="ru-RU" sz="1800" dirty="0">
                <a:effectLst/>
                <a:latin typeface="Times New Roman" panose="02020603050405020304" pitchFamily="18" charset="0"/>
                <a:ea typeface="Times New Roman" panose="02020603050405020304" pitchFamily="18" charset="0"/>
              </a:rPr>
              <a:t> – нанесение вреда психологическому здоровью человека, проявляющееся в оскорблениях, запугивании, угрозах, шантаже, контроле и т. п.</a:t>
            </a:r>
            <a:endParaRPr lang="ru-RU" sz="1400" dirty="0">
              <a:effectLst/>
              <a:latin typeface="Times New Roman" panose="02020603050405020304" pitchFamily="18" charset="0"/>
              <a:ea typeface="Times New Roman" panose="02020603050405020304" pitchFamily="18" charset="0"/>
            </a:endParaRPr>
          </a:p>
          <a:p>
            <a:pPr>
              <a:spcBef>
                <a:spcPts val="600"/>
              </a:spcBef>
              <a:spcAft>
                <a:spcPts val="600"/>
              </a:spcAft>
            </a:pPr>
            <a:r>
              <a:rPr lang="ru-RU" sz="1800" b="1" dirty="0">
                <a:effectLst/>
                <a:latin typeface="Times New Roman" panose="02020603050405020304" pitchFamily="18" charset="0"/>
                <a:ea typeface="Times New Roman" panose="02020603050405020304" pitchFamily="18" charset="0"/>
              </a:rPr>
              <a:t>Экономическое насилие – </a:t>
            </a:r>
            <a:r>
              <a:rPr lang="ru-RU" sz="1800" dirty="0">
                <a:effectLst/>
                <a:latin typeface="Times New Roman" panose="02020603050405020304" pitchFamily="18" charset="0"/>
                <a:ea typeface="Times New Roman" panose="02020603050405020304" pitchFamily="18" charset="0"/>
              </a:rPr>
              <a:t>материальное давление, которое может проявляться в запрете работать или обучаться, лишении финансовой поддержки, полном контроле над расходами.</a:t>
            </a:r>
            <a:endParaRPr lang="ru-RU" sz="1400" dirty="0">
              <a:effectLst/>
              <a:latin typeface="Times New Roman" panose="02020603050405020304" pitchFamily="18" charset="0"/>
              <a:ea typeface="Times New Roman" panose="02020603050405020304" pitchFamily="18" charset="0"/>
            </a:endParaRPr>
          </a:p>
          <a:p>
            <a:pPr>
              <a:spcBef>
                <a:spcPts val="600"/>
              </a:spcBef>
              <a:spcAft>
                <a:spcPts val="600"/>
              </a:spcAft>
            </a:pPr>
            <a:r>
              <a:rPr lang="ru-RU" sz="1800" b="1" dirty="0">
                <a:effectLst/>
                <a:latin typeface="Times New Roman" panose="02020603050405020304" pitchFamily="18" charset="0"/>
                <a:ea typeface="Times New Roman" panose="02020603050405020304" pitchFamily="18" charset="0"/>
              </a:rPr>
              <a:t>Медицинское насилие</a:t>
            </a:r>
            <a:r>
              <a:rPr lang="ru-RU" sz="1800" dirty="0">
                <a:effectLst/>
                <a:latin typeface="Times New Roman" panose="02020603050405020304" pitchFamily="18" charset="0"/>
                <a:ea typeface="Times New Roman" panose="02020603050405020304" pitchFamily="18" charset="0"/>
              </a:rPr>
              <a:t> – халатность и несвоевременность, проявленные при выдаче лекарств, намеренная передозировка лекарственного препарата либо, наоборот, умышленный отказ больному в получении необходимого лекарства.</a:t>
            </a:r>
            <a:endParaRPr lang="ru-RU" sz="1400" dirty="0">
              <a:effectLst/>
              <a:latin typeface="Times New Roman" panose="02020603050405020304" pitchFamily="18" charset="0"/>
              <a:ea typeface="Times New Roman" panose="02020603050405020304" pitchFamily="18" charset="0"/>
            </a:endParaRPr>
          </a:p>
          <a:p>
            <a:pPr>
              <a:spcBef>
                <a:spcPts val="600"/>
              </a:spcBef>
              <a:spcAft>
                <a:spcPts val="600"/>
              </a:spcAft>
            </a:pPr>
            <a:r>
              <a:rPr lang="ru-RU" sz="1800" b="1" dirty="0">
                <a:effectLst/>
                <a:latin typeface="Times New Roman" panose="02020603050405020304" pitchFamily="18" charset="0"/>
                <a:ea typeface="Times New Roman" panose="02020603050405020304" pitchFamily="18" charset="0"/>
              </a:rPr>
              <a:t>Пренебрежение</a:t>
            </a:r>
            <a:r>
              <a:rPr lang="ru-RU" sz="1800" dirty="0">
                <a:effectLst/>
                <a:latin typeface="Times New Roman" panose="02020603050405020304" pitchFamily="18" charset="0"/>
                <a:ea typeface="Times New Roman" panose="02020603050405020304" pitchFamily="18" charset="0"/>
              </a:rPr>
              <a:t> – безответственность или неспособность обеспечить человеку необходимые для жизни условия: еда, питье, чистая одежда, безопасное и удобное жилье помещение, средства личной гигиены, медицинское обслуживание и другое.</a:t>
            </a:r>
            <a:endParaRPr lang="ru-RU"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25660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CA26F0CA-D044-4CEF-AEA2-8E14B4E29BF7}"/>
              </a:ext>
            </a:extLst>
          </p:cNvPr>
          <p:cNvSpPr txBox="1"/>
          <p:nvPr/>
        </p:nvSpPr>
        <p:spPr>
          <a:xfrm>
            <a:off x="969819" y="461819"/>
            <a:ext cx="10658763" cy="6317370"/>
          </a:xfrm>
          <a:prstGeom prst="rect">
            <a:avLst/>
          </a:prstGeom>
          <a:noFill/>
        </p:spPr>
        <p:txBody>
          <a:bodyPr wrap="square">
            <a:spAutoFit/>
          </a:bodyPr>
          <a:lstStyle/>
          <a:p>
            <a:pPr algn="ctr">
              <a:spcBef>
                <a:spcPts val="1500"/>
              </a:spcBef>
              <a:spcAft>
                <a:spcPts val="1500"/>
              </a:spcAft>
            </a:pPr>
            <a:r>
              <a:rPr lang="ru-RU" b="1" u="sng" dirty="0">
                <a:solidFill>
                  <a:srgbClr val="4B4B4B"/>
                </a:solidFill>
                <a:effectLst/>
                <a:latin typeface="Times New Roman" panose="02020603050405020304" pitchFamily="18" charset="0"/>
                <a:ea typeface="Times New Roman" panose="02020603050405020304" pitchFamily="18" charset="0"/>
              </a:rPr>
              <a:t>Ярко выраженные признаки насилия:</a:t>
            </a:r>
            <a:endParaRPr lang="ru-RU"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ru-RU" b="1" dirty="0">
                <a:solidFill>
                  <a:srgbClr val="4B4B4B"/>
                </a:solidFill>
                <a:effectLst/>
                <a:latin typeface="Times New Roman" panose="02020603050405020304" pitchFamily="18" charset="0"/>
                <a:ea typeface="Times New Roman" panose="02020603050405020304" pitchFamily="18" charset="0"/>
              </a:rPr>
              <a:t>	Физическое насилие:</a:t>
            </a:r>
            <a:endParaRPr lang="ru-RU" dirty="0">
              <a:effectLst/>
              <a:latin typeface="Times New Roman" panose="02020603050405020304" pitchFamily="18" charset="0"/>
              <a:ea typeface="Times New Roman" panose="02020603050405020304" pitchFamily="18" charset="0"/>
            </a:endParaRPr>
          </a:p>
          <a:p>
            <a:pPr lvl="0" algn="just">
              <a:spcBef>
                <a:spcPts val="600"/>
              </a:spcBef>
              <a:buSzPts val="1000"/>
              <a:buFont typeface="Wingdings" panose="05000000000000000000" pitchFamily="2" charset="2"/>
              <a:buChar char="§"/>
              <a:tabLst>
                <a:tab pos="457200" algn="l"/>
              </a:tabLst>
            </a:pPr>
            <a:r>
              <a:rPr lang="ru-RU" dirty="0">
                <a:solidFill>
                  <a:srgbClr val="4B4B4B"/>
                </a:solidFill>
                <a:latin typeface="Times New Roman" panose="02020603050405020304" pitchFamily="18" charset="0"/>
              </a:rPr>
              <a:t> следы ударов, шрамы, порезы на руках, лице, ногах и других частях тела;</a:t>
            </a:r>
          </a:p>
          <a:p>
            <a:pPr lvl="0" algn="just">
              <a:spcBef>
                <a:spcPts val="600"/>
              </a:spcBef>
              <a:buSzPts val="1000"/>
              <a:buFont typeface="Wingdings" panose="05000000000000000000" pitchFamily="2" charset="2"/>
              <a:buChar char="§"/>
              <a:tabLst>
                <a:tab pos="457200" algn="l"/>
              </a:tabLst>
            </a:pPr>
            <a:r>
              <a:rPr lang="ru-RU" dirty="0">
                <a:solidFill>
                  <a:srgbClr val="4B4B4B"/>
                </a:solidFill>
                <a:latin typeface="Times New Roman" panose="02020603050405020304" pitchFamily="18" charset="0"/>
              </a:rPr>
              <a:t> переломы или ушибы;  следы ожогов;</a:t>
            </a:r>
          </a:p>
          <a:p>
            <a:pPr algn="just">
              <a:spcBef>
                <a:spcPts val="600"/>
              </a:spcBef>
              <a:spcAft>
                <a:spcPts val="600"/>
              </a:spcAft>
            </a:pPr>
            <a:r>
              <a:rPr lang="ru-RU" b="1" dirty="0">
                <a:solidFill>
                  <a:srgbClr val="4B4B4B"/>
                </a:solidFill>
                <a:effectLst/>
                <a:latin typeface="Times New Roman" panose="02020603050405020304" pitchFamily="18" charset="0"/>
                <a:ea typeface="Times New Roman" panose="02020603050405020304" pitchFamily="18" charset="0"/>
                <a:cs typeface="Times New Roman" panose="02020603050405020304" pitchFamily="18" charset="0"/>
              </a:rPr>
              <a:t>Сексуальное насилие:</a:t>
            </a:r>
            <a:endParaRPr lang="ru-RU"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lgn="just">
              <a:spcBef>
                <a:spcPts val="600"/>
              </a:spcBef>
              <a:spcAft>
                <a:spcPts val="600"/>
              </a:spcAft>
              <a:buSzPts val="1000"/>
              <a:buFont typeface="Symbol" panose="05050102010706020507" pitchFamily="18" charset="2"/>
              <a:buChar char=""/>
              <a:tabLst>
                <a:tab pos="457200" algn="l"/>
              </a:tabLst>
            </a:pPr>
            <a:r>
              <a:rPr lang="ru-RU" dirty="0">
                <a:solidFill>
                  <a:srgbClr val="4B4B4B"/>
                </a:solidFill>
                <a:effectLst/>
                <a:latin typeface="Times New Roman" panose="02020603050405020304" pitchFamily="18" charset="0"/>
                <a:ea typeface="Calibri" panose="020F0502020204030204" pitchFamily="34" charset="0"/>
                <a:cs typeface="Times New Roman" panose="02020603050405020304" pitchFamily="18" charset="0"/>
              </a:rPr>
              <a:t> сексуальное прикосновение к человеку без его согласия;</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a:solidFill>
                  <a:srgbClr val="4B4B4B"/>
                </a:solidFill>
                <a:effectLst/>
                <a:latin typeface="Times New Roman" panose="02020603050405020304" pitchFamily="18" charset="0"/>
                <a:ea typeface="Calibri" panose="020F0502020204030204" pitchFamily="34" charset="0"/>
                <a:cs typeface="Times New Roman" panose="02020603050405020304" pitchFamily="18" charset="0"/>
              </a:rPr>
              <a:t>принуждение человека раздеваться;</a:t>
            </a:r>
            <a:endParaRPr lang="ru-RU"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ru-RU" dirty="0">
                <a:solidFill>
                  <a:srgbClr val="4B4B4B"/>
                </a:solidFill>
                <a:effectLst/>
                <a:latin typeface="Times New Roman" panose="02020603050405020304" pitchFamily="18" charset="0"/>
                <a:ea typeface="Calibri" panose="020F0502020204030204" pitchFamily="34" charset="0"/>
                <a:cs typeface="Times New Roman" panose="02020603050405020304" pitchFamily="18" charset="0"/>
              </a:rPr>
              <a:t>принуждение человека вступать с ним в сексуальный контакт, </a:t>
            </a:r>
            <a:r>
              <a:rPr lang="ru-RU" dirty="0">
                <a:solidFill>
                  <a:srgbClr val="4B4B4B"/>
                </a:solidFill>
                <a:latin typeface="Times New Roman" panose="02020603050405020304" pitchFamily="18" charset="0"/>
                <a:cs typeface="Times New Roman" panose="02020603050405020304" pitchFamily="18" charset="0"/>
              </a:rPr>
              <a:t>сексуальные игры, </a:t>
            </a:r>
            <a:r>
              <a:rPr lang="ru-RU" b="0" i="0" dirty="0">
                <a:solidFill>
                  <a:srgbClr val="333333"/>
                </a:solidFill>
                <a:effectLst/>
                <a:latin typeface="arial" panose="020B0604020202020204" pitchFamily="34" charset="0"/>
              </a:rPr>
              <a:t> </a:t>
            </a:r>
            <a:r>
              <a:rPr lang="ru-RU" dirty="0">
                <a:solidFill>
                  <a:srgbClr val="4B4B4B"/>
                </a:solidFill>
                <a:latin typeface="Times New Roman" panose="02020603050405020304" pitchFamily="18" charset="0"/>
                <a:cs typeface="Times New Roman" panose="02020603050405020304" pitchFamily="18" charset="0"/>
              </a:rPr>
              <a:t>демонстрация взрослым человеком ребёнку своих половых органов;  ласки и прикосновения к половым органам ребёнка;</a:t>
            </a:r>
          </a:p>
          <a:p>
            <a:pPr marL="285750" indent="-285750" algn="just">
              <a:buFont typeface="Arial" panose="020B0604020202020204" pitchFamily="34" charset="0"/>
              <a:buChar char="•"/>
            </a:pPr>
            <a:r>
              <a:rPr lang="ru-RU" dirty="0">
                <a:solidFill>
                  <a:srgbClr val="4B4B4B"/>
                </a:solidFill>
                <a:latin typeface="Times New Roman" panose="02020603050405020304" pitchFamily="18" charset="0"/>
                <a:cs typeface="Times New Roman" panose="02020603050405020304" pitchFamily="18" charset="0"/>
              </a:rPr>
              <a:t>демонстрация или просмотр с ребёнком материалов порнографического содержания;</a:t>
            </a:r>
          </a:p>
          <a:p>
            <a:pPr marL="285750" indent="-285750" algn="just">
              <a:buFont typeface="Arial" panose="020B0604020202020204" pitchFamily="34" charset="0"/>
              <a:buChar char="•"/>
            </a:pPr>
            <a:r>
              <a:rPr lang="ru-RU" dirty="0">
                <a:solidFill>
                  <a:srgbClr val="4B4B4B"/>
                </a:solidFill>
                <a:latin typeface="Times New Roman" panose="02020603050405020304" pitchFamily="18" charset="0"/>
                <a:cs typeface="Times New Roman" panose="02020603050405020304" pitchFamily="18" charset="0"/>
              </a:rPr>
              <a:t>вовлечение ребёнка в изготовление порнографической продукции;</a:t>
            </a:r>
          </a:p>
          <a:p>
            <a:pPr marL="285750" indent="-285750" algn="just">
              <a:buFont typeface="Arial" panose="020B0604020202020204" pitchFamily="34" charset="0"/>
              <a:buChar char="•"/>
            </a:pPr>
            <a:r>
              <a:rPr lang="ru-RU" dirty="0">
                <a:solidFill>
                  <a:srgbClr val="4B4B4B"/>
                </a:solidFill>
                <a:latin typeface="Times New Roman" panose="02020603050405020304" pitchFamily="18" charset="0"/>
                <a:cs typeface="Times New Roman" panose="02020603050405020304" pitchFamily="18" charset="0"/>
              </a:rPr>
              <a:t>вовлечение ребёнка в занятия проституцией</a:t>
            </a:r>
          </a:p>
          <a:p>
            <a:pPr algn="just">
              <a:spcBef>
                <a:spcPts val="600"/>
              </a:spcBef>
              <a:spcAft>
                <a:spcPts val="600"/>
              </a:spcAft>
            </a:pPr>
            <a:r>
              <a:rPr lang="ru-RU" b="1" dirty="0">
                <a:solidFill>
                  <a:srgbClr val="4B4B4B"/>
                </a:solidFill>
                <a:effectLst/>
                <a:latin typeface="Times New Roman" panose="02020603050405020304" pitchFamily="18" charset="0"/>
                <a:ea typeface="Times New Roman" panose="02020603050405020304" pitchFamily="18" charset="0"/>
                <a:cs typeface="Times New Roman" panose="02020603050405020304" pitchFamily="18" charset="0"/>
              </a:rPr>
              <a:t>Психологическое насилие:</a:t>
            </a:r>
            <a:endParaRPr lang="ru-RU"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ts val="1200"/>
              </a:lnSpc>
              <a:spcBef>
                <a:spcPts val="600"/>
              </a:spcBef>
              <a:spcAft>
                <a:spcPts val="600"/>
              </a:spcAft>
              <a:buSzPts val="1000"/>
              <a:buFont typeface="Symbol" panose="05050102010706020507" pitchFamily="18" charset="2"/>
              <a:buChar char=""/>
              <a:tabLst>
                <a:tab pos="457200" algn="l"/>
              </a:tabLst>
            </a:pPr>
            <a:r>
              <a:rPr lang="ru-RU" dirty="0">
                <a:solidFill>
                  <a:srgbClr val="4B4B4B"/>
                </a:solidFill>
                <a:effectLst/>
                <a:latin typeface="Times New Roman" panose="02020603050405020304" pitchFamily="18" charset="0"/>
                <a:ea typeface="Calibri" panose="020F0502020204030204" pitchFamily="34" charset="0"/>
                <a:cs typeface="Times New Roman" panose="02020603050405020304" pitchFamily="18" charset="0"/>
              </a:rPr>
              <a:t>постоянный крик и угрозы в сторону человека;</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a:solidFill>
                  <a:srgbClr val="4B4B4B"/>
                </a:solidFill>
                <a:effectLst/>
                <a:latin typeface="Times New Roman" panose="02020603050405020304" pitchFamily="18" charset="0"/>
                <a:ea typeface="Calibri" panose="020F0502020204030204" pitchFamily="34" charset="0"/>
                <a:cs typeface="Times New Roman" panose="02020603050405020304" pitchFamily="18" charset="0"/>
              </a:rPr>
              <a:t>ругань и использование неприличных слов;</a:t>
            </a:r>
            <a:endParaRPr lang="ru-RU"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ts val="1200"/>
              </a:lnSpc>
              <a:spcBef>
                <a:spcPts val="600"/>
              </a:spcBef>
              <a:spcAft>
                <a:spcPts val="600"/>
              </a:spcAft>
              <a:buSzPts val="1000"/>
              <a:buFont typeface="Symbol" panose="05050102010706020507" pitchFamily="18" charset="2"/>
              <a:buChar char=""/>
              <a:tabLst>
                <a:tab pos="457200" algn="l"/>
              </a:tabLst>
            </a:pPr>
            <a:r>
              <a:rPr lang="ru-RU" dirty="0">
                <a:solidFill>
                  <a:srgbClr val="4B4B4B"/>
                </a:solidFill>
                <a:effectLst/>
                <a:latin typeface="Times New Roman" panose="02020603050405020304" pitchFamily="18" charset="0"/>
                <a:ea typeface="Calibri" panose="020F0502020204030204" pitchFamily="34" charset="0"/>
                <a:cs typeface="Times New Roman" panose="02020603050405020304" pitchFamily="18" charset="0"/>
              </a:rPr>
              <a:t>унижение человека;</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a:solidFill>
                  <a:srgbClr val="4B4B4B"/>
                </a:solidFill>
                <a:effectLst/>
                <a:latin typeface="Times New Roman" panose="02020603050405020304" pitchFamily="18" charset="0"/>
                <a:ea typeface="Calibri" panose="020F0502020204030204" pitchFamily="34" charset="0"/>
                <a:cs typeface="Times New Roman" panose="02020603050405020304" pitchFamily="18" charset="0"/>
              </a:rPr>
              <a:t>игнорирование человека, когда он о чем-либо просит.</a:t>
            </a:r>
            <a:endParaRPr lang="ru-RU"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ts val="1200"/>
              </a:lnSpc>
              <a:spcBef>
                <a:spcPts val="600"/>
              </a:spcBef>
              <a:spcAft>
                <a:spcPts val="600"/>
              </a:spcAft>
            </a:pPr>
            <a:r>
              <a:rPr lang="ru-RU" b="1" dirty="0">
                <a:solidFill>
                  <a:srgbClr val="4B4B4B"/>
                </a:solidFill>
                <a:effectLst/>
                <a:latin typeface="Times New Roman" panose="02020603050405020304" pitchFamily="18" charset="0"/>
                <a:ea typeface="Times New Roman" panose="02020603050405020304" pitchFamily="18" charset="0"/>
                <a:cs typeface="Times New Roman" panose="02020603050405020304" pitchFamily="18" charset="0"/>
              </a:rPr>
              <a:t>Финансовая эксплуатация:</a:t>
            </a:r>
            <a:endParaRPr lang="ru-RU"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ts val="1200"/>
              </a:lnSpc>
              <a:spcBef>
                <a:spcPts val="600"/>
              </a:spcBef>
              <a:spcAft>
                <a:spcPts val="600"/>
              </a:spcAft>
              <a:buSzPts val="1000"/>
              <a:buFont typeface="Symbol" panose="05050102010706020507" pitchFamily="18" charset="2"/>
              <a:buChar char=""/>
              <a:tabLst>
                <a:tab pos="457200" algn="l"/>
              </a:tabLst>
            </a:pPr>
            <a:r>
              <a:rPr lang="ru-RU" dirty="0">
                <a:solidFill>
                  <a:srgbClr val="4B4B4B"/>
                </a:solidFill>
                <a:effectLst/>
                <a:latin typeface="Times New Roman" panose="02020603050405020304" pitchFamily="18" charset="0"/>
                <a:ea typeface="Calibri" panose="020F0502020204030204" pitchFamily="34" charset="0"/>
                <a:cs typeface="Times New Roman" panose="02020603050405020304" pitchFamily="18" charset="0"/>
              </a:rPr>
              <a:t>заказ услуг, совершение пожертвований или ненужных расходов;</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a:solidFill>
                  <a:srgbClr val="4B4B4B"/>
                </a:solidFill>
                <a:effectLst/>
                <a:latin typeface="Times New Roman" panose="02020603050405020304" pitchFamily="18" charset="0"/>
                <a:ea typeface="Calibri" panose="020F0502020204030204" pitchFamily="34" charset="0"/>
                <a:cs typeface="Times New Roman" panose="02020603050405020304" pitchFamily="18" charset="0"/>
              </a:rPr>
              <a:t>неожиданные финансовые проблемы или пропажа денег;</a:t>
            </a:r>
            <a:endParaRPr lang="ru-RU"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ts val="1200"/>
              </a:lnSpc>
              <a:spcBef>
                <a:spcPts val="600"/>
              </a:spcBef>
              <a:spcAft>
                <a:spcPts val="600"/>
              </a:spcAft>
              <a:buSzPts val="1000"/>
              <a:buFont typeface="Symbol" panose="05050102010706020507" pitchFamily="18" charset="2"/>
              <a:buChar char=""/>
              <a:tabLst>
                <a:tab pos="457200" algn="l"/>
              </a:tabLst>
            </a:pPr>
            <a:r>
              <a:rPr lang="ru-RU" dirty="0">
                <a:solidFill>
                  <a:srgbClr val="4B4B4B"/>
                </a:solidFill>
                <a:effectLst/>
                <a:latin typeface="Times New Roman" panose="02020603050405020304" pitchFamily="18" charset="0"/>
                <a:ea typeface="Calibri" panose="020F0502020204030204" pitchFamily="34" charset="0"/>
                <a:cs typeface="Times New Roman" panose="02020603050405020304" pitchFamily="18" charset="0"/>
              </a:rPr>
              <a:t>использование банковской карты, когда человек не может ходить;</a:t>
            </a:r>
            <a:endParaRPr lang="ru-RU"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ts val="1200"/>
              </a:lnSpc>
              <a:spcBef>
                <a:spcPts val="600"/>
              </a:spcBef>
              <a:spcAft>
                <a:spcPts val="600"/>
              </a:spcAft>
              <a:buSzPts val="1000"/>
              <a:buFont typeface="Symbol" panose="05050102010706020507" pitchFamily="18" charset="2"/>
              <a:buChar char=""/>
              <a:tabLst>
                <a:tab pos="457200" algn="l"/>
              </a:tabLst>
            </a:pPr>
            <a:r>
              <a:rPr lang="ru-RU" dirty="0">
                <a:solidFill>
                  <a:srgbClr val="4B4B4B"/>
                </a:solidFill>
                <a:effectLst/>
                <a:latin typeface="Times New Roman" panose="02020603050405020304" pitchFamily="18" charset="0"/>
                <a:ea typeface="Calibri" panose="020F0502020204030204" pitchFamily="34" charset="0"/>
                <a:cs typeface="Times New Roman" panose="02020603050405020304" pitchFamily="18" charset="0"/>
              </a:rPr>
              <a:t>пропажа денег на банковском счету или наличных.</a:t>
            </a:r>
            <a:endParaRPr lang="ru-RU"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4673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BA75571B-7E04-4174-9364-44732A4D26C1}"/>
              </a:ext>
            </a:extLst>
          </p:cNvPr>
          <p:cNvSpPr txBox="1"/>
          <p:nvPr/>
        </p:nvSpPr>
        <p:spPr>
          <a:xfrm>
            <a:off x="1542473" y="729671"/>
            <a:ext cx="10483273" cy="5827044"/>
          </a:xfrm>
          <a:prstGeom prst="rect">
            <a:avLst/>
          </a:prstGeom>
          <a:noFill/>
        </p:spPr>
        <p:txBody>
          <a:bodyPr wrap="square">
            <a:spAutoFit/>
          </a:bodyPr>
          <a:lstStyle/>
          <a:p>
            <a:pPr>
              <a:lnSpc>
                <a:spcPct val="125000"/>
              </a:lnSpc>
            </a:pPr>
            <a:r>
              <a:rPr lang="ru-RU" sz="2000" b="0" i="0" dirty="0">
                <a:solidFill>
                  <a:schemeClr val="accent1">
                    <a:lumMod val="50000"/>
                  </a:schemeClr>
                </a:solidFill>
                <a:effectLst/>
                <a:latin typeface="Times New Roman" panose="02020603050405020304" pitchFamily="18" charset="0"/>
                <a:cs typeface="Times New Roman" panose="02020603050405020304" pitchFamily="18" charset="0"/>
              </a:rPr>
              <a:t>Социально-психологическая помощь детям, пострадавшим от различных видов семейного насилия, включает работу:</a:t>
            </a:r>
          </a:p>
          <a:p>
            <a:pPr marL="285750" indent="-285750">
              <a:lnSpc>
                <a:spcPct val="125000"/>
              </a:lnSpc>
              <a:buFont typeface="Wingdings" panose="05000000000000000000" pitchFamily="2" charset="2"/>
              <a:buChar char="v"/>
            </a:pPr>
            <a:r>
              <a:rPr lang="ru-RU" sz="2000" b="0" i="0" dirty="0">
                <a:solidFill>
                  <a:schemeClr val="accent1">
                    <a:lumMod val="50000"/>
                  </a:schemeClr>
                </a:solidFill>
                <a:effectLst/>
                <a:latin typeface="Times New Roman" panose="02020603050405020304" pitchFamily="18" charset="0"/>
                <a:cs typeface="Times New Roman" panose="02020603050405020304" pitchFamily="18" charset="0"/>
              </a:rPr>
              <a:t>с травматическим опытом ребенка</a:t>
            </a:r>
          </a:p>
          <a:p>
            <a:pPr marL="285750" indent="-285750">
              <a:lnSpc>
                <a:spcPct val="125000"/>
              </a:lnSpc>
              <a:buFont typeface="Wingdings" panose="05000000000000000000" pitchFamily="2" charset="2"/>
              <a:buChar char="v"/>
            </a:pPr>
            <a:r>
              <a:rPr lang="ru-RU" sz="2000" b="0" i="0" dirty="0">
                <a:solidFill>
                  <a:schemeClr val="accent1">
                    <a:lumMod val="50000"/>
                  </a:schemeClr>
                </a:solidFill>
                <a:effectLst/>
                <a:latin typeface="Times New Roman" panose="02020603050405020304" pitchFamily="18" charset="0"/>
                <a:cs typeface="Times New Roman" panose="02020603050405020304" pitchFamily="18" charset="0"/>
              </a:rPr>
              <a:t>оценку семейных факторов риска</a:t>
            </a:r>
          </a:p>
          <a:p>
            <a:pPr marL="285750" indent="-285750">
              <a:lnSpc>
                <a:spcPct val="125000"/>
              </a:lnSpc>
              <a:buFont typeface="Wingdings" panose="05000000000000000000" pitchFamily="2" charset="2"/>
              <a:buChar char="v"/>
            </a:pPr>
            <a:r>
              <a:rPr lang="ru-RU" sz="2000" b="0" i="0" dirty="0">
                <a:solidFill>
                  <a:schemeClr val="accent1">
                    <a:lumMod val="50000"/>
                  </a:schemeClr>
                </a:solidFill>
                <a:effectLst/>
                <a:latin typeface="Times New Roman" panose="02020603050405020304" pitchFamily="18" charset="0"/>
                <a:cs typeface="Times New Roman" panose="02020603050405020304" pitchFamily="18" charset="0"/>
              </a:rPr>
              <a:t>решение вопросов безопасности и конфиденциальности</a:t>
            </a:r>
          </a:p>
          <a:p>
            <a:pPr marL="285750" indent="-285750">
              <a:lnSpc>
                <a:spcPct val="125000"/>
              </a:lnSpc>
              <a:buFont typeface="Wingdings" panose="05000000000000000000" pitchFamily="2" charset="2"/>
              <a:buChar char="v"/>
            </a:pPr>
            <a:r>
              <a:rPr lang="ru-RU" sz="2000" b="0" i="0" dirty="0">
                <a:solidFill>
                  <a:schemeClr val="accent1">
                    <a:lumMod val="50000"/>
                  </a:schemeClr>
                </a:solidFill>
                <a:effectLst/>
                <a:latin typeface="Times New Roman" panose="02020603050405020304" pitchFamily="18" charset="0"/>
                <a:cs typeface="Times New Roman" panose="02020603050405020304" pitchFamily="18" charset="0"/>
              </a:rPr>
              <a:t>координирование действий между различными специалистами и службами, призванными помочь ребенку и/или его семье.</a:t>
            </a:r>
          </a:p>
          <a:p>
            <a:pPr marL="285750" indent="-285750">
              <a:lnSpc>
                <a:spcPct val="125000"/>
              </a:lnSpc>
              <a:buFont typeface="Wingdings" panose="05000000000000000000" pitchFamily="2" charset="2"/>
              <a:buChar char="v"/>
            </a:pPr>
            <a:endParaRPr lang="ru-RU" sz="2000" dirty="0">
              <a:solidFill>
                <a:schemeClr val="accent1">
                  <a:lumMod val="50000"/>
                </a:schemeClr>
              </a:solidFill>
              <a:latin typeface="Times New Roman" panose="02020603050405020304" pitchFamily="18" charset="0"/>
              <a:cs typeface="Times New Roman" panose="02020603050405020304" pitchFamily="18" charset="0"/>
            </a:endParaRPr>
          </a:p>
          <a:p>
            <a:pPr>
              <a:lnSpc>
                <a:spcPct val="125000"/>
              </a:lnSpc>
            </a:pPr>
            <a:r>
              <a:rPr lang="ru-RU" sz="2000" b="0" i="0" dirty="0">
                <a:solidFill>
                  <a:schemeClr val="accent1">
                    <a:lumMod val="50000"/>
                  </a:schemeClr>
                </a:solidFill>
                <a:effectLst/>
                <a:latin typeface="Times New Roman" panose="02020603050405020304" pitchFamily="18" charset="0"/>
                <a:cs typeface="Times New Roman" panose="02020603050405020304" pitchFamily="18" charset="0"/>
              </a:rPr>
              <a:t>Основная цель помощи ребенку, пострадавшему от насилия заключается в уменьшении и преодолении последствий травматических переживаний. Известно, что сама травма никогда не является единственной составляющей </a:t>
            </a:r>
            <a:r>
              <a:rPr lang="ru-RU" sz="2000" b="0" i="0" dirty="0" err="1">
                <a:solidFill>
                  <a:schemeClr val="accent1">
                    <a:lumMod val="50000"/>
                  </a:schemeClr>
                </a:solidFill>
                <a:effectLst/>
                <a:latin typeface="Times New Roman" panose="02020603050405020304" pitchFamily="18" charset="0"/>
                <a:cs typeface="Times New Roman" panose="02020603050405020304" pitchFamily="18" charset="0"/>
              </a:rPr>
              <a:t>постстрессового</a:t>
            </a:r>
            <a:r>
              <a:rPr lang="ru-RU" sz="2000" b="0" i="0" dirty="0">
                <a:solidFill>
                  <a:schemeClr val="accent1">
                    <a:lumMod val="50000"/>
                  </a:schemeClr>
                </a:solidFill>
                <a:effectLst/>
                <a:latin typeface="Times New Roman" panose="02020603050405020304" pitchFamily="18" charset="0"/>
                <a:cs typeface="Times New Roman" panose="02020603050405020304" pitchFamily="18" charset="0"/>
              </a:rPr>
              <a:t> расстройства. Ее доля составляет примерно 50 %, остальные 50 % определяются жизнью ребенка после травмы и, прежде всего, эффективностью оказываемой ему помощи.</a:t>
            </a:r>
            <a:br>
              <a:rPr lang="ru-RU" sz="2000" b="0" i="0" dirty="0">
                <a:solidFill>
                  <a:schemeClr val="accent1">
                    <a:lumMod val="50000"/>
                  </a:schemeClr>
                </a:solidFill>
                <a:effectLst/>
                <a:latin typeface="Times New Roman" panose="02020603050405020304" pitchFamily="18" charset="0"/>
                <a:cs typeface="Times New Roman" panose="02020603050405020304" pitchFamily="18" charset="0"/>
              </a:rPr>
            </a:br>
            <a:r>
              <a:rPr lang="ru-RU" sz="2000" b="0" i="0" dirty="0">
                <a:solidFill>
                  <a:schemeClr val="accent1">
                    <a:lumMod val="50000"/>
                  </a:schemeClr>
                </a:solidFill>
                <a:effectLst/>
                <a:latin typeface="Times New Roman" panose="02020603050405020304" pitchFamily="18" charset="0"/>
                <a:cs typeface="Times New Roman" panose="02020603050405020304" pitchFamily="18" charset="0"/>
              </a:rPr>
              <a:t/>
            </a:r>
            <a:br>
              <a:rPr lang="ru-RU" sz="2000" b="0" i="0" dirty="0">
                <a:solidFill>
                  <a:schemeClr val="accent1">
                    <a:lumMod val="50000"/>
                  </a:schemeClr>
                </a:solidFill>
                <a:effectLst/>
                <a:latin typeface="Times New Roman" panose="02020603050405020304" pitchFamily="18" charset="0"/>
                <a:cs typeface="Times New Roman" panose="02020603050405020304" pitchFamily="18" charset="0"/>
              </a:rPr>
            </a:br>
            <a:endParaRPr lang="ru-RU" sz="2000"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0196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E0F26EC3-0683-4E66-821E-BF8E9C324054}"/>
              </a:ext>
            </a:extLst>
          </p:cNvPr>
          <p:cNvSpPr txBox="1"/>
          <p:nvPr/>
        </p:nvSpPr>
        <p:spPr>
          <a:xfrm>
            <a:off x="1348510" y="302359"/>
            <a:ext cx="10621817" cy="6555641"/>
          </a:xfrm>
          <a:prstGeom prst="rect">
            <a:avLst/>
          </a:prstGeom>
          <a:noFill/>
        </p:spPr>
        <p:txBody>
          <a:bodyPr wrap="square">
            <a:spAutoFit/>
          </a:bodyPr>
          <a:lstStyle/>
          <a:p>
            <a:r>
              <a:rPr lang="ru-RU" sz="2000" b="0" i="0" dirty="0">
                <a:solidFill>
                  <a:srgbClr val="333333"/>
                </a:solidFill>
                <a:effectLst/>
                <a:latin typeface="Times New Roman" panose="02020603050405020304" pitchFamily="18" charset="0"/>
                <a:cs typeface="Times New Roman" panose="02020603050405020304" pitchFamily="18" charset="0"/>
              </a:rPr>
              <a:t>Сексуальные действия по отношению к детям чаще всего </a:t>
            </a:r>
            <a:r>
              <a:rPr lang="ru-RU" sz="2000" b="0" i="0" u="sng" dirty="0">
                <a:solidFill>
                  <a:srgbClr val="333333"/>
                </a:solidFill>
                <a:effectLst/>
                <a:latin typeface="Times New Roman" panose="02020603050405020304" pitchFamily="18" charset="0"/>
                <a:cs typeface="Times New Roman" panose="02020603050405020304" pitchFamily="18" charset="0"/>
              </a:rPr>
              <a:t>совершают хорошо знакомые им люди или родственники</a:t>
            </a:r>
            <a:r>
              <a:rPr lang="ru-RU" sz="2000" b="0" i="0" dirty="0">
                <a:solidFill>
                  <a:srgbClr val="333333"/>
                </a:solidFill>
                <a:effectLst/>
                <a:latin typeface="Times New Roman" panose="02020603050405020304" pitchFamily="18" charset="0"/>
                <a:cs typeface="Times New Roman" panose="02020603050405020304" pitchFamily="18" charset="0"/>
              </a:rPr>
              <a:t> (по результатам исследований – до 80%).</a:t>
            </a:r>
          </a:p>
          <a:p>
            <a:r>
              <a:rPr lang="ru-RU" sz="2000" b="0" i="0" dirty="0">
                <a:solidFill>
                  <a:srgbClr val="333333"/>
                </a:solidFill>
                <a:effectLst/>
                <a:latin typeface="Times New Roman" panose="02020603050405020304" pitchFamily="18" charset="0"/>
                <a:cs typeface="Times New Roman" panose="02020603050405020304" pitchFamily="18" charset="0"/>
              </a:rPr>
              <a:t> Одним из достаточно распространённых видов сексуального насилия, о котором обязательно нужно знать родителям, </a:t>
            </a:r>
            <a:r>
              <a:rPr lang="ru-RU" sz="2000" b="1" i="0" dirty="0">
                <a:solidFill>
                  <a:srgbClr val="333333"/>
                </a:solidFill>
                <a:effectLst/>
                <a:latin typeface="Times New Roman" panose="02020603050405020304" pitchFamily="18" charset="0"/>
                <a:cs typeface="Times New Roman" panose="02020603050405020304" pitchFamily="18" charset="0"/>
              </a:rPr>
              <a:t>является инцест </a:t>
            </a:r>
            <a:r>
              <a:rPr lang="ru-RU" sz="2000" b="0" i="0" dirty="0">
                <a:solidFill>
                  <a:srgbClr val="333333"/>
                </a:solidFill>
                <a:effectLst/>
                <a:latin typeface="Times New Roman" panose="02020603050405020304" pitchFamily="18" charset="0"/>
                <a:cs typeface="Times New Roman" panose="02020603050405020304" pitchFamily="18" charset="0"/>
              </a:rPr>
              <a:t>– сексуальное насилие над ребёнком со стороны кровного родственника. Конечно, получить достоверную картину распространённости этого вида насилия очень сложно, т. к. большинство случаев остаются неизвестными. </a:t>
            </a:r>
          </a:p>
          <a:p>
            <a:endParaRPr lang="ru-RU" sz="2000" b="0" i="0" dirty="0">
              <a:solidFill>
                <a:srgbClr val="333333"/>
              </a:solidFill>
              <a:effectLst/>
              <a:latin typeface="Times New Roman" panose="02020603050405020304" pitchFamily="18" charset="0"/>
              <a:cs typeface="Times New Roman" panose="02020603050405020304" pitchFamily="18" charset="0"/>
            </a:endParaRPr>
          </a:p>
          <a:p>
            <a:r>
              <a:rPr lang="ru-RU" sz="2000" b="0" i="0" dirty="0">
                <a:solidFill>
                  <a:srgbClr val="333333"/>
                </a:solidFill>
                <a:effectLst/>
                <a:latin typeface="Times New Roman" panose="02020603050405020304" pitchFamily="18" charset="0"/>
                <a:cs typeface="Times New Roman" panose="02020603050405020304" pitchFamily="18" charset="0"/>
              </a:rPr>
              <a:t>Это объясняется целым рядом причин, и, прежде всего, нежеланием «выносить сор из избы», недоверием к службам и структурам, оказывающим помощь пострадавшим, а также боязнью, что, если обидчик будет осужден, семья «лишится кормильца». </a:t>
            </a:r>
          </a:p>
          <a:p>
            <a:r>
              <a:rPr lang="ru-RU" sz="2000" b="0" i="0" dirty="0">
                <a:solidFill>
                  <a:srgbClr val="333333"/>
                </a:solidFill>
                <a:effectLst/>
                <a:latin typeface="Times New Roman" panose="02020603050405020304" pitchFamily="18" charset="0"/>
                <a:cs typeface="Times New Roman" panose="02020603050405020304" pitchFamily="18" charset="0"/>
              </a:rPr>
              <a:t>Чаще всего инцест продолжается долгие годы из-за того, что ребёнок просто никому не рассказывает о происходящем, с одной стороны, опасаясь, что ему не поверят, а с другой – боясь доставить неприятности самым близким людям: маме и папе. </a:t>
            </a:r>
          </a:p>
          <a:p>
            <a:r>
              <a:rPr lang="ru-RU" sz="2000" b="0" i="0" dirty="0">
                <a:solidFill>
                  <a:srgbClr val="333333"/>
                </a:solidFill>
                <a:effectLst/>
                <a:latin typeface="Times New Roman" panose="02020603050405020304" pitchFamily="18" charset="0"/>
                <a:cs typeface="Times New Roman" panose="02020603050405020304" pitchFamily="18" charset="0"/>
              </a:rPr>
              <a:t>Взрослые насильники пользуются этим и </a:t>
            </a:r>
            <a:r>
              <a:rPr lang="ru-RU" sz="2000" b="0" i="0" u="sng" dirty="0">
                <a:solidFill>
                  <a:srgbClr val="333333"/>
                </a:solidFill>
                <a:effectLst/>
                <a:latin typeface="Times New Roman" panose="02020603050405020304" pitchFamily="18" charset="0"/>
                <a:cs typeface="Times New Roman" panose="02020603050405020304" pitchFamily="18" charset="0"/>
              </a:rPr>
              <a:t>всячески убеждают ребёнка в том, что он должен хранить тайну.</a:t>
            </a:r>
          </a:p>
          <a:p>
            <a:r>
              <a:rPr lang="ru-RU" sz="2000" b="0" i="0" dirty="0">
                <a:solidFill>
                  <a:srgbClr val="333333"/>
                </a:solidFill>
                <a:effectLst/>
                <a:latin typeface="Times New Roman" panose="02020603050405020304" pitchFamily="18" charset="0"/>
                <a:cs typeface="Times New Roman" panose="02020603050405020304" pitchFamily="18" charset="0"/>
              </a:rPr>
              <a:t> Анализ случаев домашнего сексуального насилия показывает, что </a:t>
            </a:r>
            <a:r>
              <a:rPr lang="ru-RU" sz="2000" b="0" i="0" u="sng" dirty="0">
                <a:solidFill>
                  <a:srgbClr val="333333"/>
                </a:solidFill>
                <a:effectLst/>
                <a:latin typeface="Times New Roman" panose="02020603050405020304" pitchFamily="18" charset="0"/>
                <a:cs typeface="Times New Roman" panose="02020603050405020304" pitchFamily="18" charset="0"/>
              </a:rPr>
              <a:t>насилие чаще всего имеет место в семье, где родители не являются биологически родными для ребенка, где часты конфликты, а члены семьи импульсивны, эмоционально неустойчивы, имеют психические и личностные расстройства. </a:t>
            </a:r>
            <a:r>
              <a:rPr lang="ru-RU" sz="2000" b="0" i="0" dirty="0">
                <a:solidFill>
                  <a:srgbClr val="333333"/>
                </a:solidFill>
                <a:effectLst/>
                <a:latin typeface="Times New Roman" panose="02020603050405020304" pitchFamily="18" charset="0"/>
                <a:cs typeface="Times New Roman" panose="02020603050405020304" pitchFamily="18" charset="0"/>
              </a:rPr>
              <a:t>Для этих семей характерен низкий уровень культуры и образования родителей, наличие уголовного прошлого или настоящего, склонны к злоупотреблению алкоголем.</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4769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724E44DD-B95D-4C95-B0B5-A8E85CE7FC1A}"/>
              </a:ext>
            </a:extLst>
          </p:cNvPr>
          <p:cNvSpPr txBox="1"/>
          <p:nvPr/>
        </p:nvSpPr>
        <p:spPr>
          <a:xfrm>
            <a:off x="1431637" y="406399"/>
            <a:ext cx="10409381" cy="6232475"/>
          </a:xfrm>
          <a:prstGeom prst="rect">
            <a:avLst/>
          </a:prstGeom>
          <a:noFill/>
        </p:spPr>
        <p:txBody>
          <a:bodyPr wrap="square">
            <a:spAutoFit/>
          </a:bodyPr>
          <a:lstStyle/>
          <a:p>
            <a:pPr algn="just"/>
            <a:r>
              <a:rPr lang="ru-RU" b="1" i="0" dirty="0">
                <a:solidFill>
                  <a:srgbClr val="333333"/>
                </a:solidFill>
                <a:effectLst/>
                <a:latin typeface="Times New Roman" panose="02020603050405020304" pitchFamily="18" charset="0"/>
                <a:cs typeface="Times New Roman" panose="02020603050405020304" pitchFamily="18" charset="0"/>
              </a:rPr>
              <a:t>Следующие </a:t>
            </a:r>
            <a:r>
              <a:rPr lang="ru-RU" sz="1900" b="1" i="0" dirty="0">
                <a:solidFill>
                  <a:srgbClr val="333333"/>
                </a:solidFill>
                <a:effectLst/>
                <a:latin typeface="Times New Roman" panose="02020603050405020304" pitchFamily="18" charset="0"/>
                <a:cs typeface="Times New Roman" panose="02020603050405020304" pitchFamily="18" charset="0"/>
              </a:rPr>
              <a:t> признаки в поведении ребенка могут говорить о возможном сексуальном насилии</a:t>
            </a:r>
            <a:endParaRPr lang="ru-RU" sz="1900" b="0" i="0" dirty="0">
              <a:solidFill>
                <a:srgbClr val="333333"/>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ru-RU" sz="1900" b="0" i="0" dirty="0">
                <a:solidFill>
                  <a:srgbClr val="333333"/>
                </a:solidFill>
                <a:effectLst/>
                <a:latin typeface="Times New Roman" panose="02020603050405020304" pitchFamily="18" charset="0"/>
                <a:cs typeface="Times New Roman" panose="02020603050405020304" pitchFamily="18" charset="0"/>
              </a:rPr>
              <a:t>Синяки, особенно вокруг гениталий.</a:t>
            </a:r>
          </a:p>
          <a:p>
            <a:pPr algn="just">
              <a:buFont typeface="Arial" panose="020B0604020202020204" pitchFamily="34" charset="0"/>
              <a:buChar char="•"/>
            </a:pPr>
            <a:r>
              <a:rPr lang="ru-RU" sz="1900" b="0" i="0" dirty="0">
                <a:solidFill>
                  <a:srgbClr val="333333"/>
                </a:solidFill>
                <a:effectLst/>
                <a:latin typeface="Times New Roman" panose="02020603050405020304" pitchFamily="18" charset="0"/>
                <a:cs typeface="Times New Roman" panose="02020603050405020304" pitchFamily="18" charset="0"/>
              </a:rPr>
              <a:t>Попытки самоубийства.</a:t>
            </a:r>
          </a:p>
          <a:p>
            <a:pPr algn="just">
              <a:buFont typeface="Arial" panose="020B0604020202020204" pitchFamily="34" charset="0"/>
              <a:buChar char="•"/>
            </a:pPr>
            <a:r>
              <a:rPr lang="ru-RU" sz="1900" b="0" i="0" dirty="0">
                <a:solidFill>
                  <a:srgbClr val="333333"/>
                </a:solidFill>
                <a:effectLst/>
                <a:latin typeface="Times New Roman" panose="02020603050405020304" pitchFamily="18" charset="0"/>
                <a:cs typeface="Times New Roman" panose="02020603050405020304" pitchFamily="18" charset="0"/>
              </a:rPr>
              <a:t>Членовредительство.</a:t>
            </a:r>
          </a:p>
          <a:p>
            <a:pPr algn="just">
              <a:buFont typeface="Arial" panose="020B0604020202020204" pitchFamily="34" charset="0"/>
              <a:buChar char="•"/>
            </a:pPr>
            <a:r>
              <a:rPr lang="ru-RU" sz="1900" b="0" i="0" dirty="0">
                <a:solidFill>
                  <a:srgbClr val="333333"/>
                </a:solidFill>
                <a:effectLst/>
                <a:latin typeface="Times New Roman" panose="02020603050405020304" pitchFamily="18" charset="0"/>
                <a:cs typeface="Times New Roman" panose="02020603050405020304" pitchFamily="18" charset="0"/>
              </a:rPr>
              <a:t>Ночные кошмары, бессонница.</a:t>
            </a:r>
          </a:p>
          <a:p>
            <a:pPr algn="just">
              <a:buFont typeface="Arial" panose="020B0604020202020204" pitchFamily="34" charset="0"/>
              <a:buChar char="•"/>
            </a:pPr>
            <a:r>
              <a:rPr lang="ru-RU" sz="1900" b="0" i="0" dirty="0">
                <a:solidFill>
                  <a:srgbClr val="333333"/>
                </a:solidFill>
                <a:effectLst/>
                <a:latin typeface="Times New Roman" panose="02020603050405020304" pitchFamily="18" charset="0"/>
                <a:cs typeface="Times New Roman" panose="02020603050405020304" pitchFamily="18" charset="0"/>
              </a:rPr>
              <a:t>Панические атаки</a:t>
            </a:r>
            <a:r>
              <a:rPr lang="ru-RU" sz="1900" dirty="0">
                <a:solidFill>
                  <a:srgbClr val="333333"/>
                </a:solidFill>
                <a:latin typeface="Times New Roman" panose="02020603050405020304" pitchFamily="18" charset="0"/>
                <a:cs typeface="Times New Roman" panose="02020603050405020304" pitchFamily="18" charset="0"/>
              </a:rPr>
              <a:t>, энурез (</a:t>
            </a:r>
            <a:r>
              <a:rPr lang="ru-RU" sz="1900" dirty="0" err="1">
                <a:solidFill>
                  <a:srgbClr val="333333"/>
                </a:solidFill>
                <a:latin typeface="Times New Roman" panose="02020603050405020304" pitchFamily="18" charset="0"/>
                <a:cs typeface="Times New Roman" panose="02020603050405020304" pitchFamily="18" charset="0"/>
              </a:rPr>
              <a:t>ненедержание</a:t>
            </a:r>
            <a:r>
              <a:rPr lang="ru-RU" sz="1900" dirty="0">
                <a:solidFill>
                  <a:srgbClr val="333333"/>
                </a:solidFill>
                <a:latin typeface="Times New Roman" panose="02020603050405020304" pitchFamily="18" charset="0"/>
                <a:cs typeface="Times New Roman" panose="02020603050405020304" pitchFamily="18" charset="0"/>
              </a:rPr>
              <a:t> мочи)</a:t>
            </a:r>
            <a:endParaRPr lang="ru-RU" sz="1900" b="0" i="0" dirty="0">
              <a:solidFill>
                <a:srgbClr val="333333"/>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ru-RU" sz="1900" b="0" i="0" dirty="0">
                <a:solidFill>
                  <a:srgbClr val="333333"/>
                </a:solidFill>
                <a:effectLst/>
                <a:latin typeface="Times New Roman" panose="02020603050405020304" pitchFamily="18" charset="0"/>
                <a:cs typeface="Times New Roman" panose="02020603050405020304" pitchFamily="18" charset="0"/>
              </a:rPr>
              <a:t>Неожиданные изменения в поведении</a:t>
            </a:r>
            <a:r>
              <a:rPr lang="ru-RU" sz="1900" dirty="0">
                <a:solidFill>
                  <a:srgbClr val="333333"/>
                </a:solidFill>
                <a:latin typeface="Times New Roman" panose="02020603050405020304" pitchFamily="18" charset="0"/>
                <a:cs typeface="Times New Roman" panose="02020603050405020304" pitchFamily="18" charset="0"/>
              </a:rPr>
              <a:t>:</a:t>
            </a:r>
            <a:r>
              <a:rPr lang="ru-RU" sz="1900" b="0" i="0" dirty="0">
                <a:solidFill>
                  <a:srgbClr val="333333"/>
                </a:solidFill>
                <a:effectLst/>
                <a:latin typeface="Times New Roman" panose="02020603050405020304" pitchFamily="18" charset="0"/>
                <a:cs typeface="Times New Roman" panose="02020603050405020304" pitchFamily="18" charset="0"/>
              </a:rPr>
              <a:t> </a:t>
            </a:r>
            <a:r>
              <a:rPr lang="ru-RU" sz="1900" dirty="0">
                <a:solidFill>
                  <a:srgbClr val="333333"/>
                </a:solidFill>
                <a:latin typeface="Times New Roman" panose="02020603050405020304" pitchFamily="18" charset="0"/>
                <a:cs typeface="Times New Roman" panose="02020603050405020304" pitchFamily="18" charset="0"/>
              </a:rPr>
              <a:t>физическая агрессия (для мальчиков), замкнутость, стремление к уединению (у девочек);</a:t>
            </a:r>
          </a:p>
          <a:p>
            <a:pPr algn="just">
              <a:buFont typeface="Arial" panose="020B0604020202020204" pitchFamily="34" charset="0"/>
              <a:buChar char="•"/>
            </a:pPr>
            <a:r>
              <a:rPr lang="ru-RU" sz="1900" dirty="0">
                <a:solidFill>
                  <a:srgbClr val="333333"/>
                </a:solidFill>
                <a:latin typeface="Times New Roman" panose="02020603050405020304" pitchFamily="18" charset="0"/>
                <a:cs typeface="Times New Roman" panose="02020603050405020304" pitchFamily="18" charset="0"/>
              </a:rPr>
              <a:t>Побеги из дома.</a:t>
            </a:r>
          </a:p>
          <a:p>
            <a:pPr algn="just">
              <a:buFont typeface="Arial" panose="020B0604020202020204" pitchFamily="34" charset="0"/>
              <a:buChar char="•"/>
            </a:pPr>
            <a:r>
              <a:rPr lang="ru-RU" sz="1900" dirty="0">
                <a:solidFill>
                  <a:srgbClr val="333333"/>
                </a:solidFill>
                <a:latin typeface="Times New Roman" panose="02020603050405020304" pitchFamily="18" charset="0"/>
                <a:cs typeface="Times New Roman" panose="02020603050405020304" pitchFamily="18" charset="0"/>
              </a:rPr>
              <a:t>пропуски уроков физкультуры (из-за боязни раздеваться); </a:t>
            </a:r>
          </a:p>
          <a:p>
            <a:pPr algn="just">
              <a:buFont typeface="Arial" panose="020B0604020202020204" pitchFamily="34" charset="0"/>
              <a:buChar char="•"/>
            </a:pPr>
            <a:r>
              <a:rPr lang="ru-RU" sz="1900" dirty="0">
                <a:solidFill>
                  <a:srgbClr val="333333"/>
                </a:solidFill>
                <a:latin typeface="Times New Roman" panose="02020603050405020304" pitchFamily="18" charset="0"/>
                <a:cs typeface="Times New Roman" panose="02020603050405020304" pitchFamily="18" charset="0"/>
              </a:rPr>
              <a:t>Страх мужчин или конкретного мужчины, боязнь оставаться </a:t>
            </a:r>
            <a:r>
              <a:rPr lang="ru-RU" sz="1900" b="0" i="0" dirty="0">
                <a:solidFill>
                  <a:srgbClr val="333333"/>
                </a:solidFill>
                <a:effectLst/>
                <a:latin typeface="Times New Roman" panose="02020603050405020304" pitchFamily="18" charset="0"/>
                <a:cs typeface="Times New Roman" panose="02020603050405020304" pitchFamily="18" charset="0"/>
              </a:rPr>
              <a:t>в семье с конкретным человеком.</a:t>
            </a:r>
          </a:p>
          <a:p>
            <a:pPr algn="just">
              <a:buFont typeface="Arial" panose="020B0604020202020204" pitchFamily="34" charset="0"/>
              <a:buChar char="•"/>
            </a:pPr>
            <a:r>
              <a:rPr lang="ru-RU" sz="1900" b="0" i="0" dirty="0">
                <a:solidFill>
                  <a:srgbClr val="333333"/>
                </a:solidFill>
                <a:effectLst/>
                <a:latin typeface="Times New Roman" panose="02020603050405020304" pitchFamily="18" charset="0"/>
                <a:cs typeface="Times New Roman" panose="02020603050405020304" pitchFamily="18" charset="0"/>
              </a:rPr>
              <a:t>Ухудшение успеваемости.</a:t>
            </a:r>
          </a:p>
          <a:p>
            <a:pPr algn="just">
              <a:buFont typeface="Arial" panose="020B0604020202020204" pitchFamily="34" charset="0"/>
              <a:buChar char="•"/>
            </a:pPr>
            <a:r>
              <a:rPr lang="ru-RU" sz="1900" b="0" i="0" dirty="0">
                <a:solidFill>
                  <a:srgbClr val="333333"/>
                </a:solidFill>
                <a:effectLst/>
                <a:latin typeface="Times New Roman" panose="02020603050405020304" pitchFamily="18" charset="0"/>
                <a:cs typeface="Times New Roman" panose="02020603050405020304" pitchFamily="18" charset="0"/>
              </a:rPr>
              <a:t>Засыпание в школе.</a:t>
            </a:r>
          </a:p>
          <a:p>
            <a:pPr algn="just">
              <a:buFont typeface="Arial" panose="020B0604020202020204" pitchFamily="34" charset="0"/>
              <a:buChar char="•"/>
            </a:pPr>
            <a:r>
              <a:rPr lang="ru-RU" sz="1900" b="0" i="0" dirty="0">
                <a:solidFill>
                  <a:srgbClr val="333333"/>
                </a:solidFill>
                <a:effectLst/>
                <a:latin typeface="Times New Roman" panose="02020603050405020304" pitchFamily="18" charset="0"/>
                <a:cs typeface="Times New Roman" panose="02020603050405020304" pitchFamily="18" charset="0"/>
              </a:rPr>
              <a:t>Несвойственное ребёнку поведение, которое можно воспринять как сексуальное.</a:t>
            </a:r>
          </a:p>
          <a:p>
            <a:pPr algn="just">
              <a:buFont typeface="Arial" panose="020B0604020202020204" pitchFamily="34" charset="0"/>
              <a:buChar char="•"/>
            </a:pPr>
            <a:r>
              <a:rPr lang="ru-RU" sz="1900" b="0" i="0" dirty="0">
                <a:solidFill>
                  <a:srgbClr val="333333"/>
                </a:solidFill>
                <a:effectLst/>
                <a:latin typeface="Times New Roman" panose="02020603050405020304" pitchFamily="18" charset="0"/>
                <a:cs typeface="Times New Roman" panose="02020603050405020304" pitchFamily="18" charset="0"/>
              </a:rPr>
              <a:t>Неадекватные возрасту или слишком детальные знания о сексе, проявляющиеся в играх, разговорах, рисунках. Рисунки с деталями, символами, связанными с сексом.</a:t>
            </a:r>
          </a:p>
          <a:p>
            <a:pPr algn="just">
              <a:buFont typeface="Arial" panose="020B0604020202020204" pitchFamily="34" charset="0"/>
              <a:buChar char="•"/>
            </a:pPr>
            <a:r>
              <a:rPr lang="ru-RU" sz="1900" b="0" i="0" dirty="0">
                <a:solidFill>
                  <a:srgbClr val="333333"/>
                </a:solidFill>
                <a:effectLst/>
                <a:latin typeface="Times New Roman" panose="02020603050405020304" pitchFamily="18" charset="0"/>
                <a:cs typeface="Times New Roman" panose="02020603050405020304" pitchFamily="18" charset="0"/>
              </a:rPr>
              <a:t>Сопротивление физическому осмотру.</a:t>
            </a:r>
          </a:p>
          <a:p>
            <a:pPr algn="just"/>
            <a:r>
              <a:rPr lang="ru-RU" sz="1900" b="0" i="0" dirty="0">
                <a:solidFill>
                  <a:srgbClr val="333333"/>
                </a:solidFill>
                <a:effectLst/>
                <a:latin typeface="Times New Roman" panose="02020603050405020304" pitchFamily="18" charset="0"/>
                <a:cs typeface="Times New Roman" panose="02020603050405020304" pitchFamily="18" charset="0"/>
              </a:rPr>
              <a:t>Надо помнить, что эти признаки совсем не являются основанием для обвинения в насилии кого-либо, но они должны насторожить близких! Они должны быть поводом для более внимательного отношения к ребёнку, тактичного изучения ситуации. </a:t>
            </a:r>
          </a:p>
        </p:txBody>
      </p:sp>
    </p:spTree>
    <p:extLst>
      <p:ext uri="{BB962C8B-B14F-4D97-AF65-F5344CB8AC3E}">
        <p14:creationId xmlns:p14="http://schemas.microsoft.com/office/powerpoint/2010/main" val="2925603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1F87DD34-8CB7-49D7-8E5C-718E0DB50F46}"/>
              </a:ext>
            </a:extLst>
          </p:cNvPr>
          <p:cNvSpPr txBox="1"/>
          <p:nvPr/>
        </p:nvSpPr>
        <p:spPr>
          <a:xfrm>
            <a:off x="1524000" y="320234"/>
            <a:ext cx="9310255" cy="5442324"/>
          </a:xfrm>
          <a:prstGeom prst="rect">
            <a:avLst/>
          </a:prstGeom>
          <a:noFill/>
        </p:spPr>
        <p:txBody>
          <a:bodyPr wrap="square">
            <a:spAutoFit/>
          </a:bodyPr>
          <a:lstStyle/>
          <a:p>
            <a:pPr indent="360000">
              <a:lnSpc>
                <a:spcPct val="125000"/>
              </a:lnSpc>
            </a:pP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На первом этапе консультирования </a:t>
            </a:r>
            <a:r>
              <a:rPr lang="ru-RU" sz="2000" b="1" i="1" dirty="0">
                <a:solidFill>
                  <a:schemeClr val="tx1">
                    <a:lumMod val="95000"/>
                    <a:lumOff val="5000"/>
                  </a:schemeClr>
                </a:solidFill>
                <a:effectLst/>
                <a:latin typeface="Times New Roman" panose="02020603050405020304" pitchFamily="18" charset="0"/>
                <a:cs typeface="Times New Roman" panose="02020603050405020304" pitchFamily="18" charset="0"/>
              </a:rPr>
              <a:t> установите контакт с ребенком.</a:t>
            </a:r>
            <a:endParaRPr lang="ru-RU" sz="2000" b="0" i="0" dirty="0">
              <a:solidFill>
                <a:schemeClr val="tx1">
                  <a:lumMod val="95000"/>
                  <a:lumOff val="5000"/>
                </a:schemeClr>
              </a:solidFill>
              <a:effectLst/>
              <a:latin typeface="Times New Roman" panose="02020603050405020304" pitchFamily="18" charset="0"/>
              <a:cs typeface="Times New Roman" panose="02020603050405020304" pitchFamily="18" charset="0"/>
            </a:endParaRPr>
          </a:p>
          <a:p>
            <a:pPr indent="360000" algn="l">
              <a:lnSpc>
                <a:spcPct val="125000"/>
              </a:lnSpc>
            </a:pPr>
            <a:r>
              <a:rPr lang="ru-RU" sz="2000" b="0" i="0" dirty="0">
                <a:solidFill>
                  <a:schemeClr val="tx1">
                    <a:lumMod val="95000"/>
                    <a:lumOff val="5000"/>
                  </a:schemeClr>
                </a:solidFill>
                <a:effectLst/>
                <a:latin typeface="Times New Roman" panose="02020603050405020304" pitchFamily="18" charset="0"/>
                <a:cs typeface="Times New Roman" panose="02020603050405020304" pitchFamily="18" charset="0"/>
              </a:rPr>
              <a:t>Важно, чтобы при контакте с ребенком в комнату не входили посторонние, не звонил телефон. Желательность или нежелательность присутствия родителей зависит от того, является ли этот родитель поддерживающим для ребенка и насколько ребенок ему доверяет. В целом присутствие родителей не желательно, так как они могут влиять на реакции ребенка.</a:t>
            </a:r>
          </a:p>
          <a:p>
            <a:pPr indent="360000" algn="l">
              <a:lnSpc>
                <a:spcPct val="125000"/>
              </a:lnSpc>
            </a:pPr>
            <a:r>
              <a:rPr lang="ru-RU" sz="2000" b="0" i="0" dirty="0">
                <a:solidFill>
                  <a:schemeClr val="tx1">
                    <a:lumMod val="95000"/>
                    <a:lumOff val="5000"/>
                  </a:schemeClr>
                </a:solidFill>
                <a:effectLst/>
                <a:latin typeface="Times New Roman" panose="02020603050405020304" pitchFamily="18" charset="0"/>
                <a:cs typeface="Times New Roman" panose="02020603050405020304" pitchFamily="18" charset="0"/>
              </a:rPr>
              <a:t>Пережившие насилие, имеют, как правило, достаточно низкую мотивацию на встречу и работу со специалистом, так как это влечет за собой возврат в травматическую ситуацию. Поэтому для установления контакта с подростком и для возникновения у него ощущения доверия и безопасности важно грамотно построить начало разговора – познакомиться, немного рассказать о себе и о том, в чем заключается ваша работа как специалиста. </a:t>
            </a:r>
            <a:r>
              <a:rPr lang="ru-RU" sz="2000" b="0" i="0" u="sng" dirty="0">
                <a:solidFill>
                  <a:schemeClr val="tx1">
                    <a:lumMod val="95000"/>
                    <a:lumOff val="5000"/>
                  </a:schemeClr>
                </a:solidFill>
                <a:effectLst/>
                <a:latin typeface="Times New Roman" panose="02020603050405020304" pitchFamily="18" charset="0"/>
                <a:cs typeface="Times New Roman" panose="02020603050405020304" pitchFamily="18" charset="0"/>
              </a:rPr>
              <a:t>При установлении контакта рекомендуется задавать вопросы, большей частью открытые, на нейтральные темы, не связанные с травматической ситуацией</a:t>
            </a:r>
          </a:p>
        </p:txBody>
      </p:sp>
    </p:spTree>
    <p:extLst>
      <p:ext uri="{BB962C8B-B14F-4D97-AF65-F5344CB8AC3E}">
        <p14:creationId xmlns:p14="http://schemas.microsoft.com/office/powerpoint/2010/main" val="2179657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9E9C5BEA-8D52-45A3-9D47-A6F6A22BFFAF}"/>
              </a:ext>
            </a:extLst>
          </p:cNvPr>
          <p:cNvSpPr txBox="1"/>
          <p:nvPr/>
        </p:nvSpPr>
        <p:spPr>
          <a:xfrm>
            <a:off x="1505526" y="305068"/>
            <a:ext cx="10400147" cy="5940088"/>
          </a:xfrm>
          <a:prstGeom prst="rect">
            <a:avLst/>
          </a:prstGeom>
          <a:noFill/>
        </p:spPr>
        <p:txBody>
          <a:bodyPr wrap="square">
            <a:spAutoFit/>
          </a:bodyPr>
          <a:lstStyle/>
          <a:p>
            <a:pPr algn="l"/>
            <a:r>
              <a:rPr lang="ru-RU" sz="2000" b="0" i="0" dirty="0">
                <a:solidFill>
                  <a:srgbClr val="333333"/>
                </a:solidFill>
                <a:effectLst/>
                <a:latin typeface="Times New Roman" panose="02020603050405020304" pitchFamily="18" charset="0"/>
                <a:cs typeface="Times New Roman" panose="02020603050405020304" pitchFamily="18" charset="0"/>
              </a:rPr>
              <a:t>Если достигнута безопасная атмосфера и ребенок знает, по какому поводу его привели, необходимо постепенно переходить к вопросам, связанным с перенесенным насилием: “Расскажи, пожалуйста, что с тобой произошло?”. При планировании беседы важно </a:t>
            </a:r>
            <a:r>
              <a:rPr lang="ru-RU" sz="2000" b="0" i="0" u="sng" dirty="0">
                <a:solidFill>
                  <a:srgbClr val="333333"/>
                </a:solidFill>
                <a:effectLst/>
                <a:latin typeface="Times New Roman" panose="02020603050405020304" pitchFamily="18" charset="0"/>
                <a:cs typeface="Times New Roman" panose="02020603050405020304" pitchFamily="18" charset="0"/>
              </a:rPr>
              <a:t>учитывать степень готовности ребенка к такому разговору. </a:t>
            </a:r>
            <a:r>
              <a:rPr lang="ru-RU" sz="2000" b="0" i="0" dirty="0">
                <a:solidFill>
                  <a:srgbClr val="333333"/>
                </a:solidFill>
                <a:effectLst/>
                <a:latin typeface="Times New Roman" panose="02020603050405020304" pitchFamily="18" charset="0"/>
                <a:cs typeface="Times New Roman" panose="02020603050405020304" pitchFamily="18" charset="0"/>
              </a:rPr>
              <a:t>Бывает, что во время первой беседы ребенок не чувствует себя готовым говорить о насилии, особенно это касается случаев сексуального злоупотребления.</a:t>
            </a:r>
          </a:p>
          <a:p>
            <a:pPr algn="l"/>
            <a:endParaRPr lang="ru-RU" sz="2000" b="0" i="0" dirty="0">
              <a:solidFill>
                <a:srgbClr val="333333"/>
              </a:solidFill>
              <a:effectLst/>
              <a:latin typeface="Times New Roman" panose="02020603050405020304" pitchFamily="18" charset="0"/>
              <a:cs typeface="Times New Roman" panose="02020603050405020304" pitchFamily="18" charset="0"/>
            </a:endParaRPr>
          </a:p>
          <a:p>
            <a:pPr algn="l"/>
            <a:r>
              <a:rPr lang="ru-RU" sz="2000" b="0" i="1" dirty="0">
                <a:solidFill>
                  <a:srgbClr val="333333"/>
                </a:solidFill>
                <a:effectLst/>
                <a:latin typeface="Times New Roman" panose="02020603050405020304" pitchFamily="18" charset="0"/>
                <a:cs typeface="Times New Roman" panose="02020603050405020304" pitchFamily="18" charset="0"/>
              </a:rPr>
              <a:t>К основным мотивам отказа детей от разговора о случаях насилия относят следующие</a:t>
            </a:r>
            <a:r>
              <a:rPr lang="ru-RU" sz="2000" b="0" i="0" dirty="0">
                <a:solidFill>
                  <a:srgbClr val="333333"/>
                </a:solidFill>
                <a:effectLst/>
                <a:latin typeface="Times New Roman" panose="02020603050405020304" pitchFamily="18" charset="0"/>
                <a:cs typeface="Times New Roman" panose="02020603050405020304" pitchFamily="18" charset="0"/>
              </a:rPr>
              <a:t>: недоверие к взрослым, ожидание новых неприятностей с их стороны, чувство стыда, опасение, что окружающие станут хуже к ним относиться, боязнь или Привязанность к обидчику, опасение огорчить родителей и т. д.</a:t>
            </a:r>
          </a:p>
          <a:p>
            <a:pPr algn="l"/>
            <a:endParaRPr lang="ru-RU" sz="2000" b="0" i="0" dirty="0">
              <a:solidFill>
                <a:srgbClr val="333333"/>
              </a:solidFill>
              <a:effectLst/>
              <a:latin typeface="Times New Roman" panose="02020603050405020304" pitchFamily="18" charset="0"/>
              <a:cs typeface="Times New Roman" panose="02020603050405020304" pitchFamily="18" charset="0"/>
            </a:endParaRPr>
          </a:p>
          <a:p>
            <a:pPr indent="457200" algn="l"/>
            <a:r>
              <a:rPr lang="ru-RU" sz="2000" b="0" i="0" dirty="0">
                <a:solidFill>
                  <a:srgbClr val="333333"/>
                </a:solidFill>
                <a:effectLst/>
                <a:latin typeface="Times New Roman" panose="02020603050405020304" pitchFamily="18" charset="0"/>
                <a:cs typeface="Times New Roman" panose="02020603050405020304" pitchFamily="18" charset="0"/>
              </a:rPr>
              <a:t>Когда подросток сообщает о факте насилия, </a:t>
            </a:r>
            <a:r>
              <a:rPr lang="ru-RU" sz="2000" b="0" i="0" u="sng" dirty="0">
                <a:solidFill>
                  <a:srgbClr val="333333"/>
                </a:solidFill>
                <a:effectLst/>
                <a:latin typeface="Times New Roman" panose="02020603050405020304" pitchFamily="18" charset="0"/>
                <a:cs typeface="Times New Roman" panose="02020603050405020304" pitchFamily="18" charset="0"/>
              </a:rPr>
              <a:t>важно контролировать собственные эмоции</a:t>
            </a:r>
            <a:r>
              <a:rPr lang="ru-RU" sz="2000" b="0" i="0" dirty="0">
                <a:solidFill>
                  <a:srgbClr val="333333"/>
                </a:solidFill>
                <a:effectLst/>
                <a:latin typeface="Times New Roman" panose="02020603050405020304" pitchFamily="18" charset="0"/>
                <a:cs typeface="Times New Roman" panose="02020603050405020304" pitchFamily="18" charset="0"/>
              </a:rPr>
              <a:t>. Рассказ ребенка о трагическом событии может вызвать гамму наших собственных чувств (от шока и отрицания до гнева и отвращения)</a:t>
            </a:r>
          </a:p>
          <a:p>
            <a:pPr indent="457200" algn="l"/>
            <a:r>
              <a:rPr lang="ru-RU" sz="2000" b="0" i="0" dirty="0">
                <a:solidFill>
                  <a:srgbClr val="333333"/>
                </a:solidFill>
                <a:effectLst/>
                <a:latin typeface="Times New Roman" panose="02020603050405020304" pitchFamily="18" charset="0"/>
                <a:cs typeface="Times New Roman" panose="02020603050405020304" pitchFamily="18" charset="0"/>
              </a:rPr>
              <a:t>Оставайтесь спокойными и открытыми разговору, не переносите свои эмоции на ребенка. Помните, что </a:t>
            </a:r>
            <a:r>
              <a:rPr lang="ru-RU" sz="2000" b="0" i="0" u="sng" dirty="0">
                <a:solidFill>
                  <a:srgbClr val="333333"/>
                </a:solidFill>
                <a:effectLst/>
                <a:latin typeface="Times New Roman" panose="02020603050405020304" pitchFamily="18" charset="0"/>
                <a:cs typeface="Times New Roman" panose="02020603050405020304" pitchFamily="18" charset="0"/>
              </a:rPr>
              <a:t>подросток может быть привязан к обидчику </a:t>
            </a:r>
            <a:r>
              <a:rPr lang="ru-RU" sz="2000" b="0" i="0" dirty="0">
                <a:solidFill>
                  <a:srgbClr val="333333"/>
                </a:solidFill>
                <a:effectLst/>
                <a:latin typeface="Times New Roman" panose="02020603050405020304" pitchFamily="18" charset="0"/>
                <a:cs typeface="Times New Roman" panose="02020603050405020304" pitchFamily="18" charset="0"/>
              </a:rPr>
              <a:t>и испытывает противоположные чувства</a:t>
            </a:r>
            <a:r>
              <a:rPr lang="ru-RU" sz="2000" b="0" i="1" dirty="0">
                <a:solidFill>
                  <a:srgbClr val="333333"/>
                </a:solidFill>
                <a:effectLst/>
                <a:latin typeface="Times New Roman" panose="02020603050405020304" pitchFamily="18" charset="0"/>
                <a:cs typeface="Times New Roman" panose="02020603050405020304" pitchFamily="18" charset="0"/>
              </a:rPr>
              <a:t>. Ему важно ощущать, что все чувства, которые у него есть по отношению к обидчику, приемлемы для психолога.</a:t>
            </a:r>
          </a:p>
        </p:txBody>
      </p:sp>
    </p:spTree>
    <p:extLst>
      <p:ext uri="{BB962C8B-B14F-4D97-AF65-F5344CB8AC3E}">
        <p14:creationId xmlns:p14="http://schemas.microsoft.com/office/powerpoint/2010/main" val="3510932585"/>
      </p:ext>
    </p:extLst>
  </p:cSld>
  <p:clrMapOvr>
    <a:masterClrMapping/>
  </p:clrMapOvr>
</p:sld>
</file>

<file path=ppt/theme/theme1.xml><?xml version="1.0" encoding="utf-8"?>
<a:theme xmlns:a="http://schemas.openxmlformats.org/drawingml/2006/main" name="Легкий дым">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
  <TotalTime>303</TotalTime>
  <Words>1594</Words>
  <Application>Microsoft Office PowerPoint</Application>
  <PresentationFormat>Произвольный</PresentationFormat>
  <Paragraphs>124</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Легкий дым</vt:lpstr>
      <vt:lpstr>Оказание помощи подросткам пострадавших от домашнего и сексуального  насилия </vt:lpstr>
      <vt:lpstr>Понятие насилия и виды насилия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Оказание помощи подросткам пострадавших от домашнего и сексуального  насилия</dc:title>
  <dc:creator>Мельниченко Людмила</dc:creator>
  <cp:lastModifiedBy>User</cp:lastModifiedBy>
  <cp:revision>20</cp:revision>
  <dcterms:created xsi:type="dcterms:W3CDTF">2023-10-17T17:36:30Z</dcterms:created>
  <dcterms:modified xsi:type="dcterms:W3CDTF">2023-10-19T09:11:09Z</dcterms:modified>
</cp:coreProperties>
</file>