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326" r:id="rId3"/>
    <p:sldId id="327" r:id="rId4"/>
    <p:sldId id="328" r:id="rId5"/>
    <p:sldId id="285" r:id="rId6"/>
    <p:sldId id="329" r:id="rId7"/>
    <p:sldId id="283" r:id="rId8"/>
    <p:sldId id="330" r:id="rId9"/>
    <p:sldId id="271" r:id="rId10"/>
    <p:sldId id="306" r:id="rId11"/>
    <p:sldId id="324" r:id="rId12"/>
    <p:sldId id="331" r:id="rId13"/>
    <p:sldId id="321" r:id="rId14"/>
    <p:sldId id="279" r:id="rId15"/>
    <p:sldId id="332" r:id="rId16"/>
    <p:sldId id="333" r:id="rId17"/>
    <p:sldId id="334" r:id="rId18"/>
    <p:sldId id="335" r:id="rId19"/>
    <p:sldId id="325" r:id="rId20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705"/>
    <a:srgbClr val="00F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58" y="-84"/>
      </p:cViewPr>
      <p:guideLst>
        <p:guide orient="horz" pos="3113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377C1354-6EF7-4802-AFBC-76538FD47354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42A6B96A-A9AB-4320-836D-5691AA603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3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277EE073-F8CB-4357-8F94-8433704C0BF5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33991024-9A3C-4369-A91E-41F109BDB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94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3000">
              <a:srgbClr val="E5E9CF">
                <a:lumMod val="94000"/>
                <a:lumOff val="6000"/>
                <a:alpha val="64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F48649-08FE-473E-BF9D-19CE7A97FC87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DA37CD-BEA8-4D93-9063-B87BE982BB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011" y="2276872"/>
            <a:ext cx="8280920" cy="18722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программ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планов) психолого-педагогического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несовершеннолетних, склонных к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самоповреждающему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поведению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00"/>
                    </a14:imgEffect>
                    <a14:imgEffect>
                      <a14:saturation sa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9" y="-1"/>
            <a:ext cx="1674627" cy="1552773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187624" y="121612"/>
            <a:ext cx="795637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«Гомельский областной социально-педагогический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центр»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5157192"/>
            <a:ext cx="3456384" cy="1008112"/>
          </a:xfrm>
          <a:prstGeom prst="rect">
            <a:avLst/>
          </a:prstGeom>
          <a:solidFill>
            <a:schemeClr val="tx1">
              <a:lumMod val="75000"/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Балако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Игорь </a:t>
            </a:r>
            <a:r>
              <a:rPr lang="ru-RU" b="1" dirty="0" smtClean="0">
                <a:solidFill>
                  <a:schemeClr val="tx1"/>
                </a:solidFill>
              </a:rPr>
              <a:t>Григорьевич,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педагог-психолог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40348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052736"/>
            <a:ext cx="89289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Согласие родителей (законных представителей)</a:t>
            </a:r>
          </a:p>
          <a:p>
            <a:pPr algn="ctr"/>
            <a:r>
              <a:rPr lang="ru-RU" sz="2400" b="1" dirty="0"/>
              <a:t>на оказание психолого-педагогической помощи обучающемуся</a:t>
            </a:r>
          </a:p>
          <a:p>
            <a:endParaRPr lang="ru-RU" sz="2400" dirty="0" smtClean="0"/>
          </a:p>
          <a:p>
            <a:r>
              <a:rPr lang="ru-RU" sz="2400" dirty="0" smtClean="0"/>
              <a:t>Я,_______________________________________________________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(</a:t>
            </a:r>
            <a:r>
              <a:rPr lang="ru-RU" dirty="0"/>
              <a:t>Фамилия Имя Отчество родителя (законного </a:t>
            </a:r>
            <a:r>
              <a:rPr lang="ru-RU" dirty="0" smtClean="0"/>
              <a:t>представителя)</a:t>
            </a:r>
            <a:endParaRPr lang="ru-RU" dirty="0"/>
          </a:p>
          <a:p>
            <a:r>
              <a:rPr lang="ru-RU" sz="2400" dirty="0"/>
              <a:t>даю </a:t>
            </a:r>
            <a:r>
              <a:rPr lang="ru-RU" sz="2400" dirty="0" smtClean="0"/>
              <a:t>согласие на </a:t>
            </a:r>
            <a:r>
              <a:rPr lang="ru-RU" sz="2400" dirty="0"/>
              <a:t>оказание моему ребенку</a:t>
            </a:r>
          </a:p>
          <a:p>
            <a:r>
              <a:rPr lang="ru-RU" sz="2400" dirty="0" smtClean="0"/>
              <a:t>_________________________________________________________</a:t>
            </a:r>
            <a:endParaRPr lang="ru-RU" sz="2400" dirty="0"/>
          </a:p>
          <a:p>
            <a:r>
              <a:rPr lang="ru-RU" sz="2400" dirty="0" smtClean="0"/>
              <a:t>		    </a:t>
            </a:r>
            <a:r>
              <a:rPr lang="ru-RU" dirty="0" smtClean="0"/>
              <a:t>(</a:t>
            </a:r>
            <a:r>
              <a:rPr lang="ru-RU" dirty="0"/>
              <a:t>Фамилия Имя Отчество ребенка, класс) </a:t>
            </a:r>
          </a:p>
          <a:p>
            <a:r>
              <a:rPr lang="ru-RU" sz="2400" dirty="0"/>
              <a:t>психолого-педагогической помощи.</a:t>
            </a:r>
          </a:p>
          <a:p>
            <a:r>
              <a:rPr lang="ru-RU" sz="2400" dirty="0" smtClean="0"/>
              <a:t>	</a:t>
            </a:r>
            <a:r>
              <a:rPr lang="ru-RU" sz="2400" dirty="0"/>
              <a:t> </a:t>
            </a:r>
          </a:p>
          <a:p>
            <a:r>
              <a:rPr lang="ru-RU" sz="2400" dirty="0" smtClean="0"/>
              <a:t>«____»____________</a:t>
            </a:r>
            <a:r>
              <a:rPr lang="ru-RU" sz="2400" dirty="0"/>
              <a:t>20___г. </a:t>
            </a:r>
            <a:r>
              <a:rPr lang="ru-RU" sz="2400" dirty="0" smtClean="0"/>
              <a:t>________/___________________</a:t>
            </a:r>
            <a:endParaRPr lang="ru-RU" sz="2400" dirty="0"/>
          </a:p>
          <a:p>
            <a:r>
              <a:rPr lang="ru-RU" sz="2400" dirty="0" smtClean="0"/>
              <a:t>			              </a:t>
            </a:r>
            <a:r>
              <a:rPr lang="ru-RU" dirty="0" smtClean="0"/>
              <a:t>(Подпись)           (Фамилия</a:t>
            </a:r>
            <a:r>
              <a:rPr lang="ru-RU" dirty="0"/>
              <a:t>. И.О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018" y="0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РАЗРАБОТКЕ И РЕАЛИЗАЦИИ  НДИВИДУАЛЬНОЙ ПРОГРАММЫ (ПЛАНА) СОПРОВОЖДЕНИЯ, ОПРЕДЕЛЕНИЕ ОРИЕНТИРОВОЧНЫХ СРОКОВ КРИЗИСНОЙ ПОДДЕРЖКИ</a:t>
            </a:r>
            <a:endParaRPr lang="ru-RU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dirty="0" smtClean="0"/>
              <a:t>	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Реализация </a:t>
            </a:r>
            <a:r>
              <a:rPr lang="ru-RU" sz="2800" dirty="0"/>
              <a:t>своей части ответственности при работе с семьей учащегося (консультирование родителей по вопросам проблемных взаимоотношений с ребенком).</a:t>
            </a:r>
          </a:p>
          <a:p>
            <a:pPr algn="just"/>
            <a:r>
              <a:rPr lang="ru-RU" sz="2800" dirty="0" smtClean="0"/>
              <a:t>	Разработка </a:t>
            </a:r>
            <a:r>
              <a:rPr lang="ru-RU" sz="2800" dirty="0"/>
              <a:t>памяток для родителей и педагогов (как распознать острое кризисное состояние у ребенка и что с этим делать, в какие службы можно обратиться за помощью).</a:t>
            </a:r>
          </a:p>
          <a:p>
            <a:pPr algn="just"/>
            <a:r>
              <a:rPr lang="ru-RU" sz="2800" dirty="0" smtClean="0"/>
              <a:t>	Содействие </a:t>
            </a:r>
            <a:r>
              <a:rPr lang="ru-RU" sz="2800" dirty="0"/>
              <a:t>сотрудничеству педагогических работников и законных представителей с другими специалистами.</a:t>
            </a:r>
          </a:p>
        </p:txBody>
      </p:sp>
    </p:spTree>
    <p:extLst>
      <p:ext uri="{BB962C8B-B14F-4D97-AF65-F5344CB8AC3E}">
        <p14:creationId xmlns:p14="http://schemas.microsoft.com/office/powerpoint/2010/main" val="24408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ИНДИВИДУАЛЬНАЯ ПРОГРАММА (ПЛАН)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ПСИХОЛОГО-ПЕДАГОГИЧЕСКОГО СОПРОВОЖДЕНИЯ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ФИО, дата рождения несовершеннолетнего_</a:t>
            </a:r>
            <a:r>
              <a:rPr lang="ru-RU" sz="2400" dirty="0" smtClean="0"/>
              <a:t>________________</a:t>
            </a:r>
          </a:p>
          <a:p>
            <a:r>
              <a:rPr lang="ru-RU" sz="2400" b="1" dirty="0" smtClean="0"/>
              <a:t>Дата</a:t>
            </a:r>
            <a:r>
              <a:rPr lang="ru-RU" sz="2400" dirty="0" smtClean="0"/>
              <a:t>________ </a:t>
            </a:r>
            <a:r>
              <a:rPr lang="ru-RU" sz="2400" b="1" dirty="0" smtClean="0"/>
              <a:t>Сроки реализации программы_______________</a:t>
            </a:r>
          </a:p>
          <a:p>
            <a:pPr algn="just"/>
            <a:r>
              <a:rPr lang="ru-RU" sz="2400" b="1" dirty="0" smtClean="0"/>
              <a:t>Цель</a:t>
            </a:r>
            <a:r>
              <a:rPr lang="en-US" sz="2400" b="1" dirty="0" smtClean="0"/>
              <a:t>:</a:t>
            </a:r>
            <a:r>
              <a:rPr lang="ru-RU" sz="2400" dirty="0" smtClean="0"/>
              <a:t> __________________________________________________</a:t>
            </a:r>
          </a:p>
          <a:p>
            <a:pPr algn="just"/>
            <a:r>
              <a:rPr lang="ru-RU" sz="2400" dirty="0" smtClean="0"/>
              <a:t>________________________________________________________</a:t>
            </a:r>
          </a:p>
          <a:p>
            <a:pPr algn="just"/>
            <a:r>
              <a:rPr lang="ru-RU" sz="2400" b="1" dirty="0" smtClean="0"/>
              <a:t>Задачи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1.______________________________________________________</a:t>
            </a:r>
          </a:p>
          <a:p>
            <a:pPr algn="just"/>
            <a:r>
              <a:rPr lang="ru-RU" sz="2400" b="1" dirty="0" smtClean="0"/>
              <a:t>2.______________________________________________________</a:t>
            </a:r>
          </a:p>
          <a:p>
            <a:pPr algn="just"/>
            <a:r>
              <a:rPr lang="ru-RU" sz="2400" b="1" dirty="0" smtClean="0"/>
              <a:t>3.______________________________________________________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/>
              <a:t>Участники реализации программы</a:t>
            </a:r>
            <a:r>
              <a:rPr lang="en-US" sz="2400" b="1" dirty="0" smtClean="0"/>
              <a:t>: </a:t>
            </a:r>
            <a:r>
              <a:rPr lang="ru-RU" sz="2400" dirty="0" smtClean="0"/>
              <a:t>Заместитель директора по воспитательной работе, педагог-психолог, педагог социальный, педагог-организатор, классный руководитель, медсестра, врач-психиатр, врач-нарколог, законные представители и т.д.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5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НДИВИДУАЛЬНЫЙ ПЛАН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С НЕСОВЕРШЕННОЛЕТНИМ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00232"/>
              </p:ext>
            </p:extLst>
          </p:nvPr>
        </p:nvGraphicFramePr>
        <p:xfrm>
          <a:off x="395535" y="2094257"/>
          <a:ext cx="8352930" cy="363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/>
                <a:gridCol w="3384375"/>
                <a:gridCol w="1656184"/>
                <a:gridCol w="1368152"/>
                <a:gridCol w="1368153"/>
              </a:tblGrid>
              <a:tr h="65137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</a:rPr>
                        <a:t>п.п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Мероприятия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Ответственный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исполнитель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Сроки выполнения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Примечания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6981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Индивидуальное (семейное) консультирование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Педагог-психолог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1-2 раза в неделю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14732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Лекция - беседа с законными представителями 9-11 классов «Причины </a:t>
                      </a:r>
                      <a:r>
                        <a:rPr lang="ru-RU" b="1" dirty="0" err="1" smtClean="0"/>
                        <a:t>самоповреждающего</a:t>
                      </a:r>
                      <a:r>
                        <a:rPr lang="ru-RU" b="1" dirty="0" smtClean="0"/>
                        <a:t> поведения подростков»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Врач - психиатр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12.10.2023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 человек</a:t>
                      </a:r>
                    </a:p>
                    <a:p>
                      <a:r>
                        <a:rPr lang="ru-RU" b="1" dirty="0" smtClean="0"/>
                        <a:t>Задавали много вопросов</a:t>
                      </a:r>
                      <a:endParaRPr lang="ru-RU" b="1" dirty="0"/>
                    </a:p>
                  </a:txBody>
                  <a:tcPr/>
                </a:tc>
              </a:tr>
              <a:tr h="6445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 социальный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06038" y="764704"/>
            <a:ext cx="2540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УТВЕРЖДАЮ</a:t>
            </a:r>
          </a:p>
          <a:p>
            <a:r>
              <a:rPr lang="ru-RU" b="1" dirty="0" smtClean="0"/>
              <a:t>Директор ГУО «…»</a:t>
            </a:r>
          </a:p>
          <a:p>
            <a:r>
              <a:rPr lang="ru-RU" b="1" dirty="0" smtClean="0"/>
              <a:t>_________________</a:t>
            </a:r>
          </a:p>
          <a:p>
            <a:r>
              <a:rPr lang="ru-RU" b="1" dirty="0" smtClean="0"/>
              <a:t>«___»________2023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06038" y="5657671"/>
            <a:ext cx="2540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Рассмотрен на педагогическом консилиуме</a:t>
            </a:r>
          </a:p>
          <a:p>
            <a:r>
              <a:rPr lang="ru-RU" b="1" dirty="0" smtClean="0"/>
              <a:t>«___»_________2023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32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998" y="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АДМИНИСТРАЦИЕЙ И ПЕДАГОГАМИ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369" y="433948"/>
            <a:ext cx="8784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dirty="0"/>
              <a:t> </a:t>
            </a:r>
            <a:r>
              <a:rPr lang="ru-RU" sz="2600" b="1" dirty="0" smtClean="0"/>
              <a:t>Задачи педагога-психолога при наличии высокого риска суицидального </a:t>
            </a:r>
            <a:r>
              <a:rPr lang="ru-RU" sz="2600" b="1" dirty="0" smtClean="0"/>
              <a:t>поведения:</a:t>
            </a:r>
            <a:endParaRPr lang="ru-RU" sz="2600" b="1" dirty="0" smtClean="0"/>
          </a:p>
          <a:p>
            <a:pPr lvl="0" algn="just"/>
            <a:r>
              <a:rPr lang="ru-RU" sz="2600" dirty="0" smtClean="0"/>
              <a:t>	Информирование администрации учреждения образования о кризисном случае.</a:t>
            </a:r>
          </a:p>
          <a:p>
            <a:pPr lvl="0" algn="just"/>
            <a:r>
              <a:rPr lang="ru-RU" sz="2600" dirty="0" smtClean="0"/>
              <a:t>	Содействие организации консилиума с участием представителей администрации и других взрослых, имеющих возможность оказать влияние на ситуацию (классный руководитель (куратор), законные представители).</a:t>
            </a:r>
          </a:p>
          <a:p>
            <a:pPr lvl="0" algn="just"/>
            <a:r>
              <a:rPr lang="ru-RU" sz="2600" dirty="0" smtClean="0"/>
              <a:t>	Организация и проведение консультаций (индивидуальных и групповых) </a:t>
            </a:r>
            <a:r>
              <a:rPr lang="ru-RU" sz="2600" u="sng" dirty="0" smtClean="0"/>
              <a:t>для включенных в кризисный случай</a:t>
            </a:r>
            <a:r>
              <a:rPr lang="ru-RU" sz="2600" dirty="0" smtClean="0"/>
              <a:t> взрослых (классный руководитель (куратор), законные представители, педагоги), целью которых будет разработка стратегии взаимодействия с учащимся и группой риска на период преодоления кризисной ситуации.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968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ОБУЧАЮЩИМСЯ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737" y="856357"/>
            <a:ext cx="878497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	</a:t>
            </a:r>
            <a:r>
              <a:rPr lang="ru-RU" sz="2000" b="1" dirty="0"/>
              <a:t>Задачи педагога-психолога при наличии высокого риска </a:t>
            </a:r>
            <a:r>
              <a:rPr lang="ru-RU" sz="2000" b="1" dirty="0" smtClean="0"/>
              <a:t>суицидального поведения:</a:t>
            </a:r>
            <a:endParaRPr lang="ru-RU" sz="2000" b="1" dirty="0"/>
          </a:p>
          <a:p>
            <a:pPr lvl="0" algn="just"/>
            <a:r>
              <a:rPr lang="ru-RU" b="1" dirty="0"/>
              <a:t>1. Оказать эмоциональную поддержку. Установить контакт и сформировать доверительные отношения. </a:t>
            </a:r>
          </a:p>
          <a:p>
            <a:pPr lvl="0" algn="just"/>
            <a:r>
              <a:rPr lang="ru-RU" b="1" dirty="0" smtClean="0"/>
              <a:t>2</a:t>
            </a:r>
            <a:r>
              <a:rPr lang="ru-RU" b="1" dirty="0"/>
              <a:t>. Выявить актуальную зону напряжения и источник психологической боли (отношения с родителями, педагогами, сверстниками, драма в романтических отношениях, отношение к будущему и т.д.).</a:t>
            </a:r>
          </a:p>
          <a:p>
            <a:pPr lvl="0" algn="just"/>
            <a:r>
              <a:rPr lang="ru-RU" b="1" dirty="0"/>
              <a:t>3. Совместно с подростком сформировать план работы. Заключить контракт. (Контракт составляется в произвольной форме).</a:t>
            </a:r>
          </a:p>
          <a:p>
            <a:pPr lvl="0" algn="just"/>
            <a:r>
              <a:rPr lang="ru-RU" b="1" dirty="0" smtClean="0"/>
              <a:t>4</a:t>
            </a:r>
            <a:r>
              <a:rPr lang="ru-RU" b="1" dirty="0"/>
              <a:t>. Раскрыть </a:t>
            </a:r>
            <a:r>
              <a:rPr lang="ru-RU" b="1" dirty="0" err="1"/>
              <a:t>суицидоопасные</a:t>
            </a:r>
            <a:r>
              <a:rPr lang="ru-RU" b="1" dirty="0"/>
              <a:t> переживания. Проработать суицидальные чувства (одиночество, обида, боль, страх, стыд, вина и т.п.).</a:t>
            </a:r>
          </a:p>
          <a:p>
            <a:pPr lvl="0" algn="just"/>
            <a:r>
              <a:rPr lang="ru-RU" b="1" dirty="0"/>
              <a:t>5. Укрепить желание жить (через работу с амбивалентными чувствами и активизацию </a:t>
            </a:r>
            <a:r>
              <a:rPr lang="ru-RU" b="1" dirty="0" err="1"/>
              <a:t>антисуицидальных</a:t>
            </a:r>
            <a:r>
              <a:rPr lang="ru-RU" b="1" dirty="0"/>
              <a:t> факторов).</a:t>
            </a:r>
          </a:p>
          <a:p>
            <a:pPr lvl="0" algn="just"/>
            <a:r>
              <a:rPr lang="ru-RU" b="1" dirty="0"/>
              <a:t>6. Улучшать понимание и принятие себя.</a:t>
            </a:r>
          </a:p>
          <a:p>
            <a:pPr lvl="0" algn="just"/>
            <a:r>
              <a:rPr lang="ru-RU" b="1" dirty="0"/>
              <a:t>7. Мобилизовать адаптивные навыки проблемно-решающего поведения (формирование навыка позволяет находить альтернативные суициду способы решения жизненных трудностей).</a:t>
            </a:r>
          </a:p>
          <a:p>
            <a:pPr lvl="0" algn="just"/>
            <a:r>
              <a:rPr lang="ru-RU" b="1" dirty="0"/>
              <a:t>8. Развивать коммуникативные навыки (в том числе навык разрешения конфликтов), тренировать способность переносить фрустрацию, расширять спектр </a:t>
            </a:r>
            <a:r>
              <a:rPr lang="ru-RU" b="1" dirty="0" err="1"/>
              <a:t>копинг</a:t>
            </a:r>
            <a:r>
              <a:rPr lang="ru-RU" b="1" dirty="0"/>
              <a:t>-стратегий, обучать способам снижения нервного напряжения, развивать навыки </a:t>
            </a:r>
            <a:r>
              <a:rPr lang="ru-RU" b="1" dirty="0" err="1" smtClean="0"/>
              <a:t>саморегуляции</a:t>
            </a:r>
            <a:r>
              <a:rPr lang="ru-RU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788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268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СО СВЕРСТНИКАМИ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737" y="650305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	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1" y="474345"/>
            <a:ext cx="87392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	Задачи </a:t>
            </a:r>
            <a:r>
              <a:rPr lang="ru-RU" sz="2400" b="1" dirty="0"/>
              <a:t>педагога-психолога при наличии высокого риска </a:t>
            </a:r>
            <a:r>
              <a:rPr lang="ru-RU" sz="2400" b="1" smtClean="0"/>
              <a:t>суицидального </a:t>
            </a:r>
            <a:r>
              <a:rPr lang="ru-RU" sz="2400" b="1" smtClean="0"/>
              <a:t>поведения: </a:t>
            </a:r>
            <a:endParaRPr lang="ru-RU" sz="2400" b="1" dirty="0"/>
          </a:p>
          <a:p>
            <a:pPr lvl="0" algn="just"/>
            <a:r>
              <a:rPr lang="ru-RU" sz="2400" dirty="0" smtClean="0"/>
              <a:t>1. изучить </a:t>
            </a:r>
            <a:r>
              <a:rPr lang="ru-RU" sz="2400" dirty="0"/>
              <a:t>отношения со сверстниками (одноклассниками (</a:t>
            </a:r>
            <a:r>
              <a:rPr lang="ru-RU" sz="2400" dirty="0" err="1"/>
              <a:t>одногруппниками</a:t>
            </a:r>
            <a:r>
              <a:rPr lang="ru-RU" sz="2400" dirty="0"/>
              <a:t>) и друзьями из учреждения образования); </a:t>
            </a:r>
          </a:p>
          <a:p>
            <a:pPr lvl="0" algn="just"/>
            <a:r>
              <a:rPr lang="ru-RU" sz="2400" dirty="0" smtClean="0"/>
              <a:t>2. содействовать </a:t>
            </a:r>
            <a:r>
              <a:rPr lang="ru-RU" sz="2400" dirty="0"/>
              <a:t>усилению эмоциональных поддерживающих связей со значимыми сверстниками;</a:t>
            </a:r>
          </a:p>
          <a:p>
            <a:pPr lvl="0" algn="just"/>
            <a:r>
              <a:rPr lang="ru-RU" sz="2400" dirty="0" smtClean="0"/>
              <a:t>3. при </a:t>
            </a:r>
            <a:r>
              <a:rPr lang="ru-RU" sz="2400" dirty="0"/>
              <a:t>наличии конфликтов со сверстниками – оказать помощь в их разрешении;</a:t>
            </a:r>
          </a:p>
          <a:p>
            <a:pPr lvl="0" algn="just"/>
            <a:r>
              <a:rPr lang="ru-RU" sz="2400" dirty="0" smtClean="0"/>
              <a:t>4. организовать </a:t>
            </a:r>
            <a:r>
              <a:rPr lang="ru-RU" sz="2400" dirty="0"/>
              <a:t>работу по укреплению дружественной атмосферы в классе (группе);</a:t>
            </a:r>
          </a:p>
          <a:p>
            <a:pPr lvl="0" algn="just"/>
            <a:r>
              <a:rPr lang="ru-RU" sz="2400" dirty="0" smtClean="0"/>
              <a:t>5. организовать </a:t>
            </a:r>
            <a:r>
              <a:rPr lang="ru-RU" sz="2400" dirty="0"/>
              <a:t>групповые формы работы и включать в них учащегося, например, тренинги:</a:t>
            </a:r>
          </a:p>
          <a:p>
            <a:pPr algn="just"/>
            <a:r>
              <a:rPr lang="ru-RU" sz="2400" dirty="0"/>
              <a:t>- по развитию коммуникативных навыков, </a:t>
            </a:r>
          </a:p>
          <a:p>
            <a:pPr algn="just"/>
            <a:r>
              <a:rPr lang="ru-RU" sz="2400" dirty="0"/>
              <a:t>- разрешению конфликтов,</a:t>
            </a:r>
          </a:p>
          <a:p>
            <a:pPr algn="just"/>
            <a:r>
              <a:rPr lang="ru-RU" sz="2400" dirty="0"/>
              <a:t>- </a:t>
            </a:r>
            <a:r>
              <a:rPr lang="ru-RU" sz="2400" dirty="0" err="1"/>
              <a:t>фрустрационной</a:t>
            </a:r>
            <a:r>
              <a:rPr lang="ru-RU" sz="2400" dirty="0"/>
              <a:t> толерантности, </a:t>
            </a:r>
          </a:p>
          <a:p>
            <a:pPr algn="just"/>
            <a:r>
              <a:rPr lang="ru-RU" sz="2400" dirty="0"/>
              <a:t>- эмоциональной </a:t>
            </a:r>
            <a:r>
              <a:rPr lang="ru-RU" sz="2400" dirty="0" err="1"/>
              <a:t>саморегуляции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73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ЗАКОННЫМИ ПРЕДСТАВИТЕЛЯМИ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737" y="650305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	</a:t>
            </a:r>
            <a:r>
              <a:rPr lang="ru-RU" sz="2400" b="1" dirty="0"/>
              <a:t> Задачи педагога-психолога при наличии высокого риска суицидального поведения: </a:t>
            </a:r>
            <a:endParaRPr lang="ru-RU" sz="2400" b="1" dirty="0" smtClean="0"/>
          </a:p>
          <a:p>
            <a:pPr lvl="0" algn="just"/>
            <a:r>
              <a:rPr lang="ru-RU" sz="2400" b="1" dirty="0"/>
              <a:t>1)	организовать консультации с родителями, дать рекомендации по выстраиванию оптимальных отношений с учащимся, по оказанию помощи в преодолении кризисной ситуации;</a:t>
            </a:r>
          </a:p>
          <a:p>
            <a:pPr lvl="0" algn="just"/>
            <a:r>
              <a:rPr lang="ru-RU" sz="2400" b="1" dirty="0"/>
              <a:t>2)	в случае необходимости оказания психотерапевтической помощи семье у педагога-психолога должна быть информация, которую он сможет предоставить законным представителям (телефон, адрес, условия оказания помощи);</a:t>
            </a:r>
          </a:p>
          <a:p>
            <a:pPr lvl="0" algn="just"/>
            <a:r>
              <a:rPr lang="ru-RU" sz="2400" b="1" dirty="0"/>
              <a:t>3)	в случае отсутствия мотивации у родителей сотрудничать с целью преодоления кризисной ситуации – инициировать консилиум для выработки способов взаимодействия с родителями для организации помощи учащемуся.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655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548680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ЗАВЕРШЕНИЕ СЛУЧАЯ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737" y="2060848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	</a:t>
            </a:r>
            <a:r>
              <a:rPr lang="ru-RU" sz="2400" b="1" dirty="0"/>
              <a:t> </a:t>
            </a:r>
            <a:r>
              <a:rPr lang="ru-RU" sz="2800" b="1" dirty="0" smtClean="0"/>
              <a:t>После </a:t>
            </a:r>
            <a:r>
              <a:rPr lang="ru-RU" sz="2800" b="1" dirty="0"/>
              <a:t>реализации комплекса мер для преодоления кризисной ситуации целесообразно провести </a:t>
            </a:r>
            <a:r>
              <a:rPr lang="ru-RU" sz="2800" b="1" dirty="0">
                <a:solidFill>
                  <a:srgbClr val="FF0000"/>
                </a:solidFill>
              </a:rPr>
              <a:t>повторную диагностику </a:t>
            </a:r>
            <a:r>
              <a:rPr lang="ru-RU" sz="2800" b="1" dirty="0"/>
              <a:t>наличия риска суицидальных действий. Подбор диагностических методик зависит от первоначальных причин появления суицидальных намерений и зон напряжения. 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47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011" y="2276872"/>
            <a:ext cx="8280920" cy="18722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программ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планов) психолого-педагогического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несовершеннолетних, склонных к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самоповреждающему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поведению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00"/>
                    </a14:imgEffect>
                    <a14:imgEffect>
                      <a14:saturation sa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9" y="-1"/>
            <a:ext cx="1674627" cy="1552773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187624" y="121612"/>
            <a:ext cx="795637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«Гомельский областной социально-педагогический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центр»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5157192"/>
            <a:ext cx="3456384" cy="1008112"/>
          </a:xfrm>
          <a:prstGeom prst="rect">
            <a:avLst/>
          </a:prstGeom>
          <a:solidFill>
            <a:schemeClr val="tx1">
              <a:lumMod val="75000"/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err="1" smtClean="0">
                <a:solidFill>
                  <a:schemeClr val="tx1"/>
                </a:solidFill>
              </a:rPr>
              <a:t>Балако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Игорь </a:t>
            </a:r>
            <a:r>
              <a:rPr lang="ru-RU" sz="2000" b="1" dirty="0" smtClean="0">
                <a:solidFill>
                  <a:schemeClr val="tx1"/>
                </a:solidFill>
              </a:rPr>
              <a:t>Григорьевич,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педагог-психолог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2682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92899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</a:t>
            </a:r>
            <a:r>
              <a:rPr lang="ru-RU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документы в работе по профилактике, диагностике и коррекции суицидального поведения обучающихся и профилактике вовлечения детей и подростков в активные деструктивные сообщества и </a:t>
            </a:r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</a:t>
            </a:r>
            <a:r>
              <a:rPr lang="en-US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1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1015663"/>
            <a:ext cx="8118644" cy="5653697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4378" y="944716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 smtClean="0"/>
              <a:t>Кодекс </a:t>
            </a:r>
            <a:r>
              <a:rPr lang="ru-RU" sz="2000" dirty="0"/>
              <a:t>Республики Беларусь от 13.01.2011 № 243-З (ред. от 14.01.2022) «Кодекс Республики Беларусь об образовании» (с изм. и доп., вступающими в силу с 01.09.2022);</a:t>
            </a:r>
          </a:p>
          <a:p>
            <a:pPr algn="just"/>
            <a:r>
              <a:rPr lang="ru-RU" sz="2000" dirty="0" smtClean="0"/>
              <a:t>	Закон </a:t>
            </a:r>
            <a:r>
              <a:rPr lang="ru-RU" sz="2000" dirty="0"/>
              <a:t>Республики Беларусь от 01.07.2010 № 153-З «Об оказании психологической помощи»;</a:t>
            </a:r>
          </a:p>
          <a:p>
            <a:pPr algn="just"/>
            <a:r>
              <a:rPr lang="ru-RU" sz="2000" dirty="0" smtClean="0"/>
              <a:t>	постановление </a:t>
            </a:r>
            <a:r>
              <a:rPr lang="ru-RU" sz="2000" dirty="0"/>
              <a:t>Совета Министров Республики Беларусь от 19.01.2021 № 28 «О Государственной программе «Здоровье народа и демографическая безопасность» на 2021 - 2025 годы»;</a:t>
            </a:r>
          </a:p>
          <a:p>
            <a:pPr algn="just"/>
            <a:r>
              <a:rPr lang="ru-RU" sz="2000" dirty="0" smtClean="0"/>
              <a:t>	постановление </a:t>
            </a:r>
            <a:r>
              <a:rPr lang="ru-RU" sz="2000" dirty="0"/>
              <a:t>Совета Министров Республики Беларусь от 25.10.2016 № 871 «О мерах по реализации Закона Республики Беларусь от 11.05.2016 «О внесении изменений и дополнений в некоторые Законы Республики Беларусь»»;</a:t>
            </a:r>
          </a:p>
          <a:p>
            <a:pPr algn="just"/>
            <a:r>
              <a:rPr lang="ru-RU" sz="2000" dirty="0" smtClean="0"/>
              <a:t>	постановление </a:t>
            </a:r>
            <a:r>
              <a:rPr lang="ru-RU" sz="2000" dirty="0"/>
              <a:t>Министерства здравоохранения Республики Беларусь и Министерства образования Республики Беларусь от 30.07.2012 № 115/89 «Об утверждении Инструкции о порядке и условиях применения методов и методик оказания психологической помощи»; </a:t>
            </a:r>
            <a:endParaRPr lang="ru-RU" sz="2000" dirty="0" smtClean="0"/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постановление </a:t>
            </a:r>
            <a:r>
              <a:rPr lang="ru-RU" sz="2000" dirty="0"/>
              <a:t>Министерства образования Республики Беларусь от 15.07.2015 № 82 «Об утверждении Концепции непрерывного воспитания детей и учащейся молодежи»;</a:t>
            </a:r>
          </a:p>
        </p:txBody>
      </p:sp>
    </p:spTree>
    <p:extLst>
      <p:ext uri="{BB962C8B-B14F-4D97-AF65-F5344CB8AC3E}">
        <p14:creationId xmlns:p14="http://schemas.microsoft.com/office/powerpoint/2010/main" val="21386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92899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</a:t>
            </a:r>
            <a:r>
              <a:rPr lang="ru-RU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документы в работе по профилактике, диагностике и коррекции суицидального поведения обучающихся и профилактике вовлечения детей и подростков в активные деструктивные сообщества и </a:t>
            </a:r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</a:t>
            </a:r>
            <a:r>
              <a:rPr lang="en-US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1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1015663"/>
            <a:ext cx="8118644" cy="5653697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974810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постановление </a:t>
            </a:r>
            <a:r>
              <a:rPr lang="ru-RU" sz="2000" dirty="0"/>
              <a:t>Министерства здравоохранения Республики Беларусь, Министерства образования Республики Беларусь и Министерства внутренних дел Республики Беларусь от 15.01.2019 № 7/5/13 «Об утверждении Инструкции о порядке действий работников учреждений образования, здравоохранения и сотрудников органов внутренних дел при выявлении факторов риска суицидальных действий у несовершеннолетних»;</a:t>
            </a:r>
          </a:p>
          <a:p>
            <a:pPr algn="just"/>
            <a:r>
              <a:rPr lang="ru-RU" sz="2000" dirty="0" smtClean="0"/>
              <a:t>	Комплекс </a:t>
            </a:r>
            <a:r>
              <a:rPr lang="ru-RU" sz="2000" dirty="0"/>
              <a:t>мер по совершенствованию работы по своевременному выявлению факторов риска суицидальных действий несовершеннолетних, оказанию им надлежащей психологической и (или) психиатрической помощи, утвержденный протоколом заседания Национальной комиссии по правам ребенка от 23 сентября 2021 г</a:t>
            </a:r>
            <a:r>
              <a:rPr lang="ru-RU" sz="2000" dirty="0" smtClean="0"/>
              <a:t>.; </a:t>
            </a:r>
            <a:endParaRPr lang="ru-RU" sz="2000" dirty="0"/>
          </a:p>
          <a:p>
            <a:pPr algn="just"/>
            <a:r>
              <a:rPr lang="ru-RU" sz="2000" dirty="0" smtClean="0"/>
              <a:t>	постановление </a:t>
            </a:r>
            <a:r>
              <a:rPr lang="ru-RU" sz="2000" dirty="0"/>
              <a:t>Министерства образования Республики Беларусь от 25.07.2011 № 116 </a:t>
            </a:r>
            <a:r>
              <a:rPr lang="ru-RU" sz="2000" dirty="0" smtClean="0"/>
              <a:t>	«</a:t>
            </a:r>
            <a:r>
              <a:rPr lang="ru-RU" sz="2000" dirty="0"/>
              <a:t>Положение о социально-педагогической и психологической службе учреждения образования»;</a:t>
            </a:r>
          </a:p>
          <a:p>
            <a:pPr algn="just"/>
            <a:r>
              <a:rPr lang="ru-RU" sz="2000" dirty="0" smtClean="0"/>
              <a:t>	алгоритм </a:t>
            </a:r>
            <a:r>
              <a:rPr lang="ru-RU" sz="2000" dirty="0"/>
              <a:t>действий работников учреждений образования, здравоохранения и органов внутренних дел при выявлении несовершеннолетних, склонных к </a:t>
            </a:r>
            <a:r>
              <a:rPr lang="ru-RU" sz="2000" dirty="0" err="1"/>
              <a:t>суицидоопасному</a:t>
            </a:r>
            <a:r>
              <a:rPr lang="ru-RU" sz="2000" dirty="0"/>
              <a:t> поведению (письмо Министерства здравоохранения от 05.12.2017 № 3-1-15/5246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51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92899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</a:t>
            </a:r>
            <a:r>
              <a:rPr lang="ru-RU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 документы в работе по профилактике, диагностике и коррекции суицидального поведения обучающихся и профилактике вовлечения детей и подростков в активные деструктивные сообщества и </a:t>
            </a:r>
            <a:r>
              <a:rPr lang="ru-RU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</a:t>
            </a:r>
            <a:r>
              <a:rPr lang="en-US" sz="19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19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1015663"/>
            <a:ext cx="8118644" cy="5653697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974810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smtClean="0"/>
              <a:t>	</a:t>
            </a:r>
            <a:r>
              <a:rPr lang="ru-RU" sz="2800" b="1" i="1" dirty="0" smtClean="0"/>
              <a:t>Документы</a:t>
            </a:r>
            <a:r>
              <a:rPr lang="ru-RU" sz="2800" b="1" i="1" dirty="0"/>
              <a:t>, утратившие силу:</a:t>
            </a:r>
            <a:endParaRPr lang="ru-RU" sz="2800" dirty="0"/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письмо </a:t>
            </a:r>
            <a:r>
              <a:rPr lang="ru-RU" sz="2800" dirty="0"/>
              <a:t>Министерства образования Республики Беларусь от 09.09.2009 № 12-02-12/4114/</a:t>
            </a:r>
            <a:r>
              <a:rPr lang="ru-RU" sz="2800" dirty="0" err="1"/>
              <a:t>дс</a:t>
            </a:r>
            <a:r>
              <a:rPr lang="ru-RU" sz="2800" dirty="0"/>
              <a:t> «О мерах по профилактике суицидов среди детей и подростков»;</a:t>
            </a:r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приложение </a:t>
            </a:r>
            <a:r>
              <a:rPr lang="ru-RU" sz="2800" dirty="0"/>
              <a:t>5 «Методические рекомендации по организации работы по профилактике суицидального поведения обучающихся и вовлечения детей и подростков в активные деструктивные сообщества и игры» к Инструктивно-методическому письму Министерства образования Республики Беларусь «Особенности организации воспитательной и идеологической работы в учреждениях общего среднего образования в 2017/2018 учебном году».</a:t>
            </a:r>
          </a:p>
        </p:txBody>
      </p:sp>
    </p:spTree>
    <p:extLst>
      <p:ext uri="{BB962C8B-B14F-4D97-AF65-F5344CB8AC3E}">
        <p14:creationId xmlns:p14="http://schemas.microsoft.com/office/powerpoint/2010/main" val="35005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2246769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b="1" dirty="0" smtClean="0"/>
              <a:t>Психодиагностическое </a:t>
            </a:r>
            <a:r>
              <a:rPr lang="ru-RU" sz="2800" b="1" dirty="0"/>
              <a:t>исследование суицидального поведения обучающихся проводится не реже одного раза в год, рекомендуемый период проведения – начало учебного года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(до 1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декабря)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365104"/>
            <a:ext cx="8496944" cy="2246769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/>
              <a:t>учреждении образования должна быть обеспечена конфиденциальность полученных результатов. Результаты анкетирования индивидуально доводятся до сведения родителей (</a:t>
            </a:r>
            <a:r>
              <a:rPr lang="ru-RU" sz="2800" dirty="0" smtClean="0"/>
              <a:t>законного представителя</a:t>
            </a:r>
            <a:r>
              <a:rPr lang="ru-RU" sz="2800" dirty="0"/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507" y="299695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/>
              <a:t>Повторная диагностика </a:t>
            </a:r>
            <a:r>
              <a:rPr lang="ru-RU" sz="2800" i="1" dirty="0"/>
              <a:t>наличия риска суицидальных действий </a:t>
            </a:r>
            <a:r>
              <a:rPr lang="ru-RU" sz="2800" b="1" i="1" dirty="0">
                <a:solidFill>
                  <a:srgbClr val="FF0000"/>
                </a:solidFill>
              </a:rPr>
              <a:t>(апрель-май</a:t>
            </a:r>
            <a:r>
              <a:rPr lang="ru-RU" sz="2800" b="1" i="1" dirty="0" smtClean="0">
                <a:solidFill>
                  <a:srgbClr val="FF0000"/>
                </a:solidFill>
              </a:rPr>
              <a:t>)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43" y="764704"/>
            <a:ext cx="8496944" cy="5693866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b="1" dirty="0" smtClean="0">
                <a:solidFill>
                  <a:srgbClr val="FF0000"/>
                </a:solidFill>
              </a:rPr>
              <a:t>Результаты </a:t>
            </a:r>
            <a:r>
              <a:rPr lang="ru-RU" sz="2800" b="1" dirty="0">
                <a:solidFill>
                  <a:srgbClr val="FF0000"/>
                </a:solidFill>
              </a:rPr>
              <a:t>психодиагностического исследования </a:t>
            </a:r>
            <a:r>
              <a:rPr lang="ru-RU" sz="2800" dirty="0"/>
              <a:t>могут быть сообщены индивидуально обучающимся и их законным представителям (статья 34 Кодекса Республики Беларусь об образовании, статьи 15, 19 Закона Республики Беларусь «Об оказании психологической помощи»). </a:t>
            </a:r>
          </a:p>
          <a:p>
            <a:pPr algn="just"/>
            <a:r>
              <a:rPr lang="ru-RU" sz="2800" dirty="0" smtClean="0"/>
              <a:t>	Согласно </a:t>
            </a:r>
            <a:r>
              <a:rPr lang="ru-RU" sz="2800" dirty="0"/>
              <a:t>ст. 15 Закона Республики Беларусь «Об оказании психологической помощи», педагог-психолог обязан информировать законных представителей несовершеннолетнего о выявленных у него психологических проблемах, при которых существует вероятность совершения суицидальных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6198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3270" y="116632"/>
            <a:ext cx="8064896" cy="648072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диагностический инструментарий по выявлению суицидального поведения у несовершеннолетних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166619" y="733972"/>
            <a:ext cx="8977381" cy="5256584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5200" b="1" dirty="0" smtClean="0"/>
              <a:t>1</a:t>
            </a:r>
            <a:r>
              <a:rPr lang="ru-RU" sz="5200" b="1" dirty="0"/>
              <a:t>. Тест-анкета для самооценки школьниками факторов риска ухудшения здоровья (методика Н.К. Смирнова)</a:t>
            </a:r>
          </a:p>
          <a:p>
            <a:pPr algn="l"/>
            <a:r>
              <a:rPr lang="ru-RU" sz="5200" b="1" dirty="0"/>
              <a:t>2. Опросник «Предварительная оценка состояния психического здоровья»</a:t>
            </a:r>
          </a:p>
          <a:p>
            <a:pPr algn="l"/>
            <a:r>
              <a:rPr lang="ru-RU" sz="5200" b="1" dirty="0"/>
              <a:t>3. Методика самооценки школьных ситуаций, разработана по принципу «Шкалы социально-ситуативной тревоги» О. </a:t>
            </a:r>
            <a:r>
              <a:rPr lang="ru-RU" sz="5200" b="1" dirty="0" err="1"/>
              <a:t>Кондаша</a:t>
            </a:r>
            <a:r>
              <a:rPr lang="ru-RU" sz="5200" b="1" dirty="0"/>
              <a:t> (1973)</a:t>
            </a:r>
          </a:p>
          <a:p>
            <a:pPr algn="l"/>
            <a:r>
              <a:rPr lang="ru-RU" sz="5200" b="1" dirty="0"/>
              <a:t>4. Шкала тревоги (</a:t>
            </a:r>
            <a:r>
              <a:rPr lang="ru-RU" sz="5200" b="1" dirty="0" err="1"/>
              <a:t>State-TraitAnxietyInventory</a:t>
            </a:r>
            <a:r>
              <a:rPr lang="ru-RU" sz="5200" b="1" dirty="0"/>
              <a:t> – STAI) Ч. Д. </a:t>
            </a:r>
            <a:r>
              <a:rPr lang="ru-RU" sz="5200" b="1" dirty="0" err="1"/>
              <a:t>Спилбергера</a:t>
            </a:r>
            <a:r>
              <a:rPr lang="ru-RU" sz="5200" b="1" dirty="0"/>
              <a:t> (в адаптации Ю. Л. Ханина)</a:t>
            </a:r>
          </a:p>
          <a:p>
            <a:pPr algn="l"/>
            <a:r>
              <a:rPr lang="ru-RU" sz="5200" b="1" dirty="0"/>
              <a:t>5. Шкала тревожности Р. </a:t>
            </a:r>
            <a:r>
              <a:rPr lang="ru-RU" sz="5200" b="1" dirty="0" err="1"/>
              <a:t>Сирса</a:t>
            </a:r>
            <a:endParaRPr lang="ru-RU" sz="5200" b="1" dirty="0"/>
          </a:p>
          <a:p>
            <a:pPr algn="l"/>
            <a:r>
              <a:rPr lang="ru-RU" sz="5200" b="1" dirty="0"/>
              <a:t>6. Методика определения уровня депрессии (В.А. </a:t>
            </a:r>
            <a:r>
              <a:rPr lang="ru-RU" sz="5200" b="1" dirty="0" err="1"/>
              <a:t>Жмуров</a:t>
            </a:r>
            <a:r>
              <a:rPr lang="ru-RU" sz="5200" b="1" dirty="0"/>
              <a:t>)</a:t>
            </a:r>
          </a:p>
          <a:p>
            <a:pPr algn="l"/>
            <a:r>
              <a:rPr lang="en-US" sz="5200" b="1" dirty="0"/>
              <a:t>7. </a:t>
            </a:r>
            <a:r>
              <a:rPr lang="ru-RU" sz="5200" b="1" dirty="0"/>
              <a:t>Шкала безнадежности </a:t>
            </a:r>
            <a:r>
              <a:rPr lang="en-US" sz="5200" b="1" dirty="0"/>
              <a:t>(Beck Hopelessness Inventory, (BHI)) </a:t>
            </a:r>
            <a:r>
              <a:rPr lang="ru-RU" sz="5200" b="1" dirty="0"/>
              <a:t>А</a:t>
            </a:r>
            <a:r>
              <a:rPr lang="en-US" sz="5200" b="1" dirty="0"/>
              <a:t>. </a:t>
            </a:r>
            <a:r>
              <a:rPr lang="ru-RU" sz="5200" b="1" dirty="0"/>
              <a:t>Бека </a:t>
            </a:r>
          </a:p>
          <a:p>
            <a:pPr algn="l"/>
            <a:r>
              <a:rPr lang="ru-RU" sz="5200" b="1" dirty="0"/>
              <a:t>8. Тест «Ваши суицидальные наклонности» (З. Королёва)</a:t>
            </a:r>
          </a:p>
          <a:p>
            <a:pPr algn="l"/>
            <a:r>
              <a:rPr lang="ru-RU" sz="5200" b="1" dirty="0"/>
              <a:t>9. Методика определения степени риска совершения суицида (И.А. Погодин)</a:t>
            </a:r>
          </a:p>
          <a:p>
            <a:pPr algn="l"/>
            <a:r>
              <a:rPr lang="ru-RU" sz="5200" b="1" dirty="0"/>
              <a:t>10. «Опросник суицидального риска» (модификация Т. Н. Разуваевой)</a:t>
            </a:r>
          </a:p>
          <a:p>
            <a:pPr algn="l"/>
            <a:r>
              <a:rPr lang="ru-RU" sz="5200" b="1" dirty="0"/>
              <a:t>11. Тест выявления суицидального риска у детей (А.А. Кучер, В.П. </a:t>
            </a:r>
            <a:r>
              <a:rPr lang="ru-RU" sz="5200" b="1" dirty="0" err="1"/>
              <a:t>Костюкевич</a:t>
            </a:r>
            <a:r>
              <a:rPr lang="ru-RU" sz="5200" b="1" dirty="0"/>
              <a:t>)</a:t>
            </a:r>
          </a:p>
          <a:p>
            <a:pPr algn="l"/>
            <a:r>
              <a:rPr lang="ru-RU" sz="5200" b="1" dirty="0"/>
              <a:t>12. Методика диагностики стресс-</a:t>
            </a:r>
            <a:r>
              <a:rPr lang="ru-RU" sz="5200" b="1" dirty="0" err="1"/>
              <a:t>совладающего</a:t>
            </a:r>
            <a:r>
              <a:rPr lang="ru-RU" sz="5200" b="1" dirty="0"/>
              <a:t> поведения (Д. </a:t>
            </a:r>
            <a:r>
              <a:rPr lang="ru-RU" sz="5200" b="1" dirty="0" err="1"/>
              <a:t>Амирхан</a:t>
            </a:r>
            <a:r>
              <a:rPr lang="ru-RU" sz="5200" b="1" dirty="0"/>
              <a:t>).</a:t>
            </a:r>
          </a:p>
          <a:p>
            <a:pPr algn="l"/>
            <a:r>
              <a:rPr lang="ru-RU" sz="5200" b="1" dirty="0"/>
              <a:t>13. </a:t>
            </a:r>
            <a:r>
              <a:rPr lang="ru-RU" sz="5200" b="1" dirty="0" err="1"/>
              <a:t>Патохарактерологический</a:t>
            </a:r>
            <a:r>
              <a:rPr lang="ru-RU" sz="5200" b="1" dirty="0"/>
              <a:t> диагностический опросник (ПДО) (А. Е. </a:t>
            </a:r>
            <a:r>
              <a:rPr lang="ru-RU" sz="5200" b="1" dirty="0" err="1"/>
              <a:t>Личко</a:t>
            </a:r>
            <a:r>
              <a:rPr lang="ru-RU" sz="5200" b="1" dirty="0"/>
              <a:t>) </a:t>
            </a:r>
          </a:p>
          <a:p>
            <a:pPr algn="l"/>
            <a:r>
              <a:rPr lang="ru-RU" sz="5200" b="1" dirty="0"/>
              <a:t>14. Тест </a:t>
            </a:r>
            <a:r>
              <a:rPr lang="ru-RU" sz="5200" b="1" dirty="0" err="1"/>
              <a:t>фрустрационной</a:t>
            </a:r>
            <a:r>
              <a:rPr lang="ru-RU" sz="5200" b="1" dirty="0"/>
              <a:t> толерантности (С. Розенцвейга)</a:t>
            </a:r>
          </a:p>
          <a:p>
            <a:pPr algn="l"/>
            <a:r>
              <a:rPr lang="ru-RU" sz="5200" b="1" dirty="0"/>
              <a:t>15. Опросник агрессивности (</a:t>
            </a:r>
            <a:r>
              <a:rPr lang="ru-RU" sz="5200" b="1" dirty="0" err="1"/>
              <a:t>Buss-Durkey</a:t>
            </a:r>
            <a:r>
              <a:rPr lang="ru-RU" sz="5200" b="1" dirty="0"/>
              <a:t> </a:t>
            </a:r>
            <a:r>
              <a:rPr lang="ru-RU" sz="5200" b="1" dirty="0" err="1"/>
              <a:t>Inventory</a:t>
            </a:r>
            <a:r>
              <a:rPr lang="ru-RU" sz="5200" b="1" dirty="0"/>
              <a:t>) А. </a:t>
            </a:r>
            <a:r>
              <a:rPr lang="ru-RU" sz="5200" b="1" dirty="0" err="1"/>
              <a:t>Басса</a:t>
            </a:r>
            <a:r>
              <a:rPr lang="ru-RU" sz="5200" b="1" dirty="0"/>
              <a:t>, А. </a:t>
            </a:r>
            <a:r>
              <a:rPr lang="ru-RU" sz="5200" b="1" dirty="0" err="1"/>
              <a:t>Дарки</a:t>
            </a:r>
            <a:r>
              <a:rPr lang="ru-RU" sz="5200" b="1" dirty="0"/>
              <a:t> </a:t>
            </a:r>
          </a:p>
          <a:p>
            <a:pPr algn="l"/>
            <a:r>
              <a:rPr lang="ru-RU" sz="5200" b="1" dirty="0"/>
              <a:t>16. Метод цветовых выборов (в адаптации Л. Н. </a:t>
            </a:r>
            <a:r>
              <a:rPr lang="ru-RU" sz="5200" b="1" dirty="0" err="1"/>
              <a:t>Собчик</a:t>
            </a:r>
            <a:r>
              <a:rPr lang="ru-RU" sz="5200" b="1" dirty="0"/>
              <a:t>)</a:t>
            </a:r>
          </a:p>
          <a:p>
            <a:pPr algn="l"/>
            <a:r>
              <a:rPr lang="ru-RU" sz="5200" b="1" dirty="0"/>
              <a:t>17. Метод незаконченных предложений С. И. </a:t>
            </a:r>
            <a:r>
              <a:rPr lang="ru-RU" sz="5200" b="1" dirty="0" err="1"/>
              <a:t>Подмазина</a:t>
            </a:r>
            <a:endParaRPr lang="ru-RU" sz="5200" b="1" dirty="0"/>
          </a:p>
          <a:p>
            <a:pPr algn="l"/>
            <a:r>
              <a:rPr lang="ru-RU" sz="5200" b="1" dirty="0"/>
              <a:t>18. Шкала определения уровня депрессии (</a:t>
            </a:r>
            <a:r>
              <a:rPr lang="ru-RU" sz="5200" b="1" dirty="0" err="1"/>
              <a:t>Zung</a:t>
            </a:r>
            <a:r>
              <a:rPr lang="ru-RU" sz="5200" b="1" dirty="0"/>
              <a:t> </a:t>
            </a:r>
            <a:r>
              <a:rPr lang="ru-RU" sz="5200" b="1" dirty="0" err="1"/>
              <a:t>Self-Rating</a:t>
            </a:r>
            <a:r>
              <a:rPr lang="ru-RU" sz="5200" b="1" dirty="0"/>
              <a:t> </a:t>
            </a:r>
            <a:r>
              <a:rPr lang="ru-RU" sz="5200" b="1" dirty="0" err="1"/>
              <a:t>Depression</a:t>
            </a:r>
            <a:r>
              <a:rPr lang="ru-RU" sz="5200" b="1" dirty="0"/>
              <a:t> </a:t>
            </a:r>
            <a:r>
              <a:rPr lang="ru-RU" sz="5200" b="1" dirty="0" err="1"/>
              <a:t>Scale</a:t>
            </a:r>
            <a:r>
              <a:rPr lang="ru-RU" sz="5200" b="1" dirty="0"/>
              <a:t>) В. </a:t>
            </a:r>
            <a:r>
              <a:rPr lang="ru-RU" sz="5200" b="1" dirty="0" err="1"/>
              <a:t>Зунга</a:t>
            </a:r>
            <a:r>
              <a:rPr lang="ru-RU" sz="5200" b="1" dirty="0"/>
              <a:t> (В. </a:t>
            </a:r>
            <a:r>
              <a:rPr lang="ru-RU" sz="5200" b="1" dirty="0" err="1"/>
              <a:t>Цунга</a:t>
            </a:r>
            <a:r>
              <a:rPr lang="ru-RU" sz="5200" b="1" dirty="0"/>
              <a:t>) (в адаптации Т. Н. </a:t>
            </a:r>
            <a:r>
              <a:rPr lang="ru-RU" sz="5200" b="1" dirty="0" err="1"/>
              <a:t>Балашовой</a:t>
            </a:r>
            <a:r>
              <a:rPr lang="ru-RU" sz="5200" b="1" dirty="0"/>
              <a:t>)</a:t>
            </a:r>
          </a:p>
          <a:p>
            <a:pPr algn="l"/>
            <a:r>
              <a:rPr lang="ru-RU" sz="5200" b="1" dirty="0"/>
              <a:t>19. Опросник «Способы </a:t>
            </a:r>
            <a:r>
              <a:rPr lang="ru-RU" sz="5200" b="1" dirty="0" err="1"/>
              <a:t>совладающего</a:t>
            </a:r>
            <a:r>
              <a:rPr lang="ru-RU" sz="5200" b="1" dirty="0"/>
              <a:t> поведения» Р. </a:t>
            </a:r>
            <a:r>
              <a:rPr lang="ru-RU" sz="5200" b="1" dirty="0" err="1"/>
              <a:t>Лазаруса</a:t>
            </a:r>
            <a:r>
              <a:rPr lang="ru-RU" sz="5200" b="1" dirty="0"/>
              <a:t>, С. </a:t>
            </a:r>
            <a:r>
              <a:rPr lang="ru-RU" sz="5200" b="1" dirty="0" err="1"/>
              <a:t>Фолкмана</a:t>
            </a:r>
            <a:r>
              <a:rPr lang="ru-RU" sz="5200" b="1" dirty="0"/>
              <a:t> (в адаптации Т. Л. Крюковой, Е. В. </a:t>
            </a:r>
            <a:r>
              <a:rPr lang="ru-RU" sz="5200" b="1" dirty="0" err="1"/>
              <a:t>Куфтяк</a:t>
            </a:r>
            <a:r>
              <a:rPr lang="ru-RU" sz="5200" b="1" dirty="0"/>
              <a:t>, М. С. </a:t>
            </a:r>
            <a:r>
              <a:rPr lang="ru-RU" sz="5200" b="1" dirty="0" err="1"/>
              <a:t>Замышляевой</a:t>
            </a:r>
            <a:r>
              <a:rPr lang="ru-RU" sz="5200" b="1" dirty="0"/>
              <a:t>)</a:t>
            </a:r>
          </a:p>
          <a:p>
            <a:pPr algn="l"/>
            <a:r>
              <a:rPr lang="ru-RU" sz="5200" b="1" dirty="0"/>
              <a:t>20. Методика «Карта риска суицида» (модификация для подростков Л.Б. Шнейдер)</a:t>
            </a:r>
          </a:p>
          <a:p>
            <a:pPr algn="l"/>
            <a:r>
              <a:rPr lang="ru-RU" sz="5200" b="1" dirty="0"/>
              <a:t>21. Прогностическая таблица риска суицида у детей и подростков (А. Н. Волкова)</a:t>
            </a:r>
          </a:p>
          <a:p>
            <a:pPr algn="l"/>
            <a:r>
              <a:rPr lang="ru-RU" sz="5200" b="1" dirty="0"/>
              <a:t>22. Опросник «Одиночество» С.Г. Корчагиной</a:t>
            </a:r>
          </a:p>
          <a:p>
            <a:pPr algn="l"/>
            <a:r>
              <a:rPr lang="ru-RU" sz="5200" b="1" dirty="0"/>
              <a:t>23. Шкала субъективного ощущения одиночества (UCLA </a:t>
            </a:r>
            <a:r>
              <a:rPr lang="ru-RU" sz="5200" b="1" dirty="0" err="1"/>
              <a:t>Loneliness</a:t>
            </a:r>
            <a:r>
              <a:rPr lang="ru-RU" sz="5200" b="1" dirty="0"/>
              <a:t> </a:t>
            </a:r>
            <a:r>
              <a:rPr lang="ru-RU" sz="5200" b="1" dirty="0" err="1"/>
              <a:t>Scale</a:t>
            </a:r>
            <a:r>
              <a:rPr lang="ru-RU" sz="5200" b="1" dirty="0"/>
              <a:t>) Рассела, </a:t>
            </a:r>
            <a:r>
              <a:rPr lang="ru-RU" sz="5200" b="1" dirty="0" err="1"/>
              <a:t>Пепло</a:t>
            </a:r>
            <a:r>
              <a:rPr lang="ru-RU" sz="5200" b="1" dirty="0"/>
              <a:t>, </a:t>
            </a:r>
            <a:r>
              <a:rPr lang="ru-RU" sz="5200" b="1" dirty="0" err="1"/>
              <a:t>Фергюсона</a:t>
            </a:r>
            <a:r>
              <a:rPr lang="ru-RU" sz="5200" b="1" dirty="0"/>
              <a:t> </a:t>
            </a:r>
          </a:p>
          <a:p>
            <a:pPr algn="l"/>
            <a:r>
              <a:rPr lang="ru-RU" sz="5200" b="1" dirty="0"/>
              <a:t>24. Шкала семейной гибкости и сплоченности (FACES-5, Д. X. </a:t>
            </a:r>
            <a:r>
              <a:rPr lang="ru-RU" sz="5200" b="1" dirty="0" err="1"/>
              <a:t>Олсон</a:t>
            </a:r>
            <a:r>
              <a:rPr lang="ru-RU" sz="5200" b="1" dirty="0"/>
              <a:t>, Дж. </a:t>
            </a:r>
            <a:r>
              <a:rPr lang="ru-RU" sz="5200" b="1" dirty="0" err="1"/>
              <a:t>Портнер</a:t>
            </a:r>
            <a:r>
              <a:rPr lang="ru-RU" sz="5200" b="1" dirty="0"/>
              <a:t>, И. </a:t>
            </a:r>
            <a:r>
              <a:rPr lang="ru-RU" sz="5200" b="1" dirty="0" err="1"/>
              <a:t>Лави</a:t>
            </a:r>
            <a:r>
              <a:rPr lang="ru-RU" sz="5200" b="1" dirty="0"/>
              <a:t>, в адаптации М. </a:t>
            </a:r>
            <a:r>
              <a:rPr lang="ru-RU" sz="5200" b="1" dirty="0" err="1"/>
              <a:t>Перре</a:t>
            </a:r>
            <a:r>
              <a:rPr lang="ru-RU" sz="5200" b="1" dirty="0"/>
              <a:t>)</a:t>
            </a:r>
          </a:p>
          <a:p>
            <a:pPr algn="l"/>
            <a:r>
              <a:rPr lang="ru-RU" sz="5200" b="1" dirty="0"/>
              <a:t>25. Диагностическая анкета критических ситуаций подростков Л.Б. Шнейдер</a:t>
            </a:r>
          </a:p>
          <a:p>
            <a:pPr algn="l"/>
            <a:r>
              <a:rPr lang="ru-RU" sz="5200" b="1" dirty="0"/>
              <a:t>26. Опросник склонности к агрессии </a:t>
            </a:r>
            <a:r>
              <a:rPr lang="ru-RU" sz="5200" b="1" dirty="0" err="1"/>
              <a:t>Басса</a:t>
            </a:r>
            <a:r>
              <a:rPr lang="ru-RU" sz="5200" b="1" dirty="0"/>
              <a:t>-Перри (</a:t>
            </a:r>
            <a:r>
              <a:rPr lang="ru-RU" sz="5200" b="1" dirty="0" err="1"/>
              <a:t>Buss-Perry</a:t>
            </a:r>
            <a:r>
              <a:rPr lang="ru-RU" sz="5200" b="1" dirty="0"/>
              <a:t> </a:t>
            </a:r>
            <a:r>
              <a:rPr lang="ru-RU" sz="5200" b="1" dirty="0" err="1"/>
              <a:t>Aggression</a:t>
            </a:r>
            <a:r>
              <a:rPr lang="ru-RU" sz="5200" b="1" dirty="0"/>
              <a:t> </a:t>
            </a:r>
            <a:r>
              <a:rPr lang="ru-RU" sz="5200" b="1" dirty="0" err="1"/>
              <a:t>Questionnaire</a:t>
            </a:r>
            <a:r>
              <a:rPr lang="ru-RU" sz="5200" b="1" dirty="0"/>
              <a:t>, BPAQ-24)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2900" b="1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4800" b="1" i="1" dirty="0" smtClean="0"/>
              <a:t>Инструктивно-методическое </a:t>
            </a:r>
            <a:r>
              <a:rPr lang="ru-RU" sz="4800" b="1" i="1" dirty="0"/>
              <a:t>письмо «Особенности организации 	</a:t>
            </a:r>
            <a:r>
              <a:rPr lang="ru-RU" sz="4800" b="1" i="1" dirty="0" smtClean="0"/>
              <a:t>социальной</a:t>
            </a:r>
            <a:r>
              <a:rPr lang="ru-RU" sz="4800" b="1" i="1" dirty="0"/>
              <a:t>, воспитательной и идеологической работы </a:t>
            </a:r>
            <a:r>
              <a:rPr lang="ru-RU" sz="4800" b="1" i="1" dirty="0" smtClean="0"/>
              <a:t>в учреждениях общего </a:t>
            </a:r>
            <a:r>
              <a:rPr lang="ru-RU" sz="4800" b="1" i="1" dirty="0"/>
              <a:t>среднего образования в 2022/2023 учебном году» 			 Приложение 5 </a:t>
            </a:r>
            <a:r>
              <a:rPr lang="ru-RU" sz="4800" b="1" i="1" dirty="0" smtClean="0"/>
              <a:t>(4)</a:t>
            </a:r>
            <a:endParaRPr lang="ru-RU" sz="4800" b="1" i="1" dirty="0"/>
          </a:p>
          <a:p>
            <a:endParaRPr lang="ru-RU" sz="4800" b="1" dirty="0"/>
          </a:p>
          <a:p>
            <a:endParaRPr lang="ru-RU" sz="2900" b="1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400" b="1" i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400" b="1" i="1" dirty="0" smtClean="0"/>
              <a:t>		</a:t>
            </a:r>
            <a:endParaRPr lang="ru-RU" sz="1400" b="1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400" b="1" i="1" dirty="0" smtClean="0"/>
              <a:t>	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1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 ДАННЫХ ОБ УЧАЩИХСЯ ГРУППЫ СУИЦИДАЛЬНОГО РИСКА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51363"/>
              </p:ext>
            </p:extLst>
          </p:nvPr>
        </p:nvGraphicFramePr>
        <p:xfrm>
          <a:off x="179512" y="1412776"/>
          <a:ext cx="8784975" cy="477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62"/>
                <a:gridCol w="1590382"/>
                <a:gridCol w="1438919"/>
                <a:gridCol w="2196243"/>
                <a:gridCol w="2953569"/>
              </a:tblGrid>
              <a:tr h="65137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</a:rPr>
                        <a:t>п.п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учащегося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 выявления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 выявления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Имеющиеся суицидальные факторы (ГИПОТЕЗА)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2738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Иванов И.И.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07.07.2023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Медосмотр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Резаные раны на левом предплечье (разрыв отношений с девушкой А.)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Петров П.П.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12.12.2023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Комплексная психодиагностика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Диагностирована</a:t>
                      </a:r>
                      <a:r>
                        <a:rPr lang="ru-RU" b="1" baseline="0" dirty="0" smtClean="0"/>
                        <a:t> в</a:t>
                      </a:r>
                      <a:r>
                        <a:rPr lang="ru-RU" b="1" dirty="0" smtClean="0"/>
                        <a:t>ысокая степень суицидального риска </a:t>
                      </a:r>
                    </a:p>
                    <a:p>
                      <a:r>
                        <a:rPr lang="ru-RU" b="1" dirty="0" smtClean="0"/>
                        <a:t>(2 недели назад стал свидетелем автокатастрофы</a:t>
                      </a:r>
                      <a:r>
                        <a:rPr lang="ru-RU" b="1" baseline="0" dirty="0" smtClean="0"/>
                        <a:t> с летальным исходом участников</a:t>
                      </a:r>
                      <a:r>
                        <a:rPr lang="ru-RU" b="1" dirty="0" smtClean="0"/>
                        <a:t>) </a:t>
                      </a:r>
                      <a:endParaRPr lang="ru-RU" b="1" dirty="0"/>
                    </a:p>
                  </a:txBody>
                  <a:tcPr/>
                </a:tc>
              </a:tr>
              <a:tr h="6445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5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ДИАГНОСТИЧЕСКИХ ДАННЫХ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ВЫХОДОМ НА РЕКОМЕНДАЦИИ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42747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	предложить </a:t>
            </a:r>
            <a:r>
              <a:rPr lang="ru-RU" sz="2400" dirty="0"/>
              <a:t>учащемуся эмоциональную поддержку;</a:t>
            </a:r>
          </a:p>
          <a:p>
            <a:pPr lvl="0" algn="just"/>
            <a:r>
              <a:rPr lang="ru-RU" sz="2400" dirty="0" smtClean="0"/>
              <a:t>	проработать </a:t>
            </a:r>
            <a:r>
              <a:rPr lang="ru-RU" sz="2400" dirty="0"/>
              <a:t>суицидальные чувства (одиночество, печаль, отчаяние, обида, стыд, вина, гнев и т.п.);</a:t>
            </a:r>
          </a:p>
          <a:p>
            <a:pPr lvl="0" algn="just"/>
            <a:r>
              <a:rPr lang="ru-RU" sz="2400" dirty="0" smtClean="0"/>
              <a:t>	укрепить </a:t>
            </a:r>
            <a:r>
              <a:rPr lang="ru-RU" sz="2400" dirty="0"/>
              <a:t>желание жить (через работу с амбивалентными чувствами);</a:t>
            </a:r>
          </a:p>
          <a:p>
            <a:pPr lvl="0" algn="just"/>
            <a:r>
              <a:rPr lang="ru-RU" sz="2400" dirty="0" smtClean="0"/>
              <a:t>	заключить </a:t>
            </a:r>
            <a:r>
              <a:rPr lang="ru-RU" sz="2400" dirty="0"/>
              <a:t>«контракт»;</a:t>
            </a:r>
          </a:p>
          <a:p>
            <a:pPr lvl="0" algn="just"/>
            <a:r>
              <a:rPr lang="ru-RU" sz="2400" dirty="0" smtClean="0"/>
              <a:t>	при </a:t>
            </a:r>
            <a:r>
              <a:rPr lang="ru-RU" sz="2400" dirty="0"/>
              <a:t>предположении о наличии депрессии или </a:t>
            </a:r>
            <a:r>
              <a:rPr lang="ru-RU" sz="2400" dirty="0" smtClean="0"/>
              <a:t>расстройства </a:t>
            </a:r>
            <a:r>
              <a:rPr lang="ru-RU" sz="2400" dirty="0"/>
              <a:t>личности – рекомендовать обратиться за дополнительной консультацией к врачу-психотерапевту или врачу-психиатру-наркологу;</a:t>
            </a:r>
          </a:p>
          <a:p>
            <a:pPr lvl="0" algn="just"/>
            <a:r>
              <a:rPr lang="ru-RU" sz="2400" dirty="0" smtClean="0"/>
              <a:t>	информировать </a:t>
            </a:r>
            <a:r>
              <a:rPr lang="ru-RU" sz="2400" dirty="0"/>
              <a:t>законных представителей о наличии суицидального риска;</a:t>
            </a:r>
          </a:p>
          <a:p>
            <a:pPr algn="just"/>
            <a:r>
              <a:rPr lang="ru-RU" sz="2400" dirty="0" smtClean="0"/>
              <a:t>	связаться </a:t>
            </a:r>
            <a:r>
              <a:rPr lang="ru-RU" sz="2400" dirty="0"/>
              <a:t>с друзьями, содействовать усилению эмоциональной поддержки в семейной и дружеской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7407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</TotalTime>
  <Words>441</Words>
  <Application>Microsoft Office PowerPoint</Application>
  <PresentationFormat>Экран (4:3)</PresentationFormat>
  <Paragraphs>198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 Разработка и реализация индивидуальных программ (планов) психолого-педагогического сопровождения несовершеннолетних, склонных к самоповреждающему поведению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Разработка и реализация индивидуальных программ (планов) психолого-педагогического сопровождения несовершеннолетних, склонных к самоповреждающему поведению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методы дисциплинарного воздействия</dc:title>
  <dc:creator>PC</dc:creator>
  <cp:lastModifiedBy>User</cp:lastModifiedBy>
  <cp:revision>324</cp:revision>
  <cp:lastPrinted>2023-07-27T09:20:03Z</cp:lastPrinted>
  <dcterms:created xsi:type="dcterms:W3CDTF">2020-11-27T09:28:44Z</dcterms:created>
  <dcterms:modified xsi:type="dcterms:W3CDTF">2023-07-27T09:21:02Z</dcterms:modified>
</cp:coreProperties>
</file>