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57" r:id="rId3"/>
    <p:sldId id="314" r:id="rId4"/>
    <p:sldId id="275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23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705"/>
    <a:srgbClr val="00F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C1354-6EF7-4802-AFBC-76538FD47354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B96A-A9AB-4320-836D-5691AA603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3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EE073-F8CB-4357-8F94-8433704C0BF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1024-9A3C-4369-A91E-41F109BDB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4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609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78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10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8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6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3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71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1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9000">
              <a:schemeClr val="accent3">
                <a:lumMod val="60000"/>
                <a:lumOff val="4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F48649-08FE-473E-BF9D-19CE7A97FC8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DA37CD-BEA8-4D93-9063-B87BE982B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9000">
              <a:schemeClr val="accent3">
                <a:lumMod val="60000"/>
                <a:lumOff val="4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F48649-08FE-473E-BF9D-19CE7A97FC87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20.04.2023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DA37CD-BEA8-4D93-9063-B87BE982BBC9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485" y="2708920"/>
            <a:ext cx="8280920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субкультуры: психологические и социальные последствия. Детерминация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" y="-1"/>
            <a:ext cx="1674627" cy="155277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187624" y="121612"/>
            <a:ext cx="795637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«Гомельский областной социально-педагогический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центр»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157192"/>
            <a:ext cx="4752528" cy="1008112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</a:rPr>
              <a:t>Балако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Игорь </a:t>
            </a:r>
            <a:r>
              <a:rPr lang="ru-RU" b="1" dirty="0" smtClean="0">
                <a:solidFill>
                  <a:schemeClr val="tx1"/>
                </a:solidFill>
              </a:rPr>
              <a:t>Григорьевич,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педагог-психолог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ГУО «</a:t>
            </a:r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омельский областной социально-педагогический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40348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ОФНИКИ (ЗАБИВНЫЕ)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5095" y="1124744"/>
            <a:ext cx="5832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err="1" smtClean="0">
                <a:solidFill>
                  <a:srgbClr val="002060"/>
                </a:solidFill>
              </a:rPr>
              <a:t>Офники</a:t>
            </a:r>
            <a:r>
              <a:rPr lang="ru-RU" sz="2800" dirty="0" smtClean="0">
                <a:solidFill>
                  <a:srgbClr val="002060"/>
                </a:solidFill>
              </a:rPr>
              <a:t> (</a:t>
            </a:r>
            <a:r>
              <a:rPr lang="ru-RU" sz="2800" dirty="0" err="1" smtClean="0">
                <a:solidFill>
                  <a:srgbClr val="002060"/>
                </a:solidFill>
              </a:rPr>
              <a:t>околофутбольные</a:t>
            </a:r>
            <a:r>
              <a:rPr lang="ru-RU" sz="2800" dirty="0" smtClean="0">
                <a:solidFill>
                  <a:srgbClr val="002060"/>
                </a:solidFill>
              </a:rPr>
              <a:t> фанаты) - </a:t>
            </a:r>
            <a:r>
              <a:rPr lang="ru-RU" sz="2800" dirty="0">
                <a:solidFill>
                  <a:srgbClr val="002060"/>
                </a:solidFill>
              </a:rPr>
              <a:t>это молодые люди (чаще парни, но и девушки в этой субкультуре имеются), которые собираются в отдалённых местах (обычно за городом) и устраивают массовые драки «толпа на толпу</a:t>
            </a:r>
            <a:r>
              <a:rPr lang="ru-RU" sz="2800" dirty="0" smtClean="0">
                <a:solidFill>
                  <a:srgbClr val="002060"/>
                </a:solidFill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385" y="3212976"/>
            <a:ext cx="16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8" name="Рисунок 7" descr="Одежд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" y="1472834"/>
            <a:ext cx="3061485" cy="236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1"/>
            <a:ext cx="43204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9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СКИНХЕДЫ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9658" y="1844824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Скинхеды </a:t>
            </a:r>
            <a:r>
              <a:rPr lang="ru-RU" sz="2800" dirty="0">
                <a:solidFill>
                  <a:srgbClr val="002060"/>
                </a:solidFill>
              </a:rPr>
              <a:t>- (англ. </a:t>
            </a:r>
            <a:r>
              <a:rPr lang="ru-RU" sz="2800" dirty="0" err="1">
                <a:solidFill>
                  <a:srgbClr val="002060"/>
                </a:solidFill>
              </a:rPr>
              <a:t>skinheads</a:t>
            </a:r>
            <a:r>
              <a:rPr lang="ru-RU" sz="2800" dirty="0">
                <a:solidFill>
                  <a:srgbClr val="002060"/>
                </a:solidFill>
              </a:rPr>
              <a:t>, от </a:t>
            </a:r>
            <a:r>
              <a:rPr lang="ru-RU" sz="2800" dirty="0" err="1">
                <a:solidFill>
                  <a:srgbClr val="002060"/>
                </a:solidFill>
              </a:rPr>
              <a:t>skin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кожа и </a:t>
            </a:r>
            <a:r>
              <a:rPr lang="ru-RU" sz="2800" dirty="0" err="1">
                <a:solidFill>
                  <a:srgbClr val="002060"/>
                </a:solidFill>
              </a:rPr>
              <a:t>head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голова).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385" y="3212976"/>
            <a:ext cx="16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0" name="Рисунок 9" descr="Скины измельчали, но еще держатс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" y="1309410"/>
            <a:ext cx="302662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стория из девяностых. Как музыка свернула мозг злым скинхедам | Журнал  &quot;ГЛАЗА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13112"/>
            <a:ext cx="560679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1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СКЕЙТЕРЫ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1844824"/>
            <a:ext cx="6408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Скейтбординг (</a:t>
            </a:r>
            <a:r>
              <a:rPr lang="ru-RU" sz="2800" dirty="0" err="1" smtClean="0">
                <a:solidFill>
                  <a:srgbClr val="002060"/>
                </a:solidFill>
              </a:rPr>
              <a:t>англ.skateboarding</a:t>
            </a:r>
            <a:r>
              <a:rPr lang="ru-RU" sz="2800" dirty="0">
                <a:solidFill>
                  <a:srgbClr val="002060"/>
                </a:solidFill>
              </a:rPr>
              <a:t>) </a:t>
            </a: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экстремальный вид спорта, заключающийся в катании и в исполнении различных трюков на </a:t>
            </a:r>
            <a:r>
              <a:rPr lang="ru-RU" sz="2800" dirty="0" smtClean="0">
                <a:solidFill>
                  <a:srgbClr val="002060"/>
                </a:solidFill>
              </a:rPr>
              <a:t>скейтборде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385" y="3212976"/>
            <a:ext cx="16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4104456" cy="272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1" y="548680"/>
            <a:ext cx="293713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9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ПОИСКОВ ПО ХЕШТЕГАМ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73415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200" dirty="0" smtClean="0">
                <a:solidFill>
                  <a:srgbClr val="002060"/>
                </a:solidFill>
              </a:rPr>
              <a:t>Аниме </a:t>
            </a:r>
            <a:r>
              <a:rPr lang="ru-RU" sz="2200" dirty="0" err="1">
                <a:solidFill>
                  <a:srgbClr val="002060"/>
                </a:solidFill>
              </a:rPr>
              <a:t>хештеги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#</a:t>
            </a:r>
            <a:r>
              <a:rPr lang="ru-RU" sz="2200" dirty="0" err="1">
                <a:solidFill>
                  <a:srgbClr val="002060"/>
                </a:solidFill>
              </a:rPr>
              <a:t>анимемомент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анимеприкол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анимеприколы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аниметоп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анимешник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анимешники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анимешница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анимеэдит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анимэ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атакатитанов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бездомныйбог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безумныйазарт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блич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великийизбродячихпсов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геншин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геншинимпакт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дазай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дазайосаму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дединсайд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джоджо</a:t>
            </a:r>
            <a:r>
              <a:rPr lang="ru-RU" sz="2200" dirty="0">
                <a:solidFill>
                  <a:srgbClr val="002060"/>
                </a:solidFill>
              </a:rPr>
              <a:t> #зеницу #</a:t>
            </a:r>
            <a:r>
              <a:rPr lang="ru-RU" sz="2200" dirty="0" err="1">
                <a:solidFill>
                  <a:srgbClr val="002060"/>
                </a:solidFill>
              </a:rPr>
              <a:t>иноске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итачи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какаши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канеки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клинокрассекающийдемонов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косплей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крд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курама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леви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магическаябитва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мемы</a:t>
            </a:r>
            <a:r>
              <a:rPr lang="ru-RU" sz="2200" dirty="0">
                <a:solidFill>
                  <a:srgbClr val="002060"/>
                </a:solidFill>
              </a:rPr>
              <a:t> #мило #</a:t>
            </a:r>
            <a:r>
              <a:rPr lang="ru-RU" sz="2200" dirty="0" err="1">
                <a:solidFill>
                  <a:srgbClr val="002060"/>
                </a:solidFill>
              </a:rPr>
              <a:t>моягеройскаяакадемия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нанами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наруто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неко</a:t>
            </a:r>
            <a:r>
              <a:rPr lang="ru-RU" sz="2200" dirty="0">
                <a:solidFill>
                  <a:srgbClr val="002060"/>
                </a:solidFill>
              </a:rPr>
              <a:t> #озвучка #</a:t>
            </a:r>
            <a:r>
              <a:rPr lang="ru-RU" sz="2200" dirty="0" err="1">
                <a:solidFill>
                  <a:srgbClr val="002060"/>
                </a:solidFill>
              </a:rPr>
              <a:t>оченьприятнобог</a:t>
            </a:r>
            <a:r>
              <a:rPr lang="ru-RU" sz="2200" dirty="0">
                <a:solidFill>
                  <a:srgbClr val="002060"/>
                </a:solidFill>
              </a:rPr>
              <a:t> #позер #</a:t>
            </a:r>
            <a:r>
              <a:rPr lang="ru-RU" sz="2200" dirty="0" err="1">
                <a:solidFill>
                  <a:srgbClr val="002060"/>
                </a:solidFill>
              </a:rPr>
              <a:t>рокли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сайтама</a:t>
            </a:r>
            <a:r>
              <a:rPr lang="ru-RU" sz="2200" dirty="0">
                <a:solidFill>
                  <a:srgbClr val="002060"/>
                </a:solidFill>
              </a:rPr>
              <a:t> #сакура #</a:t>
            </a:r>
            <a:r>
              <a:rPr lang="ru-RU" sz="2200" dirty="0" err="1">
                <a:solidFill>
                  <a:srgbClr val="002060"/>
                </a:solidFill>
              </a:rPr>
              <a:t>саске</a:t>
            </a:r>
            <a:r>
              <a:rPr lang="ru-RU" sz="2200" dirty="0">
                <a:solidFill>
                  <a:srgbClr val="002060"/>
                </a:solidFill>
              </a:rPr>
              <a:t> #сила #</a:t>
            </a:r>
            <a:r>
              <a:rPr lang="ru-RU" sz="2200" dirty="0" err="1">
                <a:solidFill>
                  <a:srgbClr val="002060"/>
                </a:solidFill>
              </a:rPr>
              <a:t>студийнаябанда</a:t>
            </a:r>
            <a:r>
              <a:rPr lang="ru-RU" sz="2200" dirty="0">
                <a:solidFill>
                  <a:srgbClr val="002060"/>
                </a:solidFill>
              </a:rPr>
              <a:t>  #</a:t>
            </a:r>
            <a:r>
              <a:rPr lang="ru-RU" sz="2200" dirty="0" err="1">
                <a:solidFill>
                  <a:srgbClr val="002060"/>
                </a:solidFill>
              </a:rPr>
              <a:t>танджиро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тетрадьсмерти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токийскиемстители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токийскийгуль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томоэ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хантер_х_хантер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хината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хоримия</a:t>
            </a:r>
            <a:r>
              <a:rPr lang="ru-RU" sz="2200" dirty="0">
                <a:solidFill>
                  <a:srgbClr val="002060"/>
                </a:solidFill>
              </a:rPr>
              <a:t> #школа #</a:t>
            </a:r>
            <a:r>
              <a:rPr lang="ru-RU" sz="2200" dirty="0" err="1">
                <a:solidFill>
                  <a:srgbClr val="002060"/>
                </a:solidFill>
              </a:rPr>
              <a:t>эдит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эрен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ямитекудасай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яой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япония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         Поиск ЧВК «Редан»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#</a:t>
            </a:r>
            <a:r>
              <a:rPr lang="ru-RU" sz="2200" dirty="0" err="1">
                <a:solidFill>
                  <a:srgbClr val="002060"/>
                </a:solidFill>
              </a:rPr>
              <a:t>реданылучшие#чвкреданы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чвкгомель#редангомель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гомельредан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реданклоуны</a:t>
            </a:r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>
                <a:solidFill>
                  <a:srgbClr val="002060"/>
                </a:solidFill>
              </a:rPr>
              <a:t>нефоры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         </a:t>
            </a:r>
            <a:r>
              <a:rPr lang="ru-RU" sz="2200" dirty="0" err="1">
                <a:solidFill>
                  <a:srgbClr val="002060"/>
                </a:solidFill>
              </a:rPr>
              <a:t>Офники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 #</a:t>
            </a:r>
            <a:r>
              <a:rPr lang="ru-RU" sz="2200" dirty="0" err="1" smtClean="0">
                <a:solidFill>
                  <a:srgbClr val="002060"/>
                </a:solidFill>
              </a:rPr>
              <a:t>офникигомель#кежуал#офникитоп#кенты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385" y="3212976"/>
            <a:ext cx="16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44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РЕЙДЕРЫ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385" y="3212976"/>
            <a:ext cx="16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5" y="879953"/>
            <a:ext cx="3587129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85218"/>
            <a:ext cx="360040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385" y="3212976"/>
            <a:ext cx="16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8" name="Рисунок 7" descr="Это смесь эмо и гот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0" y="116632"/>
            <a:ext cx="2178340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97257" y="3244334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Дрейнеры</a:t>
            </a:r>
            <a:endParaRPr lang="ru-RU" dirty="0"/>
          </a:p>
        </p:txBody>
      </p:sp>
      <p:pic>
        <p:nvPicPr>
          <p:cNvPr id="9" name="Рисунок 8" descr="Сегодня слово «альтушка» приобретает пренебрежительное значение из-за стремления выделитьс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28567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33606" y="3244334"/>
            <a:ext cx="1282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Альтушки</a:t>
            </a:r>
            <a:endParaRPr lang="ru-RU" dirty="0"/>
          </a:p>
        </p:txBody>
      </p:sp>
      <p:pic>
        <p:nvPicPr>
          <p:cNvPr id="10" name="Рисунок 9" descr="Самая оригинальная субкультур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30425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632907" y="3212976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Фурри</a:t>
            </a:r>
            <a:endParaRPr lang="ru-RU" dirty="0"/>
          </a:p>
        </p:txBody>
      </p:sp>
      <p:pic>
        <p:nvPicPr>
          <p:cNvPr id="12" name="Рисунок 11" descr="Их сложно выделить из толпы, потому что они открываются только на своих мероприятиях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0" y="3582308"/>
            <a:ext cx="2136281" cy="278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92775" y="6372106"/>
            <a:ext cx="118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Ролевики</a:t>
            </a:r>
            <a:endParaRPr lang="ru-RU" dirty="0"/>
          </a:p>
        </p:txBody>
      </p:sp>
      <p:pic>
        <p:nvPicPr>
          <p:cNvPr id="14" name="Рисунок 13" descr="Панков всё меньше, но они еще есть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82308"/>
            <a:ext cx="2285678" cy="278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3835295" y="6372106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Панки</a:t>
            </a:r>
            <a:endParaRPr lang="ru-RU" dirty="0"/>
          </a:p>
        </p:txBody>
      </p:sp>
      <p:pic>
        <p:nvPicPr>
          <p:cNvPr id="16" name="Рисунок 15" descr="Настоящие рокеры — это мужчины в возрасте за 40, молодежи очень мало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82308"/>
            <a:ext cx="2304257" cy="278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6652896" y="6372106"/>
            <a:ext cx="973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Рокеры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5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485" y="2708920"/>
            <a:ext cx="8280920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субкультуры: психологические и социальные последствия. Детерминация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" y="-1"/>
            <a:ext cx="1674627" cy="155277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187624" y="121612"/>
            <a:ext cx="795637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«Гомельский областной социально-педагогический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центр»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157192"/>
            <a:ext cx="4752528" cy="1008112"/>
          </a:xfrm>
          <a:prstGeom prst="rect">
            <a:avLst/>
          </a:prstGeom>
          <a:solidFill>
            <a:schemeClr val="tx1">
              <a:lumMod val="7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</a:rPr>
              <a:t>Балако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Игорь </a:t>
            </a:r>
            <a:r>
              <a:rPr lang="ru-RU" b="1" dirty="0" smtClean="0">
                <a:solidFill>
                  <a:schemeClr val="tx1"/>
                </a:solidFill>
              </a:rPr>
              <a:t>Григорьевич,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педагог-психолог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ГУО «</a:t>
            </a:r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омельский областной социально-педагогический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22126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56992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Субкультура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(от лат. </a:t>
            </a:r>
            <a:r>
              <a:rPr lang="ru-RU" sz="2800" dirty="0" err="1">
                <a:solidFill>
                  <a:srgbClr val="002060"/>
                </a:solidFill>
              </a:rPr>
              <a:t>sub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«под» и </a:t>
            </a:r>
            <a:r>
              <a:rPr lang="ru-RU" sz="2800" dirty="0" err="1">
                <a:solidFill>
                  <a:srgbClr val="002060"/>
                </a:solidFill>
              </a:rPr>
              <a:t>cultura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«культура»), также </a:t>
            </a:r>
            <a:r>
              <a:rPr lang="ru-RU" sz="2800" dirty="0" err="1">
                <a:solidFill>
                  <a:srgbClr val="002060"/>
                </a:solidFill>
              </a:rPr>
              <a:t>подкультура</a:t>
            </a:r>
            <a:r>
              <a:rPr lang="ru-RU" sz="2800" dirty="0">
                <a:solidFill>
                  <a:srgbClr val="002060"/>
                </a:solidFill>
              </a:rPr>
              <a:t> - термин в социологии, антропологии и культурологии, обозначающий часть культуры общества, отличающуюся своим поведением от преобладающего большинства, а также социальные группы носителей этой культуры. </a:t>
            </a:r>
          </a:p>
        </p:txBody>
      </p:sp>
      <p:pic>
        <p:nvPicPr>
          <p:cNvPr id="5" name="Рисунок 4" descr="https://cdn.iportal.ru/preview/news/articles/5834d4e2465e0a41258975f10603594c0cc1c18f_1536_1024_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36" y="34846"/>
            <a:ext cx="5113020" cy="340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8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ПРИВЛЕКАТЕЛЬНОСТИ СУБКУЛЬТУР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015663"/>
            <a:ext cx="8118644" cy="565369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/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94108" y="836712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Потребность </a:t>
            </a:r>
            <a:r>
              <a:rPr lang="ru-RU" sz="2800" dirty="0">
                <a:solidFill>
                  <a:srgbClr val="002060"/>
                </a:solidFill>
              </a:rPr>
              <a:t>в причислении себя к определённому </a:t>
            </a:r>
            <a:r>
              <a:rPr lang="ru-RU" sz="2800" dirty="0" smtClean="0">
                <a:solidFill>
                  <a:srgbClr val="002060"/>
                </a:solidFill>
              </a:rPr>
              <a:t>сообществу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4970" y="2847146"/>
            <a:ext cx="4590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Способ компенсации </a:t>
            </a:r>
            <a:r>
              <a:rPr lang="ru-RU" sz="2800" dirty="0">
                <a:solidFill>
                  <a:srgbClr val="002060"/>
                </a:solidFill>
              </a:rPr>
              <a:t>негативного отношения к себе</a:t>
            </a:r>
          </a:p>
        </p:txBody>
      </p:sp>
      <p:pic>
        <p:nvPicPr>
          <p:cNvPr id="8" name="Рисунок 7" descr="В обнимку с мультяшкой: челябинские анимэшники встретились на  косплей-фестивале - 23 сентября 2017 - 74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6950"/>
            <a:ext cx="3491880" cy="259228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94970" y="4797152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	Эмоциональная привлекательность </a:t>
            </a:r>
            <a:r>
              <a:rPr lang="ru-RU" sz="2800" dirty="0">
                <a:solidFill>
                  <a:srgbClr val="002060"/>
                </a:solidFill>
              </a:rPr>
              <a:t>неформального стиля жизни</a:t>
            </a:r>
          </a:p>
        </p:txBody>
      </p:sp>
    </p:spTree>
    <p:extLst>
      <p:ext uri="{BB962C8B-B14F-4D97-AF65-F5344CB8AC3E}">
        <p14:creationId xmlns:p14="http://schemas.microsoft.com/office/powerpoint/2010/main" val="24810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ВЕРОЯТНЫЕ ПОСЛЕДСТВИЯ ВЛИЯНИЯ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МОЛОДЕЖНОЙ СУБКУЛЬТУРЫ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015663"/>
            <a:ext cx="8118644" cy="565369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/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9532" y="1016146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Позитивная </a:t>
            </a:r>
            <a:r>
              <a:rPr lang="ru-RU" sz="2400" dirty="0">
                <a:solidFill>
                  <a:srgbClr val="002060"/>
                </a:solidFill>
              </a:rPr>
              <a:t>тенденция проявляется в освоении социальных ролей в группе, социальном и культурном самоопределении, творческой самореализации (в специфических </a:t>
            </a:r>
            <a:r>
              <a:rPr lang="ru-RU" sz="2400" dirty="0" err="1">
                <a:solidFill>
                  <a:srgbClr val="002060"/>
                </a:solidFill>
              </a:rPr>
              <a:t>субкультурных</a:t>
            </a:r>
            <a:r>
              <a:rPr lang="ru-RU" sz="2400" dirty="0">
                <a:solidFill>
                  <a:srgbClr val="002060"/>
                </a:solidFill>
              </a:rPr>
              <a:t> формах), социальных пробах и социальном </a:t>
            </a:r>
            <a:r>
              <a:rPr lang="ru-RU" sz="2400" dirty="0" smtClean="0">
                <a:solidFill>
                  <a:srgbClr val="002060"/>
                </a:solidFill>
              </a:rPr>
              <a:t>экспериментировании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Социально-негативная </a:t>
            </a:r>
            <a:r>
              <a:rPr lang="ru-RU" sz="2400" dirty="0">
                <a:solidFill>
                  <a:srgbClr val="002060"/>
                </a:solidFill>
              </a:rPr>
              <a:t>тенденция обнаруживается в приобщении к криминальной или экстремистским субкультурам, алкоголю и </a:t>
            </a:r>
            <a:r>
              <a:rPr lang="ru-RU" sz="2400" dirty="0" smtClean="0">
                <a:solidFill>
                  <a:srgbClr val="002060"/>
                </a:solidFill>
              </a:rPr>
              <a:t>наркотикам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Индивидуально-негативная </a:t>
            </a:r>
            <a:r>
              <a:rPr lang="ru-RU" sz="2400" dirty="0">
                <a:solidFill>
                  <a:srgbClr val="002060"/>
                </a:solidFill>
              </a:rPr>
              <a:t>тенденция проявляется в избегании социального и культурного самоопределения, самооправдании инфантилизма, бегстве от социальной </a:t>
            </a:r>
            <a:r>
              <a:rPr lang="ru-RU" sz="2400" dirty="0" smtClean="0">
                <a:solidFill>
                  <a:srgbClr val="002060"/>
                </a:solidFill>
              </a:rPr>
              <a:t>реальности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РАСПРОСТРАНЁННЫЕ СУБКУЛЬТУРЫ В БЕЛАРУСИ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015663"/>
            <a:ext cx="8118644" cy="565369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43767"/>
            <a:ext cx="80466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dirty="0">
                <a:solidFill>
                  <a:srgbClr val="002060"/>
                </a:solidFill>
              </a:rPr>
              <a:t>популярные корейское и японское направления (</a:t>
            </a:r>
            <a:r>
              <a:rPr lang="ru-RU" sz="3200" dirty="0" err="1">
                <a:solidFill>
                  <a:srgbClr val="002060"/>
                </a:solidFill>
              </a:rPr>
              <a:t>халлю</a:t>
            </a:r>
            <a:r>
              <a:rPr lang="ru-RU" sz="3200" dirty="0">
                <a:solidFill>
                  <a:srgbClr val="002060"/>
                </a:solidFill>
              </a:rPr>
              <a:t>, k-</a:t>
            </a:r>
            <a:r>
              <a:rPr lang="ru-RU" sz="3200" dirty="0" err="1">
                <a:solidFill>
                  <a:srgbClr val="002060"/>
                </a:solidFill>
              </a:rPr>
              <a:t>pop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u="sng" dirty="0" err="1">
                <a:solidFill>
                  <a:srgbClr val="002060"/>
                </a:solidFill>
              </a:rPr>
              <a:t>анимешники</a:t>
            </a:r>
            <a:r>
              <a:rPr lang="ru-RU" sz="3200" dirty="0">
                <a:solidFill>
                  <a:srgbClr val="002060"/>
                </a:solidFill>
              </a:rPr>
              <a:t> и т.д</a:t>
            </a:r>
            <a:r>
              <a:rPr lang="ru-RU" sz="3200" dirty="0" smtClean="0">
                <a:solidFill>
                  <a:srgbClr val="002060"/>
                </a:solidFill>
              </a:rPr>
              <a:t>.)</a:t>
            </a:r>
            <a:endParaRPr lang="ru-RU" sz="3200" dirty="0">
              <a:solidFill>
                <a:srgbClr val="002060"/>
              </a:solidFill>
            </a:endParaRPr>
          </a:p>
          <a:p>
            <a:pPr algn="just" fontAlgn="base"/>
            <a:r>
              <a:rPr lang="ru-RU" sz="3200" dirty="0" smtClean="0">
                <a:solidFill>
                  <a:srgbClr val="002060"/>
                </a:solidFill>
              </a:rPr>
              <a:t>	- экстремальные </a:t>
            </a:r>
            <a:r>
              <a:rPr lang="ru-RU" sz="3200" dirty="0">
                <a:solidFill>
                  <a:srgbClr val="002060"/>
                </a:solidFill>
              </a:rPr>
              <a:t>и спортивные сообщества (диггеры, </a:t>
            </a:r>
            <a:r>
              <a:rPr lang="ru-RU" sz="3200" dirty="0" err="1">
                <a:solidFill>
                  <a:srgbClr val="002060"/>
                </a:solidFill>
              </a:rPr>
              <a:t>сталкеры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ЗОЖники</a:t>
            </a:r>
            <a:r>
              <a:rPr lang="ru-RU" sz="3200" dirty="0" smtClean="0">
                <a:solidFill>
                  <a:srgbClr val="002060"/>
                </a:solidFill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  <a:p>
            <a:pPr algn="just" fontAlgn="base"/>
            <a:r>
              <a:rPr lang="ru-RU" sz="3200" dirty="0" smtClean="0">
                <a:solidFill>
                  <a:srgbClr val="002060"/>
                </a:solidFill>
              </a:rPr>
              <a:t>	- интернет-сообщества </a:t>
            </a:r>
            <a:r>
              <a:rPr lang="ru-RU" sz="3200" dirty="0">
                <a:solidFill>
                  <a:srgbClr val="002060"/>
                </a:solidFill>
              </a:rPr>
              <a:t>и поклонники компьютерных игр (гики, </a:t>
            </a:r>
            <a:r>
              <a:rPr lang="ru-RU" sz="3200" dirty="0" err="1">
                <a:solidFill>
                  <a:srgbClr val="002060"/>
                </a:solidFill>
              </a:rPr>
              <a:t>виско-герл</a:t>
            </a:r>
            <a:r>
              <a:rPr lang="ru-RU" sz="3200" dirty="0">
                <a:solidFill>
                  <a:srgbClr val="002060"/>
                </a:solidFill>
              </a:rPr>
              <a:t>, веб-панки, </a:t>
            </a:r>
            <a:r>
              <a:rPr lang="ru-RU" sz="3200" u="sng" dirty="0">
                <a:solidFill>
                  <a:srgbClr val="002060"/>
                </a:solidFill>
              </a:rPr>
              <a:t>дед-инсайд</a:t>
            </a:r>
            <a:r>
              <a:rPr lang="ru-RU" sz="3200" dirty="0" smtClean="0">
                <a:solidFill>
                  <a:srgbClr val="002060"/>
                </a:solidFill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  <a:p>
            <a:pPr algn="just" fontAlgn="base"/>
            <a:r>
              <a:rPr lang="ru-RU" sz="3200" dirty="0" smtClean="0">
                <a:solidFill>
                  <a:srgbClr val="002060"/>
                </a:solidFill>
              </a:rPr>
              <a:t>	- </a:t>
            </a:r>
            <a:r>
              <a:rPr lang="ru-RU" sz="3200" dirty="0" err="1" smtClean="0">
                <a:solidFill>
                  <a:srgbClr val="002060"/>
                </a:solidFill>
              </a:rPr>
              <a:t>околокриминальные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и криминальные сообщества (</a:t>
            </a:r>
            <a:r>
              <a:rPr lang="ru-RU" sz="3200" dirty="0" err="1">
                <a:solidFill>
                  <a:srgbClr val="002060"/>
                </a:solidFill>
              </a:rPr>
              <a:t>офники</a:t>
            </a:r>
            <a:r>
              <a:rPr lang="ru-RU" sz="3200" dirty="0">
                <a:solidFill>
                  <a:srgbClr val="002060"/>
                </a:solidFill>
              </a:rPr>
              <a:t>, скинхеды</a:t>
            </a:r>
            <a:r>
              <a:rPr lang="ru-RU" sz="3200" dirty="0" smtClean="0">
                <a:solidFill>
                  <a:srgbClr val="002060"/>
                </a:solidFill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АНИМЕШНИКИ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Движение анимешников активно развивается в российских города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" y="1157789"/>
            <a:ext cx="2941320" cy="441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59832" y="1594064"/>
            <a:ext cx="5832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2800" dirty="0" err="1" smtClean="0">
                <a:solidFill>
                  <a:srgbClr val="002060"/>
                </a:solidFill>
              </a:rPr>
              <a:t>Анимешники</a:t>
            </a:r>
            <a:r>
              <a:rPr lang="ru-RU" sz="2800" dirty="0" smtClean="0">
                <a:solidFill>
                  <a:srgbClr val="002060"/>
                </a:solidFill>
              </a:rPr>
              <a:t> - </a:t>
            </a:r>
            <a:r>
              <a:rPr lang="ru-RU" sz="2800" dirty="0">
                <a:solidFill>
                  <a:srgbClr val="002060"/>
                </a:solidFill>
              </a:rPr>
              <a:t>поклонники японской мультипликации и комиксов. Зачастую представители этой субкультуры общаются небольшими группами исходя из увлеченности конкретным мультфильмом или даже </a:t>
            </a:r>
            <a:r>
              <a:rPr lang="ru-RU" sz="2800" dirty="0" smtClean="0">
                <a:solidFill>
                  <a:srgbClr val="002060"/>
                </a:solidFill>
              </a:rPr>
              <a:t>персонажем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«ДЕД ИНСАЙДЫ»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2397" y="992594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800" dirty="0">
                <a:solidFill>
                  <a:srgbClr val="002060"/>
                </a:solidFill>
              </a:rPr>
              <a:t>Дед инсайды» - молодежная субкультура </a:t>
            </a:r>
            <a:r>
              <a:rPr lang="ru-RU" sz="2800" dirty="0" err="1" smtClean="0">
                <a:solidFill>
                  <a:srgbClr val="002060"/>
                </a:solidFill>
              </a:rPr>
              <a:t>дотеров</a:t>
            </a:r>
            <a:r>
              <a:rPr lang="ru-RU" sz="2800" dirty="0" smtClean="0">
                <a:solidFill>
                  <a:srgbClr val="002060"/>
                </a:solidFill>
              </a:rPr>
              <a:t> - </a:t>
            </a:r>
            <a:r>
              <a:rPr lang="ru-RU" sz="2800" dirty="0" err="1" smtClean="0">
                <a:solidFill>
                  <a:srgbClr val="002060"/>
                </a:solidFill>
              </a:rPr>
              <a:t>анимешников</a:t>
            </a:r>
            <a:r>
              <a:rPr lang="ru-RU" sz="2800" dirty="0">
                <a:solidFill>
                  <a:srgbClr val="002060"/>
                </a:solidFill>
              </a:rPr>
              <a:t>, которые считают себя «мертвыми внутри». В </a:t>
            </a:r>
            <a:r>
              <a:rPr lang="ru-RU" sz="2800" dirty="0" err="1">
                <a:solidFill>
                  <a:srgbClr val="002060"/>
                </a:solidFill>
              </a:rPr>
              <a:t>мемах</a:t>
            </a:r>
            <a:r>
              <a:rPr lang="ru-RU" sz="2800" dirty="0">
                <a:solidFill>
                  <a:srgbClr val="002060"/>
                </a:solidFill>
              </a:rPr>
              <a:t> этот образ высмеивается с помощью каламбура </a:t>
            </a:r>
            <a:r>
              <a:rPr lang="ru-RU" sz="2800" dirty="0" err="1">
                <a:solidFill>
                  <a:srgbClr val="002060"/>
                </a:solidFill>
              </a:rPr>
              <a:t>Dead</a:t>
            </a:r>
            <a:r>
              <a:rPr lang="ru-RU" sz="2800" dirty="0">
                <a:solidFill>
                  <a:srgbClr val="002060"/>
                </a:solidFill>
              </a:rPr>
              <a:t> – «дед» «Дед инсайдом» называют тех, кто опустошен внутри и склонен к </a:t>
            </a:r>
            <a:r>
              <a:rPr lang="ru-RU" sz="2800" dirty="0" smtClean="0">
                <a:solidFill>
                  <a:srgbClr val="002060"/>
                </a:solidFill>
              </a:rPr>
              <a:t>апатии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36712"/>
            <a:ext cx="2736304" cy="369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54059"/>
            <a:ext cx="3059832" cy="171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05485" y="6300028"/>
            <a:ext cx="1416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Канеки</a:t>
            </a:r>
            <a:r>
              <a:rPr lang="ru-RU" b="1" dirty="0"/>
              <a:t> Кен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3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«ЧВК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«Редан»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61461" y="2305035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	«ЧВК «Редан» - стихийное молодежное движение, часть аниме субкультуры </a:t>
            </a:r>
            <a:r>
              <a:rPr lang="ru-RU" sz="2800" dirty="0" err="1">
                <a:solidFill>
                  <a:srgbClr val="002060"/>
                </a:solidFill>
              </a:rPr>
              <a:t>dead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inside</a:t>
            </a:r>
            <a:r>
              <a:rPr lang="ru-RU" sz="2800" dirty="0">
                <a:solidFill>
                  <a:srgbClr val="002060"/>
                </a:solidFill>
              </a:rPr>
              <a:t> (перевод: «мёртв внутри»).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385" y="3212976"/>
            <a:ext cx="16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6762"/>
            <a:ext cx="2804239" cy="385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9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СПОРТИКИ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1461" y="2457516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err="1" smtClean="0">
                <a:solidFill>
                  <a:srgbClr val="002060"/>
                </a:solidFill>
              </a:rPr>
              <a:t>Спортики</a:t>
            </a:r>
            <a:r>
              <a:rPr lang="ru-RU" sz="2800" dirty="0" smtClean="0">
                <a:solidFill>
                  <a:srgbClr val="002060"/>
                </a:solidFill>
              </a:rPr>
              <a:t> - парни </a:t>
            </a:r>
            <a:r>
              <a:rPr lang="ru-RU" sz="2800" dirty="0">
                <a:solidFill>
                  <a:srgbClr val="002060"/>
                </a:solidFill>
              </a:rPr>
              <a:t>занимаются борьбой, ударными видами спорта или делают </a:t>
            </a:r>
            <a:r>
              <a:rPr lang="ru-RU" sz="2800" dirty="0" smtClean="0">
                <a:solidFill>
                  <a:srgbClr val="002060"/>
                </a:solidFill>
              </a:rPr>
              <a:t>вид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385" y="3212976"/>
            <a:ext cx="16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7" name="Рисунок 6" descr="Парни занимаются борьбой, ударными видами спорта или делают ви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91581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93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3810</TotalTime>
  <Words>86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Апекс</vt:lpstr>
      <vt:lpstr>1_Апекс</vt:lpstr>
      <vt:lpstr> Молодежные субкультуры: психологические и социальные последствия. Детерминация вовлечения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Молодежные субкультуры: психологические и социальные последствия. Детерминация вовлечения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дисциплинарного воздействия</dc:title>
  <dc:creator>PC</dc:creator>
  <cp:lastModifiedBy>User</cp:lastModifiedBy>
  <cp:revision>306</cp:revision>
  <cp:lastPrinted>2021-12-03T07:59:43Z</cp:lastPrinted>
  <dcterms:created xsi:type="dcterms:W3CDTF">2020-11-27T09:28:44Z</dcterms:created>
  <dcterms:modified xsi:type="dcterms:W3CDTF">2023-04-20T06:44:01Z</dcterms:modified>
</cp:coreProperties>
</file>