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7" r:id="rId2"/>
    <p:sldId id="258" r:id="rId3"/>
    <p:sldId id="315" r:id="rId4"/>
    <p:sldId id="316" r:id="rId5"/>
    <p:sldId id="310" r:id="rId6"/>
    <p:sldId id="311" r:id="rId7"/>
    <p:sldId id="313" r:id="rId8"/>
    <p:sldId id="314" r:id="rId9"/>
    <p:sldId id="259" r:id="rId10"/>
    <p:sldId id="317" r:id="rId11"/>
    <p:sldId id="261" r:id="rId12"/>
    <p:sldId id="262" r:id="rId13"/>
    <p:sldId id="263" r:id="rId14"/>
    <p:sldId id="265" r:id="rId15"/>
    <p:sldId id="266" r:id="rId16"/>
    <p:sldId id="318" r:id="rId17"/>
    <p:sldId id="270" r:id="rId18"/>
    <p:sldId id="267" r:id="rId19"/>
    <p:sldId id="272" r:id="rId20"/>
    <p:sldId id="280" r:id="rId21"/>
    <p:sldId id="320" r:id="rId22"/>
    <p:sldId id="322" r:id="rId23"/>
    <p:sldId id="32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FF9966"/>
    <a:srgbClr val="B85C7B"/>
    <a:srgbClr val="A64867"/>
    <a:srgbClr val="933F5B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>
        <p:scale>
          <a:sx n="74" d="100"/>
          <a:sy n="74" d="100"/>
        </p:scale>
        <p:origin x="-2610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1BA1-72F0-44E7-B6F9-716774A81CA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A26DF8-775A-4C62-B911-AFDBBF881143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Обратиться в координационный совет по месту жительства семьи для принятия решения о признании ребенка (детей) находящимся в социально опасном положении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68B49-3339-4C40-8666-DDCB551F6519}" type="parTrans" cxnId="{03D1D783-B4DF-44D1-885B-9CD4345FF751}">
      <dgm:prSet/>
      <dgm:spPr/>
      <dgm:t>
        <a:bodyPr/>
        <a:lstStyle/>
        <a:p>
          <a:endParaRPr lang="ru-RU"/>
        </a:p>
      </dgm:t>
    </dgm:pt>
    <dgm:pt modelId="{9F223B5E-84DC-4AF5-83DF-55B536A368AE}" type="sibTrans" cxnId="{03D1D783-B4DF-44D1-885B-9CD4345FF751}">
      <dgm:prSet/>
      <dgm:spPr/>
      <dgm:t>
        <a:bodyPr/>
        <a:lstStyle/>
        <a:p>
          <a:endParaRPr lang="ru-RU"/>
        </a:p>
      </dgm:t>
    </dgm:pt>
    <dgm:pt modelId="{851C291D-234D-4A1F-A39A-DA55F5276F5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протокола заседания совета профилактики, акт обследования условий жизни и воспитания ребенка (детей), информация по результатам социального расследования и предложения о мероприятиях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B4DB64-5B26-4CEB-B1DA-065E732DF544}" type="parTrans" cxnId="{A696C93A-B31B-4063-B95C-34D78A6412F0}">
      <dgm:prSet/>
      <dgm:spPr/>
      <dgm:t>
        <a:bodyPr/>
        <a:lstStyle/>
        <a:p>
          <a:endParaRPr lang="ru-RU"/>
        </a:p>
      </dgm:t>
    </dgm:pt>
    <dgm:pt modelId="{BAFAF53B-518F-43A7-9058-17C904174701}" type="sibTrans" cxnId="{A696C93A-B31B-4063-B95C-34D78A6412F0}">
      <dgm:prSet/>
      <dgm:spPr/>
      <dgm:t>
        <a:bodyPr/>
        <a:lstStyle/>
        <a:p>
          <a:endParaRPr lang="ru-RU"/>
        </a:p>
      </dgm:t>
    </dgm:pt>
    <dgm:pt modelId="{E58597BE-8D43-40EA-8C10-5BB58627F2E9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Рекомендовать родителям в течение трех рабочих дней обратиться за оказанием социальных услуг, иной помощи по устранению трудной жизненной ситуации в соответствии с законодательством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83206C-99DF-4CB1-8AD1-CBD78A44DC64}" type="parTrans" cxnId="{6418E880-DABE-4832-A0E9-A57BC57AAF67}">
      <dgm:prSet/>
      <dgm:spPr/>
      <dgm:t>
        <a:bodyPr/>
        <a:lstStyle/>
        <a:p>
          <a:endParaRPr lang="ru-RU"/>
        </a:p>
      </dgm:t>
    </dgm:pt>
    <dgm:pt modelId="{DC192DF0-93C5-4366-8F7F-302E7775050B}" type="sibTrans" cxnId="{6418E880-DABE-4832-A0E9-A57BC57AAF67}">
      <dgm:prSet/>
      <dgm:spPr/>
      <dgm:t>
        <a:bodyPr/>
        <a:lstStyle/>
        <a:p>
          <a:endParaRPr lang="ru-RU"/>
        </a:p>
      </dgm:t>
    </dgm:pt>
    <dgm:pt modelId="{A9592F83-0E77-426F-8BBC-4613BFE593B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течение 1-го рабочего дня после проведения заседания совета профилактики направляется выписка из протокола заседания совета профилактики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E7686-4040-42C9-9C4E-6337477E9A7C}" type="parTrans" cxnId="{8D12FC08-D607-4817-97A5-7BA7C529B5C1}">
      <dgm:prSet/>
      <dgm:spPr/>
      <dgm:t>
        <a:bodyPr/>
        <a:lstStyle/>
        <a:p>
          <a:endParaRPr lang="ru-RU"/>
        </a:p>
      </dgm:t>
    </dgm:pt>
    <dgm:pt modelId="{D78ACA4A-6DE3-47A6-988D-2429A07A416F}" type="sibTrans" cxnId="{8D12FC08-D607-4817-97A5-7BA7C529B5C1}">
      <dgm:prSet/>
      <dgm:spPr/>
      <dgm:t>
        <a:bodyPr/>
        <a:lstStyle/>
        <a:p>
          <a:endParaRPr lang="ru-RU"/>
        </a:p>
      </dgm:t>
    </dgm:pt>
    <dgm:pt modelId="{A2B1ECDD-9CE3-46C9-B533-6AFE7DEF62B7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Информировать отдел образования об отсутствии критериев и показателей социально опасного положения ребенка (детей) в семье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C1E79-4342-4386-B806-48489AC305FE}" type="parTrans" cxnId="{342C1BA4-15B6-4A6C-A4F8-D30D1296492A}">
      <dgm:prSet/>
      <dgm:spPr/>
      <dgm:t>
        <a:bodyPr/>
        <a:lstStyle/>
        <a:p>
          <a:endParaRPr lang="ru-RU"/>
        </a:p>
      </dgm:t>
    </dgm:pt>
    <dgm:pt modelId="{A8828DE7-33C0-49FE-A3D4-74FA5894FCEF}" type="sibTrans" cxnId="{342C1BA4-15B6-4A6C-A4F8-D30D1296492A}">
      <dgm:prSet/>
      <dgm:spPr/>
      <dgm:t>
        <a:bodyPr/>
        <a:lstStyle/>
        <a:p>
          <a:endParaRPr lang="ru-RU"/>
        </a:p>
      </dgm:t>
    </dgm:pt>
    <dgm:pt modelId="{54C40CAE-1EEB-416B-92CA-3C31A8CFF658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позднее 3-х рабочих дней после проведения заседания совета профилактики направляются выписка из протокола заседания совета профилактики, акт обследования условий жизни и воспитания ребенка (детей), информация по результатам социального расследования</a:t>
          </a:r>
          <a:endParaRPr lang="ru-RU" b="1" dirty="0"/>
        </a:p>
      </dgm:t>
    </dgm:pt>
    <dgm:pt modelId="{C908D392-21B4-46BE-9A23-6842223FD8A0}" type="parTrans" cxnId="{5312B09D-E7FD-4599-9152-3E5E16D679DA}">
      <dgm:prSet/>
      <dgm:spPr/>
      <dgm:t>
        <a:bodyPr/>
        <a:lstStyle/>
        <a:p>
          <a:endParaRPr lang="ru-RU"/>
        </a:p>
      </dgm:t>
    </dgm:pt>
    <dgm:pt modelId="{7FDFD24B-4676-436A-B075-63C26F4C669B}" type="sibTrans" cxnId="{5312B09D-E7FD-4599-9152-3E5E16D679DA}">
      <dgm:prSet/>
      <dgm:spPr/>
      <dgm:t>
        <a:bodyPr/>
        <a:lstStyle/>
        <a:p>
          <a:endParaRPr lang="ru-RU"/>
        </a:p>
      </dgm:t>
    </dgm:pt>
    <dgm:pt modelId="{70162617-7434-4DF2-82FF-246D7F277B04}" type="pres">
      <dgm:prSet presAssocID="{C41C1BA1-72F0-44E7-B6F9-716774A81CA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51FA19-3A7F-468E-95B3-539A365CF594}" type="pres">
      <dgm:prSet presAssocID="{BEA26DF8-775A-4C62-B911-AFDBBF881143}" presName="linNode" presStyleCnt="0"/>
      <dgm:spPr/>
    </dgm:pt>
    <dgm:pt modelId="{83065BE1-4561-4671-916B-2B09A4501218}" type="pres">
      <dgm:prSet presAssocID="{BEA26DF8-775A-4C62-B911-AFDBBF88114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FCE8-0E79-4453-A5FE-C244B9F60EF3}" type="pres">
      <dgm:prSet presAssocID="{BEA26DF8-775A-4C62-B911-AFDBBF881143}" presName="childShp" presStyleLbl="bgAccFollowNode1" presStyleIdx="0" presStyleCnt="3" custScaleY="136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F91F5-FF51-41C2-801F-FCD3364762C9}" type="pres">
      <dgm:prSet presAssocID="{9F223B5E-84DC-4AF5-83DF-55B536A368AE}" presName="spacing" presStyleCnt="0"/>
      <dgm:spPr/>
    </dgm:pt>
    <dgm:pt modelId="{78222030-0E01-4311-9819-97AAF9EF997D}" type="pres">
      <dgm:prSet presAssocID="{A2B1ECDD-9CE3-46C9-B533-6AFE7DEF62B7}" presName="linNode" presStyleCnt="0"/>
      <dgm:spPr/>
    </dgm:pt>
    <dgm:pt modelId="{F87A592E-7268-4607-A142-F7C794E6E46F}" type="pres">
      <dgm:prSet presAssocID="{A2B1ECDD-9CE3-46C9-B533-6AFE7DEF62B7}" presName="parentShp" presStyleLbl="node1" presStyleIdx="1" presStyleCnt="3" custLinFactNeighborX="-1377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8DD2D-668D-43CA-AA4F-713F4037C695}" type="pres">
      <dgm:prSet presAssocID="{A2B1ECDD-9CE3-46C9-B533-6AFE7DEF62B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6C748-AF93-43B5-B16F-A7FDF503EBEB}" type="pres">
      <dgm:prSet presAssocID="{A8828DE7-33C0-49FE-A3D4-74FA5894FCEF}" presName="spacing" presStyleCnt="0"/>
      <dgm:spPr/>
    </dgm:pt>
    <dgm:pt modelId="{AE73CAB3-27C2-4F4C-8AEE-455F106BF1A8}" type="pres">
      <dgm:prSet presAssocID="{E58597BE-8D43-40EA-8C10-5BB58627F2E9}" presName="linNode" presStyleCnt="0"/>
      <dgm:spPr/>
    </dgm:pt>
    <dgm:pt modelId="{D310057B-AACA-4C18-8F0F-D64819B9A69D}" type="pres">
      <dgm:prSet presAssocID="{E58597BE-8D43-40EA-8C10-5BB58627F2E9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78D1B-4FC2-4A2B-AC75-4880A56350F0}" type="pres">
      <dgm:prSet presAssocID="{E58597BE-8D43-40EA-8C10-5BB58627F2E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E6C0B2-6990-4F33-A56E-D4B5009F806F}" type="presOf" srcId="{E58597BE-8D43-40EA-8C10-5BB58627F2E9}" destId="{D310057B-AACA-4C18-8F0F-D64819B9A69D}" srcOrd="0" destOrd="0" presId="urn:microsoft.com/office/officeart/2005/8/layout/vList6"/>
    <dgm:cxn modelId="{6418E880-DABE-4832-A0E9-A57BC57AAF67}" srcId="{C41C1BA1-72F0-44E7-B6F9-716774A81CA6}" destId="{E58597BE-8D43-40EA-8C10-5BB58627F2E9}" srcOrd="2" destOrd="0" parTransId="{4C83206C-99DF-4CB1-8AD1-CBD78A44DC64}" sibTransId="{DC192DF0-93C5-4366-8F7F-302E7775050B}"/>
    <dgm:cxn modelId="{A696C93A-B31B-4063-B95C-34D78A6412F0}" srcId="{BEA26DF8-775A-4C62-B911-AFDBBF881143}" destId="{851C291D-234D-4A1F-A39A-DA55F5276F5A}" srcOrd="0" destOrd="0" parTransId="{24B4DB64-5B26-4CEB-B1DA-065E732DF544}" sibTransId="{BAFAF53B-518F-43A7-9058-17C904174701}"/>
    <dgm:cxn modelId="{4566B03C-B541-4833-A574-9A9D894B7A1D}" type="presOf" srcId="{A9592F83-0E77-426F-8BBC-4613BFE593BD}" destId="{7C278D1B-4FC2-4A2B-AC75-4880A56350F0}" srcOrd="0" destOrd="0" presId="urn:microsoft.com/office/officeart/2005/8/layout/vList6"/>
    <dgm:cxn modelId="{242DF7D8-54A9-4A6C-A6FE-151B054B3C60}" type="presOf" srcId="{A2B1ECDD-9CE3-46C9-B533-6AFE7DEF62B7}" destId="{F87A592E-7268-4607-A142-F7C794E6E46F}" srcOrd="0" destOrd="0" presId="urn:microsoft.com/office/officeart/2005/8/layout/vList6"/>
    <dgm:cxn modelId="{5F89E2A9-1D4F-4EA5-BC8F-99415DEED3AB}" type="presOf" srcId="{851C291D-234D-4A1F-A39A-DA55F5276F5A}" destId="{4D2DFCE8-0E79-4453-A5FE-C244B9F60EF3}" srcOrd="0" destOrd="0" presId="urn:microsoft.com/office/officeart/2005/8/layout/vList6"/>
    <dgm:cxn modelId="{3664E4BB-159F-49C9-8A4D-D5F3446268D0}" type="presOf" srcId="{C41C1BA1-72F0-44E7-B6F9-716774A81CA6}" destId="{70162617-7434-4DF2-82FF-246D7F277B04}" srcOrd="0" destOrd="0" presId="urn:microsoft.com/office/officeart/2005/8/layout/vList6"/>
    <dgm:cxn modelId="{8D12FC08-D607-4817-97A5-7BA7C529B5C1}" srcId="{E58597BE-8D43-40EA-8C10-5BB58627F2E9}" destId="{A9592F83-0E77-426F-8BBC-4613BFE593BD}" srcOrd="0" destOrd="0" parTransId="{418E7686-4040-42C9-9C4E-6337477E9A7C}" sibTransId="{D78ACA4A-6DE3-47A6-988D-2429A07A416F}"/>
    <dgm:cxn modelId="{73F3BCB5-465C-4F89-829F-F349F4CC37C0}" type="presOf" srcId="{54C40CAE-1EEB-416B-92CA-3C31A8CFF658}" destId="{7F88DD2D-668D-43CA-AA4F-713F4037C695}" srcOrd="0" destOrd="0" presId="urn:microsoft.com/office/officeart/2005/8/layout/vList6"/>
    <dgm:cxn modelId="{03D1D783-B4DF-44D1-885B-9CD4345FF751}" srcId="{C41C1BA1-72F0-44E7-B6F9-716774A81CA6}" destId="{BEA26DF8-775A-4C62-B911-AFDBBF881143}" srcOrd="0" destOrd="0" parTransId="{1B468B49-3339-4C40-8666-DDCB551F6519}" sibTransId="{9F223B5E-84DC-4AF5-83DF-55B536A368AE}"/>
    <dgm:cxn modelId="{342C1BA4-15B6-4A6C-A4F8-D30D1296492A}" srcId="{C41C1BA1-72F0-44E7-B6F9-716774A81CA6}" destId="{A2B1ECDD-9CE3-46C9-B533-6AFE7DEF62B7}" srcOrd="1" destOrd="0" parTransId="{61BC1E79-4342-4386-B806-48489AC305FE}" sibTransId="{A8828DE7-33C0-49FE-A3D4-74FA5894FCEF}"/>
    <dgm:cxn modelId="{5312B09D-E7FD-4599-9152-3E5E16D679DA}" srcId="{A2B1ECDD-9CE3-46C9-B533-6AFE7DEF62B7}" destId="{54C40CAE-1EEB-416B-92CA-3C31A8CFF658}" srcOrd="0" destOrd="0" parTransId="{C908D392-21B4-46BE-9A23-6842223FD8A0}" sibTransId="{7FDFD24B-4676-436A-B075-63C26F4C669B}"/>
    <dgm:cxn modelId="{C30AF9C1-883D-4C0B-9EE3-256AFA1B2689}" type="presOf" srcId="{BEA26DF8-775A-4C62-B911-AFDBBF881143}" destId="{83065BE1-4561-4671-916B-2B09A4501218}" srcOrd="0" destOrd="0" presId="urn:microsoft.com/office/officeart/2005/8/layout/vList6"/>
    <dgm:cxn modelId="{F2C0F7CF-FBC5-4AC0-B017-36B9330FB4E0}" type="presParOf" srcId="{70162617-7434-4DF2-82FF-246D7F277B04}" destId="{9A51FA19-3A7F-468E-95B3-539A365CF594}" srcOrd="0" destOrd="0" presId="urn:microsoft.com/office/officeart/2005/8/layout/vList6"/>
    <dgm:cxn modelId="{25EF36D7-DB34-4F5A-BF9B-689FAACF232A}" type="presParOf" srcId="{9A51FA19-3A7F-468E-95B3-539A365CF594}" destId="{83065BE1-4561-4671-916B-2B09A4501218}" srcOrd="0" destOrd="0" presId="urn:microsoft.com/office/officeart/2005/8/layout/vList6"/>
    <dgm:cxn modelId="{B3D2B0C4-1FA2-4F74-9BFA-987C20646520}" type="presParOf" srcId="{9A51FA19-3A7F-468E-95B3-539A365CF594}" destId="{4D2DFCE8-0E79-4453-A5FE-C244B9F60EF3}" srcOrd="1" destOrd="0" presId="urn:microsoft.com/office/officeart/2005/8/layout/vList6"/>
    <dgm:cxn modelId="{94D28ECA-D140-4983-9C70-31A531944470}" type="presParOf" srcId="{70162617-7434-4DF2-82FF-246D7F277B04}" destId="{AD4F91F5-FF51-41C2-801F-FCD3364762C9}" srcOrd="1" destOrd="0" presId="urn:microsoft.com/office/officeart/2005/8/layout/vList6"/>
    <dgm:cxn modelId="{C34CCD6C-097A-4861-B436-6C48725DACDD}" type="presParOf" srcId="{70162617-7434-4DF2-82FF-246D7F277B04}" destId="{78222030-0E01-4311-9819-97AAF9EF997D}" srcOrd="2" destOrd="0" presId="urn:microsoft.com/office/officeart/2005/8/layout/vList6"/>
    <dgm:cxn modelId="{0B7F5679-C327-47B6-98DB-D5CCB2273829}" type="presParOf" srcId="{78222030-0E01-4311-9819-97AAF9EF997D}" destId="{F87A592E-7268-4607-A142-F7C794E6E46F}" srcOrd="0" destOrd="0" presId="urn:microsoft.com/office/officeart/2005/8/layout/vList6"/>
    <dgm:cxn modelId="{A9ED1516-8589-4255-BAEE-CE4F528FEDAC}" type="presParOf" srcId="{78222030-0E01-4311-9819-97AAF9EF997D}" destId="{7F88DD2D-668D-43CA-AA4F-713F4037C695}" srcOrd="1" destOrd="0" presId="urn:microsoft.com/office/officeart/2005/8/layout/vList6"/>
    <dgm:cxn modelId="{E8B86905-C987-4FFE-BC06-C81CF4B70D7B}" type="presParOf" srcId="{70162617-7434-4DF2-82FF-246D7F277B04}" destId="{93A6C748-AF93-43B5-B16F-A7FDF503EBEB}" srcOrd="3" destOrd="0" presId="urn:microsoft.com/office/officeart/2005/8/layout/vList6"/>
    <dgm:cxn modelId="{ADAE3520-DB8F-43C0-807F-908E7406A476}" type="presParOf" srcId="{70162617-7434-4DF2-82FF-246D7F277B04}" destId="{AE73CAB3-27C2-4F4C-8AEE-455F106BF1A8}" srcOrd="4" destOrd="0" presId="urn:microsoft.com/office/officeart/2005/8/layout/vList6"/>
    <dgm:cxn modelId="{3ABB3B64-D017-4DC6-94C5-1E694CF9AE42}" type="presParOf" srcId="{AE73CAB3-27C2-4F4C-8AEE-455F106BF1A8}" destId="{D310057B-AACA-4C18-8F0F-D64819B9A69D}" srcOrd="0" destOrd="0" presId="urn:microsoft.com/office/officeart/2005/8/layout/vList6"/>
    <dgm:cxn modelId="{7116B8D5-B24D-4959-B564-D6D962BD4F93}" type="presParOf" srcId="{AE73CAB3-27C2-4F4C-8AEE-455F106BF1A8}" destId="{7C278D1B-4FC2-4A2B-AC75-4880A56350F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700E8-0315-44FA-BE60-A145B4428D11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F9D95-C591-42FE-9ACC-F39388F3D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9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41C10-4303-4F95-876B-4E2F278D5A00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57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D58BDA-D377-4E4D-99C2-43A5FF93287E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FF2636-0C35-425C-A204-A81D145E0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4624"/>
            <a:ext cx="9144000" cy="67505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endParaRPr lang="ru-RU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2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Дроздова Елена Олеговна</a:t>
            </a:r>
          </a:p>
          <a:p>
            <a:pPr lvl="0"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		педагог-психолог</a:t>
            </a:r>
          </a:p>
          <a:p>
            <a:pPr>
              <a:lnSpc>
                <a:spcPts val="2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				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233264"/>
            <a:ext cx="5760640" cy="11795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Государственное учреждение образования 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«Гомельский областной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социально-педагогический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центр»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9000"/>
                    </a14:imgEffect>
                    <a14:imgEffect>
                      <a14:colorTemperature colorTemp="6750"/>
                    </a14:imgEffect>
                    <a14:imgEffect>
                      <a14:saturation sat="400000"/>
                    </a14:imgEffect>
                    <a14:imgEffect>
                      <a14:brightnessContrast bright="17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3264"/>
            <a:ext cx="1728192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2564904"/>
            <a:ext cx="8784976" cy="194421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11213" algn="ctr">
              <a:lnSpc>
                <a:spcPct val="80000"/>
              </a:lnSpc>
            </a:pPr>
            <a:r>
              <a:rPr lang="ru-RU" sz="3200" b="1" dirty="0">
                <a:solidFill>
                  <a:srgbClr val="A64867"/>
                </a:solidFill>
                <a:latin typeface="Times New Roman" pitchFamily="18" charset="0"/>
                <a:cs typeface="Times New Roman" pitchFamily="18" charset="0"/>
              </a:rPr>
              <a:t>«Организация работы по раннему выявлению  несовершеннолетних, находящихся в социально-опасном положении. </a:t>
            </a:r>
            <a:endParaRPr lang="ru-RU" sz="3200" b="1" dirty="0" smtClean="0">
              <a:solidFill>
                <a:srgbClr val="A64867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1213" algn="ctr">
              <a:lnSpc>
                <a:spcPct val="80000"/>
              </a:lnSpc>
            </a:pPr>
            <a:r>
              <a:rPr lang="ru-RU" sz="3200" b="1" dirty="0" smtClean="0">
                <a:solidFill>
                  <a:srgbClr val="A64867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200" b="1" dirty="0">
                <a:solidFill>
                  <a:srgbClr val="A64867"/>
                </a:solidFill>
                <a:latin typeface="Times New Roman" pitchFamily="18" charset="0"/>
                <a:cs typeface="Times New Roman" pitchFamily="18" charset="0"/>
              </a:rPr>
              <a:t>мероприятий по устранению причин и условий, повлекших создание неблагоприятной для детей обстановки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784976" cy="593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проведении бесед,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наблюдений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обращать внимание на наличие следующих показателей у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720000"/>
            <a:r>
              <a:rPr lang="ru-RU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неуважительно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отзывается о своих родителях;</a:t>
            </a:r>
          </a:p>
          <a:p>
            <a:pPr algn="just" defTabSz="720000"/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отсутствует одежда соответственно сезону, возрасту, необходимые предметы обихода и т.п.;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в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выходные и праздничные дни практически не ездит к родителям;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систематически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возвращается от родителей агрессивным, раздраженным, подавленным, расстроенным и т.п.;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родители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практически не заботятся о материальном обеспечении ребенка;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родители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уклоняются от общения с педагогами, не посещают родительские собрания, не интересуются жизнью ребенка в учреждении, его обучением, условиями проживания и т.п.;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установлен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факт совершения противоправного действия в период нахождения у родителей;</a:t>
            </a:r>
          </a:p>
          <a:p>
            <a:pPr algn="just" defTabSz="720000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	- имеется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информация о ненадлежащем исполнении родительских обязанностей в отношении других несовершеннолетних детей и т.п.</a:t>
            </a:r>
          </a:p>
        </p:txBody>
      </p:sp>
    </p:spTree>
    <p:extLst>
      <p:ext uri="{BB962C8B-B14F-4D97-AF65-F5344CB8AC3E}">
        <p14:creationId xmlns:p14="http://schemas.microsoft.com/office/powerpoint/2010/main" val="4041467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57050"/>
              </p:ext>
            </p:extLst>
          </p:nvPr>
        </p:nvGraphicFramePr>
        <p:xfrm>
          <a:off x="323528" y="2204864"/>
          <a:ext cx="8712966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138"/>
                <a:gridCol w="1210038"/>
                <a:gridCol w="1440160"/>
                <a:gridCol w="2016224"/>
                <a:gridCol w="1224136"/>
                <a:gridCol w="1368152"/>
                <a:gridCol w="1080118"/>
              </a:tblGrid>
              <a:tr h="38534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регистрации поступившей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 письма.</a:t>
                      </a:r>
                      <a:b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собственное имя, отчество (если таковое имеется) педагогического работника, гражданина,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которого поступила информация (вид передачи)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собственное имя, отчество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таковое имеется),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рождения,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фактического проживания несовершеннолетнего (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несовершеннолетних), 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отношении которого (которых) поступила информация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содержание поступившей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Принятое по результатам социального расследования решение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Дата,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 ответа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50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91371"/>
            <a:ext cx="8424936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учета информации о детях, оказавшихся в неблагоприятной для детей обстановке, полученной от педагогических работников, государственных органов (в том числе отделов образования), государственных и иных организаций, от граждан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________________________________________________________________________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725" y="980728"/>
            <a:ext cx="84969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Персональный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проведения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превышающий 15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срок обследования условий жизни и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 (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позднее 3-х рабочих дней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Ответственных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 составление обобщенной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информации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проведения заседания совета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45607" y="332656"/>
            <a:ext cx="8229600" cy="90033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Приказ о проведении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социального расследования </a:t>
            </a:r>
            <a:r>
              <a:rPr lang="ru-RU" sz="4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</a:t>
            </a:r>
            <a:endParaRPr lang="ru-RU" sz="4400" dirty="0"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3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случае необходимости привлекаются сотрудники следующих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органов, </a:t>
            </a:r>
          </a:p>
          <a:p>
            <a:pPr algn="ctr">
              <a:lnSpc>
                <a:spcPts val="24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государственных и иных организаций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ОВД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поступила информация о том, что в семье скандалы (насилие) либо один из членов семьи злоупотребляет алкогольными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напитками</a:t>
            </a:r>
            <a:endParaRPr lang="ru-RU" sz="17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чреждения здравоохранения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если социальное расследование проводится в отношении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 3-х лет, детей-инвалидов либо семей, где оба родителя либо один из них имеет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инвалидность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ТЦСОН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– если в семье воспитывается ребенок-инвалид, семьи, где оба родителя либо один из них имеет инвалидность, либо иные семьи, в отношении которых поступила информация о неудовлетворении жизненных потребностей детей в пище, крове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ЖКХ, КЖРУП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- если  семья проживает в жилом помещении, где рассматривается вопрос о непригодности к проживанию, тогда приглашаются специалисты. В этом случае указанные специалисты оценивают сохранность жилого помещения, необходимость ремонта, разъясняют родителям порядок проведения капитального и текущего ремонта и пр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случае проведения социального расследования в отношении семьи, в которой воспитываются дети, обучающиеся в разных учреждениях образования, организуется совместное  посещении семьи представителями всех учреждений образования</a:t>
            </a:r>
            <a:r>
              <a:rPr lang="ru-RU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5391"/>
            <a:ext cx="8784976" cy="670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условий проживания и воспитания детей, </a:t>
            </a:r>
            <a:endParaRPr lang="ru-RU" sz="2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отношении которых поступила информация </a:t>
            </a:r>
            <a:endParaRPr lang="ru-RU" sz="21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неблагоприятной для детей обстановке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(Приложение 3 к Методическим рекомендациям)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 ребенке (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детях)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Сведения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родителях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Дата 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осуществляет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посещение.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присутствует в семье в момент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посещения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проживает совместно с ребенком (детьми) (со слов родителей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Каково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их влияние на безопасность жизнедеятельности ребенка (со слов родителей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проживания ребенка (детей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здоровья ребенка, имеются ли особенности психофизического развития, учет у врачей узкой специальности, выполняются ли родителями рекомендации медицинских работников по уходу за ребенком (детьми), лечению и пр. (со слов родителей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осуществляет непосредственный присмотр за ребенком (детьми) в период его (их) нахождения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дома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обеспечены потребности ребенка (детей) в пище, одежде, обуви, игрушках, книгах, письменных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принадлежностях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 семье (со слов родителей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может оказать помощь семье из числа родственников, знакомых,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друзей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 мотивированное заключение о наличии (отсутствии) критериев и показателей социально опасного положения ребенка (детей) либо трудной жизненной ситуации, с указанием целесообразной помощи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семье</a:t>
            </a:r>
          </a:p>
        </p:txBody>
      </p:sp>
    </p:spTree>
    <p:extLst>
      <p:ext uri="{BB962C8B-B14F-4D97-AF65-F5344CB8AC3E}">
        <p14:creationId xmlns:p14="http://schemas.microsoft.com/office/powerpoint/2010/main" val="17458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проживания и воспитания ребенка, в отношении которого проводится социальное расследование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помнить!!!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акт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несовершеннолетних детей, проживающих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Недопустимо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оставлять незаполненными какие-либо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утверждается руководителем учреждения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заключение об условиях воспитания и содержания ребенка, в котором объективно отражена ситуация в семье на момент посещения, а также сведения о наличии либо отсутствии критериев и показателей социально опасного положения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подписывают члены комиссии и представители государственных органов, государственных и иных организаций, посетивших семью (не менее 3-х подписей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заполняется непосредственно в ходе посещения семьи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</a:t>
            </a:r>
          </a:p>
          <a:p>
            <a:pPr marL="457200" indent="-457200" algn="just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представители, присутствующие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посещении, должны быть ознакомлены с актом. При отказе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отметка об этом с указанием причин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64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dirty="0" smtClean="0">
                <a:latin typeface="Times New Roman"/>
                <a:ea typeface="Calibri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</a:t>
            </a:r>
            <a:r>
              <a:rPr lang="ru-RU" sz="2400" dirty="0">
                <a:latin typeface="Times New Roman"/>
                <a:ea typeface="Calibri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расследования могут использоваться следующие формы и методы сбора информации о детях и их родителях: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беседы (с родителями, иными лицами, проживающими совместно с детьми; с детьми, с братьями и сестрами детей, родственниками, друзьями и соседями семьи, др.);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психологическая диагностика несовершеннолетних и их родителей, направленная на выявление детско-родительских отношений и стилей семейного воспитания;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анализ информации, поступившей от государственных органов, государственных и иных организаций;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анализ информации, поступившей с места работы родителей;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изучение особенностей поведения несовершеннолетнего в учреждении </a:t>
            </a:r>
            <a:r>
              <a:rPr lang="ru-RU" sz="2000" dirty="0" smtClean="0">
                <a:latin typeface="Times New Roman"/>
                <a:ea typeface="Calibri"/>
              </a:rPr>
              <a:t>образования;</a:t>
            </a:r>
            <a:endParaRPr lang="ru-RU" sz="2000" dirty="0">
              <a:latin typeface="Times New Roman"/>
              <a:ea typeface="Calibri"/>
            </a:endParaRP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анализ успеваемости несовершеннолетнего, отношения к учебе, анализ результатов контроля за посещением несовершеннолетним учебных занятий;</a:t>
            </a:r>
          </a:p>
          <a:p>
            <a:pPr indent="342900" algn="just"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</a:rPr>
              <a:t>- анализ информации о взаимодействии воспитателя (классного </a:t>
            </a:r>
            <a:r>
              <a:rPr lang="ru-RU" sz="2000" dirty="0" smtClean="0">
                <a:latin typeface="Times New Roman"/>
                <a:ea typeface="Calibri"/>
              </a:rPr>
              <a:t>руководителя), </a:t>
            </a:r>
            <a:r>
              <a:rPr lang="ru-RU" sz="2000" dirty="0">
                <a:latin typeface="Times New Roman"/>
                <a:ea typeface="Calibri"/>
              </a:rPr>
              <a:t>иных педагогических работников с родителями по вопросам воспитания и обучения ребенка</a:t>
            </a:r>
            <a:r>
              <a:rPr lang="ru-RU" sz="2000" dirty="0" smtClean="0">
                <a:latin typeface="Times New Roman"/>
                <a:ea typeface="Calibri"/>
              </a:rPr>
              <a:t>.</a:t>
            </a:r>
            <a:endParaRPr lang="ru-RU" sz="2000" dirty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014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568952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/>
              <a:t>                        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ОБОБЩЕННАЯ ИНФОРМАЦИЯ</a:t>
            </a:r>
          </a:p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результатам социального расследования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Информация,  на  основании  которой  начато социальное расследование в отношении  несовершеннолетнего,  оказавшегося  в  неблагополучной ситуации:__________________________________________________________________________________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Комиссией в составе ________________ посещена семья несовершеннолетнего        (несовершеннолетних).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  ходе  посещения  сделаны следующие  выводы и мотивированное заключение с указанием целесообразной  помощи  несовершеннолетнему  (несовершеннолетним): 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  основании   информации,   полученной  от  субъектов  профилактики семейного неблагополучия, иных заинтересованных, установлено: _________________________________________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  полученной  от ближайшего окружения семьи, установлено: ____________________________________________________________________________________________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На  основании  информации, предоставленной педагогическими работниками учреждений     образования,    в    которых    воспитываются    (обучаются) несовершеннолетние, установлено: _______________________________________________________________________________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По    результатам     психологической     диагностики     установлено: ___________________ ________________________________________________________________________   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Выводы по результатам проведения социального расследования:_____________________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Приложение: на ___________ л. в 1 экз. (прикладываются все поступившие материалы).</a:t>
            </a:r>
          </a:p>
          <a:p>
            <a:pPr algn="just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 Дата,  подпись  ответственного  за  подготовку  обобщающей  информации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(согласно приказу руководителя учреждения образования).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0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18767808"/>
              </p:ext>
            </p:extLst>
          </p:nvPr>
        </p:nvGraphicFramePr>
        <p:xfrm>
          <a:off x="431032" y="980728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1" y="188640"/>
            <a:ext cx="8352928" cy="5760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совета профилактики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77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СОЦИАЛЬНЫЕ УСЛУГИ ПРЕДОСТАВЛЯЮТСЯ В СООТВЕТСТВИИ С ЗАКОНОМ РЕСПУБЛИКИ БЕЛАРУСЬ ОТ 22 МАЯ 2000 ГОДА №395-З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СОЦИАЛЬНОМ ОБСЛУЖИВАНИИ»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Клинические центры паллиативной медицинской помощи детям	Социально-педагогические центры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Учреждения социального обслуживания: территориальные центры социального обслуживания населения, центры социального обслуживания семьи и детей (социальной помощи семье и детям)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Центры коррекционно-развивающего обучения и реабилитации,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центры медико-социальной и (или) социальной реабилитации для детей-инвалидов и (или) инвалидов и т. д.</a:t>
            </a:r>
          </a:p>
        </p:txBody>
      </p:sp>
      <p:sp>
        <p:nvSpPr>
          <p:cNvPr id="3" name="Овальная выноска 2"/>
          <p:cNvSpPr/>
          <p:nvPr/>
        </p:nvSpPr>
        <p:spPr>
          <a:xfrm>
            <a:off x="410981" y="4310446"/>
            <a:ext cx="2088232" cy="400659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90982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орган, государственная и иная организации, предоставляющие социальные услуги, иную помощь,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 позднее 14 рабочих дней со дня получения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протокола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совета профилактики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 в совет профилактики информацию об оказании социальных услуг, иной помощи либо о не обращении родителей за оказанием таких услуг, иной помощи для контроля условий жизни и воспитания ребенка (детей) и принятия решения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47248" cy="612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Нормативные правовые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акты</a:t>
            </a:r>
            <a:endParaRPr lang="ru-RU" sz="2800" dirty="0">
              <a:solidFill>
                <a:schemeClr val="accent4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504" y="764704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от19.11.1993 № 2570-XII «О правах ребенка»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402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31.05.2003 №200-З «Об основах системы профилактики безнадзорности и правонарушений несовершеннолетних» (в ред. от 18.05.2022</a:t>
            </a:r>
            <a:r>
              <a:rPr lang="ru-RU" dirty="0" smtClean="0">
                <a:solidFill>
                  <a:srgbClr val="402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от 14.01.2022 №154-З «Об изменении Кодекса Республики Беларусь об образовании»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 браке </a:t>
            </a:r>
            <a:r>
              <a:rPr lang="ru-RU" dirty="0" smtClean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</a:t>
            </a:r>
            <a:endParaRPr lang="en-US" dirty="0" smtClean="0">
              <a:solidFill>
                <a:srgbClr val="35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24.11.2006 № 18 «О дополнительных мерах по государственной защите детей в неблагополучных семьях»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15.01.2019 № 22 «О признании детей находящимися в социально опасном положении» (в ред. от 30.08.2021)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 в социально опасном положении от 1.10.2019 (в ред. </a:t>
            </a:r>
            <a:r>
              <a:rPr lang="ru-RU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27.10.2022)</a:t>
            </a:r>
            <a:endParaRPr lang="ru-RU" dirty="0">
              <a:solidFill>
                <a:srgbClr val="35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Беларусь от 27.11.2017 № 146 «Об утверждении Положения о совете учреждения образования по профилактике безнадзорности и правонарушений несовершеннолетних» (в ред. от 23.11.2021</a:t>
            </a:r>
            <a:r>
              <a:rPr lang="ru-RU" dirty="0" smtClean="0">
                <a:solidFill>
                  <a:srgbClr val="35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rgbClr val="351A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2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01718"/>
              </p:ext>
            </p:extLst>
          </p:nvPr>
        </p:nvGraphicFramePr>
        <p:xfrm>
          <a:off x="107504" y="1638571"/>
          <a:ext cx="8784974" cy="52194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88"/>
                <a:gridCol w="1497444"/>
                <a:gridCol w="1512168"/>
                <a:gridCol w="1296144"/>
                <a:gridCol w="1440160"/>
                <a:gridCol w="1368152"/>
                <a:gridCol w="1153818"/>
              </a:tblGrid>
              <a:tr h="4402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Дата,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 регистрации поступившей информации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признании обучающего находящимся в социально опасном положении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собственное имя, отчество (если таковое имеется), дата рождения обучающегося, признанного находящимся в социально опасном положении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фактического проживания семьи обучающегося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координационного совета,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и номер решения координационного совета о признании ребенка находящимся в социально опасном положении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Фамилия, собственное имя, отчество (если таковое имеется) педагогических работников, ответственных за реализацию мероприятий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снятия с учета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(дата, номер решения координационного совета и (или) дата и номер приказа учреждения образования)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08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64770" marB="647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42368" y="1012666"/>
            <a:ext cx="756084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(наименование учреждения образования)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0988" y="44624"/>
            <a:ext cx="8737032" cy="105273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cap="none" dirty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Журнал учета сведений об обучающихся, признанных находящимися в социально опасном </a:t>
            </a:r>
            <a:r>
              <a:rPr lang="ru-RU" sz="2400" b="1" cap="none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положении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18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3068638"/>
            <a:ext cx="75596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11560" y="1701605"/>
            <a:ext cx="7632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Республики Беларусь от 14.01.2022 №154-З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 изменении Кодекса Республики Беларусь об образовании»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333375"/>
            <a:ext cx="7993063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cs typeface="Arial" charset="0"/>
              </a:rPr>
              <a:t>Планирующая документация по работе с детьми, признанными находящимися в социально опасном положении</a:t>
            </a:r>
            <a:endParaRPr 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4341" name="Прямоугольник 1"/>
          <p:cNvSpPr>
            <a:spLocks noChangeArrowheads="1"/>
          </p:cNvSpPr>
          <p:nvPr/>
        </p:nvSpPr>
        <p:spPr bwMode="auto">
          <a:xfrm>
            <a:off x="611560" y="2636912"/>
            <a:ext cx="8064896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296 пункт 7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планирующей документации по работе с детьми, признанными находящимися в социально опасном положении, относится: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реализации мероприятий по устранению причин и условий, повлекших создание неблагоприятной для детей обстановки.</a:t>
            </a:r>
          </a:p>
        </p:txBody>
      </p:sp>
      <p:sp>
        <p:nvSpPr>
          <p:cNvPr id="14342" name="Прямоугольник 3"/>
          <p:cNvSpPr>
            <a:spLocks noChangeArrowheads="1"/>
          </p:cNvSpPr>
          <p:nvPr/>
        </p:nvSpPr>
        <p:spPr bwMode="auto">
          <a:xfrm>
            <a:off x="611560" y="4365104"/>
            <a:ext cx="80648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297 пункт 4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реализации мероприятий по устранению причин и условий, повлекших создание неблагоприятной для детей обстановки, определяет цели, задачи, формы и методы работы с ребенком, признанным находящимся в социально опасном положении, и его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1767544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6300788" y="115888"/>
            <a:ext cx="18716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Директор (заведующий</a:t>
            </a:r>
            <a:r>
              <a:rPr lang="ru-RU" altLang="ru-RU" sz="1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23850" y="476672"/>
            <a:ext cx="864108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 реализации мероприятий по устранению причин и условий, повлекших создание неблагоприятной обстановки для несовершеннолетнего (-них)     </a:t>
            </a:r>
            <a:r>
              <a:rPr lang="ru-RU" alt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</a:rPr>
              <a:t>                                                        </a:t>
            </a:r>
            <a:r>
              <a:rPr lang="ru-RU" altLang="ru-RU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ФИО, дата рождения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323850" y="1928813"/>
            <a:ext cx="77041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оказание комплексной социально-педагогической поддержки и    психологической помощи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Срок реализации плана: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38290"/>
              </p:ext>
            </p:extLst>
          </p:nvPr>
        </p:nvGraphicFramePr>
        <p:xfrm>
          <a:off x="195262" y="3128963"/>
          <a:ext cx="8625210" cy="325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44"/>
                <a:gridCol w="4335358"/>
                <a:gridCol w="720080"/>
                <a:gridCol w="1842716"/>
                <a:gridCol w="1109612"/>
              </a:tblGrid>
              <a:tr h="92782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Мероприятие.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и методы работы с ребенком и его родителями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</a:t>
                      </a:r>
                    </a:p>
                    <a:p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94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-просветительская деятельность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614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Охранно-защитная деятельность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</a:tr>
              <a:tr h="64946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-аналитическая деятельность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49466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Коррекционно-реабилитационная деятельность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5" marR="91435" marT="45702" marB="4570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5" marR="91435" marT="45702" marB="457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040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88913"/>
            <a:ext cx="74882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разработке и реализации Плана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650875"/>
            <a:ext cx="8280151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  <a:buFontTx/>
              <a:buAutoNum type="arabicPeriod"/>
              <a:defRPr/>
            </a:pPr>
            <a:r>
              <a:rPr lang="ru-RU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разрабатывается индивидуально на каждого ребенка, признанного находящимся в СОП. Допускается составление 1 плана на всех детей из одной неблагополучной семьи, но в этом случае в плане должна быть четкая индивидуализация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Tx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составления плана – до 5 рабочих дней со дня получения 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координационного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совета.</a:t>
            </a:r>
          </a:p>
          <a:p>
            <a:pPr algn="just">
              <a:spcAft>
                <a:spcPts val="100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Срок реализации плана = сроку решения КС (3 месяца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 В случае продления СОП в план вносятся дополнения и изменения, которые оформляются на отдельном листе и прикладываются к плану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План составляется по 4-м направлениям. В рамках каждого из направлений мероприятия уточняются, конкретизируются,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детализируются (указываются формы, темы мероприятий, категория участников).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Ответственные за реализацию мероприятий плана готовят отчеты для заслушивания на заседаниях Совета профилактики, координационного совета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Локальным документом учреждения образования (приказ, Положение о СППС и др.) назначается ответственный за свод мероприятий плана и отчетов о их реализации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0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735676" y="1584113"/>
            <a:ext cx="3904678" cy="40621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детей, находящихся в СОП.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социального расследования.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признании ребенка (детей) находящимся в СОП.</a:t>
            </a:r>
          </a:p>
          <a:p>
            <a:pPr marL="171450" indent="-171450" algn="ctr">
              <a:buFont typeface="Wingdings" panose="05000000000000000000" pitchFamily="2" charset="2"/>
              <a:buChar char="§"/>
            </a:pPr>
            <a:endParaRPr lang="ru-RU" sz="15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мероприятий по устранению причин и условий, повлекших создание неблагоприятной для детей обстановки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6808" y="120210"/>
            <a:ext cx="820542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/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районный (городской) координационный совет</a:t>
            </a:r>
            <a:endParaRPr lang="ru-R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9376" y="1805093"/>
            <a:ext cx="2143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Рай(гор)исполком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5157" y="2450572"/>
            <a:ext cx="749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КДН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7015" y="2312072"/>
            <a:ext cx="1503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  <a:r>
              <a:rPr lang="ru-RU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9396" y="475306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99402" y="58671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Организации здравоохранения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8573" y="510218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труду, занятости и социальной защите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102291" y="4294495"/>
            <a:ext cx="139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ТЦСОН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1014738" y="3342333"/>
            <a:ext cx="103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73030" y="335581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по чрезвычайным ситуациям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8845" y="1707141"/>
            <a:ext cx="2272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ЖКХ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 flipV="1">
            <a:off x="6423091" y="1989759"/>
            <a:ext cx="376285" cy="139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624759" y="4533758"/>
            <a:ext cx="466426" cy="260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834375" y="3615190"/>
            <a:ext cx="338655" cy="297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1" name="Прямая со стрелкой 1040"/>
          <p:cNvCxnSpPr>
            <a:stCxn id="3" idx="4"/>
          </p:cNvCxnSpPr>
          <p:nvPr/>
        </p:nvCxnSpPr>
        <p:spPr>
          <a:xfrm>
            <a:off x="4688015" y="5646266"/>
            <a:ext cx="0" cy="126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3" name="Прямая со стрелкой 1042"/>
          <p:cNvCxnSpPr/>
          <p:nvPr/>
        </p:nvCxnSpPr>
        <p:spPr>
          <a:xfrm flipH="1">
            <a:off x="2464117" y="4757271"/>
            <a:ext cx="543119" cy="323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/>
          <p:nvPr/>
        </p:nvCxnSpPr>
        <p:spPr>
          <a:xfrm flipH="1">
            <a:off x="1932148" y="3933056"/>
            <a:ext cx="803528" cy="2763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9" name="Прямая со стрелкой 1048"/>
          <p:cNvCxnSpPr/>
          <p:nvPr/>
        </p:nvCxnSpPr>
        <p:spPr>
          <a:xfrm flipH="1">
            <a:off x="1893249" y="3342333"/>
            <a:ext cx="892172" cy="9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3" name="Прямая со стрелкой 1052"/>
          <p:cNvCxnSpPr/>
          <p:nvPr/>
        </p:nvCxnSpPr>
        <p:spPr>
          <a:xfrm flipH="1" flipV="1">
            <a:off x="2172989" y="2706302"/>
            <a:ext cx="651330" cy="1136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 flipH="1" flipV="1">
            <a:off x="3031699" y="2036031"/>
            <a:ext cx="189482" cy="138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6624759" y="2708054"/>
            <a:ext cx="589057" cy="124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A08366"/>
                </a:solidFill>
              </a:rPr>
              <a:pPr/>
              <a:t>3</a:t>
            </a:fld>
            <a:endParaRPr lang="ru-RU">
              <a:solidFill>
                <a:srgbClr val="A08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26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97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A08366"/>
                </a:solidFill>
              </a:rPr>
              <a:pPr/>
              <a:t>4</a:t>
            </a:fld>
            <a:endParaRPr lang="ru-RU">
              <a:solidFill>
                <a:srgbClr val="A08366"/>
              </a:solidFill>
            </a:endParaRPr>
          </a:p>
        </p:txBody>
      </p:sp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959804" y="404664"/>
            <a:ext cx="7738370" cy="60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Times New Roman" pitchFamily="18" charset="0"/>
                <a:ea typeface="华文行楷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2200" kern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 ВЫЯВЛЯЮТ НЕБЛАГОПРИЯТНУЮ ДЛЯ ДЕТЕЙ ОБСТАНОВКУ </a:t>
            </a:r>
            <a:endParaRPr lang="ru-RU" sz="2200" kern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48478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ходе изучения особенностей семейного воспитания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анализе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родителей в образовательном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контроля за условиями содержания, воспитания и образования детей в семьях, в которые возвращены дети после помещения на государственное обеспечение, в том числе после восстановления родителей в родительских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обращений 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1482481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социально опасного положения несовершеннолетних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5465" y="1301941"/>
            <a:ext cx="8232915" cy="97493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Родителями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удовлетворяются основные жизненные потребности ребенка (детей)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636912"/>
            <a:ext cx="8280920" cy="138877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Родителями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либо преступления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7462" y="4437112"/>
            <a:ext cx="8280918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Родители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855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187624" y="87163"/>
            <a:ext cx="75058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buClr>
                <a:srgbClr val="996633"/>
              </a:buClr>
              <a:buFont typeface="Wingdings 2" pitchFamily="18" charset="2"/>
              <a:buNone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СОП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5224" y="404664"/>
            <a:ext cx="8271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19050" algn="ctr">
              <a:buFontTx/>
              <a:buAutoNum type="arabicPeriod"/>
            </a:pPr>
            <a:r>
              <a:rPr lang="ru-RU" sz="2000" b="1" dirty="0" smtClean="0">
                <a:solidFill>
                  <a:srgbClr val="080400"/>
                </a:solidFill>
                <a:latin typeface="Times New Roman" pitchFamily="18" charset="0"/>
                <a:cs typeface="Times New Roman" pitchFamily="18" charset="0"/>
              </a:rPr>
              <a:t> Родителями  не удовлетворяются основные жизненные потребности ребенка </a:t>
            </a:r>
            <a:r>
              <a:rPr lang="ru-RU" sz="2000" b="1" dirty="0">
                <a:solidFill>
                  <a:srgbClr val="080400"/>
                </a:solidFill>
                <a:latin typeface="Times New Roman" pitchFamily="18" charset="0"/>
                <a:cs typeface="Times New Roman" pitchFamily="18" charset="0"/>
              </a:rPr>
              <a:t>(детей) </a:t>
            </a:r>
            <a:endParaRPr lang="ru-RU" sz="2000" dirty="0">
              <a:solidFill>
                <a:srgbClr val="08040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8723" y="980728"/>
            <a:ext cx="81307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допускают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оставление ребенка (детей) без пищи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допускают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систематическое отсутствие пищи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, предназначенной для питания ребенка (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детей),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отвечающей соответствующим физиологическим потребностям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организма и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не причиняющей вред здоровью ребенка соответствующего возраста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допускают проживание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 ребенка (детей) в жилых помещениях, в которых печи, теплогенерирующие агрегаты, газовое оборудование, электрические сети, электроприборы не соответствуют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требованиям… либо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эксплуатационной документации на них, неработоспособны, демонтированы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АПИ,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надворные постройки и придомовая территория не соответствуют требованиям пожарной безопасности и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имеются условия, создающие непосредственную угрозу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возникновения пожара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систематически </a:t>
            </a:r>
            <a:r>
              <a:rPr lang="ru-RU" sz="1600" b="1" dirty="0" smtClean="0">
                <a:solidFill>
                  <a:srgbClr val="080400"/>
                </a:solidFill>
                <a:latin typeface="Times New Roman"/>
              </a:rPr>
              <a:t>не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выполняют рекомендации медицинских работников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по диагностике,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лечению, реабилитации ребенка,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что угрожает его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жизни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и </a:t>
            </a:r>
            <a:r>
              <a:rPr lang="ru-RU" sz="1600" dirty="0" smtClean="0">
                <a:solidFill>
                  <a:srgbClr val="080400"/>
                </a:solidFill>
                <a:latin typeface="Times New Roman"/>
              </a:rPr>
              <a:t>здоровью</a:t>
            </a:r>
            <a:endParaRPr lang="ru-RU" sz="1600" dirty="0">
              <a:solidFill>
                <a:srgbClr val="080400"/>
              </a:solidFill>
              <a:latin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препятствуют получению 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ребенком обязательного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общего </a:t>
            </a:r>
            <a:r>
              <a:rPr lang="ru-RU" sz="1600" b="1" dirty="0" smtClean="0">
                <a:solidFill>
                  <a:srgbClr val="080400"/>
                </a:solidFill>
                <a:latin typeface="Times New Roman"/>
              </a:rPr>
              <a:t>среднего </a:t>
            </a:r>
            <a:r>
              <a:rPr lang="ru-RU" sz="1600" b="1" dirty="0">
                <a:solidFill>
                  <a:srgbClr val="080400"/>
                </a:solidFill>
                <a:latin typeface="Times New Roman"/>
              </a:rPr>
              <a:t>образования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 (в любой форме его получения)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родители в течение одного месяца со дня регистрации рождения или со дня прибытия на новое место жительства (пребывания) </a:t>
            </a:r>
            <a:r>
              <a:rPr lang="ru-RU" sz="1600" b="1" dirty="0">
                <a:solidFill>
                  <a:srgbClr val="FF0000"/>
                </a:solidFill>
                <a:latin typeface="Times New Roman"/>
              </a:rPr>
              <a:t>не обеспечивают регистрацию ребенка (детей) по месту жительства</a:t>
            </a:r>
            <a:r>
              <a:rPr lang="ru-RU" sz="1600" dirty="0">
                <a:solidFill>
                  <a:srgbClr val="080400"/>
                </a:solidFill>
                <a:latin typeface="Times New Roman"/>
              </a:rPr>
              <a:t> или месту пребывания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80400"/>
                </a:solidFill>
                <a:latin typeface="Times New Roman"/>
              </a:rPr>
              <a:t>в отношении родителей установлены факты, подтверждающие, что они не контролируют поведение и местонахождение ребенка (детей), вследствие чего </a:t>
            </a:r>
            <a:r>
              <a:rPr lang="ru-RU" sz="1600" b="1" dirty="0">
                <a:solidFill>
                  <a:srgbClr val="FF0000"/>
                </a:solidFill>
                <a:latin typeface="Times New Roman"/>
              </a:rPr>
              <a:t>ребенок (дети) самовольно уходит из дома, бродяжничает, совершил попытку суицида</a:t>
            </a:r>
          </a:p>
        </p:txBody>
      </p:sp>
    </p:spTree>
    <p:extLst>
      <p:ext uri="{BB962C8B-B14F-4D97-AF65-F5344CB8AC3E}">
        <p14:creationId xmlns:p14="http://schemas.microsoft.com/office/powerpoint/2010/main" val="5703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187624" y="87163"/>
            <a:ext cx="75058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buClr>
                <a:srgbClr val="996633"/>
              </a:buClr>
              <a:buFont typeface="Wingdings 2" pitchFamily="18" charset="2"/>
              <a:buNone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СОП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6866" y="522332"/>
            <a:ext cx="827177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/>
            <a:r>
              <a:rPr lang="ru-RU" sz="2200" b="1" dirty="0">
                <a:solidFill>
                  <a:srgbClr val="080400"/>
                </a:solidFill>
                <a:latin typeface="Times New Roman" pitchFamily="18" charset="0"/>
                <a:cs typeface="Times New Roman" pitchFamily="18" charset="0"/>
              </a:rPr>
              <a:t>2. Родителями не обеспечивается надзор за поведением ребенка и его образом жизни, вследствие чего ребенок совершает деяния, содержащие признаки административного правонарушения либо преступления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9372" y="2132856"/>
            <a:ext cx="787332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rgbClr val="402000"/>
                </a:solidFill>
                <a:latin typeface="Times New Roman"/>
              </a:rPr>
              <a:t>в отношении родителей ребенка (детей) неоднократно в течение года </a:t>
            </a:r>
            <a:r>
              <a:rPr lang="ru-RU" sz="2100" b="1" dirty="0">
                <a:solidFill>
                  <a:srgbClr val="402000"/>
                </a:solidFill>
                <a:latin typeface="Times New Roman"/>
              </a:rPr>
              <a:t>установлены факты привлечения к административной ответственности по статье 10.3 </a:t>
            </a:r>
            <a:r>
              <a:rPr lang="ru-RU" sz="2100" dirty="0">
                <a:solidFill>
                  <a:srgbClr val="402000"/>
                </a:solidFill>
                <a:latin typeface="Times New Roman"/>
              </a:rPr>
              <a:t>Кодекса Республики Беларусь об административных </a:t>
            </a:r>
            <a:r>
              <a:rPr lang="ru-RU" sz="2100" dirty="0" smtClean="0">
                <a:solidFill>
                  <a:srgbClr val="402000"/>
                </a:solidFill>
                <a:latin typeface="Times New Roman"/>
              </a:rPr>
              <a:t>правонарушениях</a:t>
            </a:r>
          </a:p>
          <a:p>
            <a:pPr algn="just"/>
            <a:endParaRPr lang="ru-RU" sz="2100" dirty="0">
              <a:solidFill>
                <a:srgbClr val="402000"/>
              </a:solidFill>
              <a:latin typeface="Times New Roman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100" dirty="0">
                <a:solidFill>
                  <a:srgbClr val="402000"/>
                </a:solidFill>
                <a:latin typeface="Times New Roman"/>
              </a:rPr>
              <a:t>в отношении родителей ребенка (детей) в возрасте старше 14 лет в рамках административного либо уголовного процессов </a:t>
            </a:r>
            <a:r>
              <a:rPr lang="ru-RU" sz="2100" b="1" dirty="0">
                <a:solidFill>
                  <a:srgbClr val="402000"/>
                </a:solidFill>
                <a:latin typeface="Times New Roman"/>
              </a:rPr>
              <a:t>установлены факты, подтверждающие что они не контролируют его (их) поведение и местонахождение, вследствие чего ребенок (дети) привлечен к административной либо уголовной ответственности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3697871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5"/>
          <p:cNvSpPr txBox="1">
            <a:spLocks noChangeArrowheads="1"/>
          </p:cNvSpPr>
          <p:nvPr/>
        </p:nvSpPr>
        <p:spPr bwMode="auto">
          <a:xfrm>
            <a:off x="1187624" y="87163"/>
            <a:ext cx="75058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buClr>
                <a:srgbClr val="996633"/>
              </a:buClr>
              <a:buFont typeface="Wingdings 2" pitchFamily="18" charset="2"/>
              <a:buNone/>
              <a:defRPr/>
            </a:pPr>
            <a:r>
              <a:rPr lang="ru-RU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И ПОКАЗАТЕЛИ СОП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8050"/>
            <a:ext cx="84742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algn="ctr"/>
            <a:r>
              <a:rPr lang="ru-RU" sz="2100" b="1" dirty="0" smtClean="0">
                <a:solidFill>
                  <a:srgbClr val="0804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100" b="1" dirty="0">
                <a:solidFill>
                  <a:srgbClr val="080400"/>
                </a:solidFill>
                <a:latin typeface="Times New Roman" pitchFamily="18" charset="0"/>
                <a:cs typeface="Times New Roman" pitchFamily="18" charset="0"/>
              </a:rPr>
              <a:t>. Родители, иные лица, участвующие в воспитании и содержании детей, ведут аморальный образ жизни, что оказывает вредное воздействие на ребенка (детей), злоупотребляют своими правами и (или) жестоко обращаются с ним (ними), в связи с чем имеет место опасность для жизни и (или) здоровья ребенка (детей)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7510" y="2238749"/>
            <a:ext cx="83102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900" dirty="0" smtClean="0">
                <a:solidFill>
                  <a:srgbClr val="080400"/>
                </a:solidFill>
                <a:latin typeface="Times New Roman"/>
              </a:rPr>
              <a:t>      в 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отношении родителей, иных лиц, участвующих в воспитании и содержании детей, </a:t>
            </a:r>
            <a:r>
              <a:rPr lang="ru-RU" sz="1900" b="1" dirty="0" smtClean="0">
                <a:solidFill>
                  <a:srgbClr val="080400"/>
                </a:solidFill>
                <a:latin typeface="Times New Roman"/>
              </a:rPr>
              <a:t>установлены факты привлечения к </a:t>
            </a:r>
            <a:r>
              <a:rPr lang="ru-RU" sz="1900" b="1" dirty="0">
                <a:solidFill>
                  <a:srgbClr val="080400"/>
                </a:solidFill>
                <a:latin typeface="Times New Roman"/>
              </a:rPr>
              <a:t>административной ответственности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 </a:t>
            </a:r>
            <a:r>
              <a:rPr lang="ru-RU" sz="1900" dirty="0" smtClean="0">
                <a:solidFill>
                  <a:srgbClr val="080400"/>
                </a:solidFill>
                <a:latin typeface="Times New Roman"/>
              </a:rPr>
              <a:t>за 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совершение правонарушений, </a:t>
            </a:r>
            <a:r>
              <a:rPr lang="ru-RU" sz="1900" b="1" dirty="0">
                <a:solidFill>
                  <a:srgbClr val="080400"/>
                </a:solidFill>
                <a:latin typeface="Times New Roman"/>
              </a:rPr>
              <a:t>предусмотренных статьями 10.1, 19.1, частью 2 статьи 19.3, статьями 19.4, 19.5, 19.8 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Кодекса Республики Беларусь об административных правонарушениях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900" dirty="0" smtClean="0">
                <a:solidFill>
                  <a:srgbClr val="080400"/>
                </a:solidFill>
                <a:latin typeface="Times New Roman"/>
              </a:rPr>
              <a:t>      в 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отношении родителей, иных лиц, участвующих в воспитании и содержании детей, </a:t>
            </a:r>
            <a:r>
              <a:rPr lang="ru-RU" sz="1900" b="1" dirty="0">
                <a:solidFill>
                  <a:srgbClr val="080400"/>
                </a:solidFill>
                <a:latin typeface="Times New Roman"/>
              </a:rPr>
              <a:t>установлены факты потребления наркотических средств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, психотропных веществ, их аналогов, токсических или других одурманивающих веществ, употребления ими алкогольных напитков, по результатам чего к ним </a:t>
            </a:r>
            <a:r>
              <a:rPr lang="ru-RU" sz="1900" b="1" dirty="0">
                <a:solidFill>
                  <a:srgbClr val="080400"/>
                </a:solidFill>
                <a:latin typeface="Times New Roman"/>
              </a:rPr>
              <a:t>применялись меры профилактического воздействия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900" dirty="0" smtClean="0">
                <a:solidFill>
                  <a:srgbClr val="080400"/>
                </a:solidFill>
                <a:latin typeface="Times New Roman"/>
              </a:rPr>
              <a:t>     установлены </a:t>
            </a:r>
            <a:r>
              <a:rPr lang="ru-RU" sz="1900" b="1" dirty="0">
                <a:solidFill>
                  <a:srgbClr val="080400"/>
                </a:solidFill>
                <a:latin typeface="Times New Roman"/>
              </a:rPr>
              <a:t>факты жестокого обращения </a:t>
            </a:r>
            <a:r>
              <a:rPr lang="ru-RU" sz="1900" dirty="0">
                <a:solidFill>
                  <a:srgbClr val="080400"/>
                </a:solidFill>
                <a:latin typeface="Times New Roman"/>
              </a:rPr>
              <a:t>родителей, иных лиц, участвующих в воспитании и содержании детей, с ребенком, физического и (или) психологического насилия по отношению к нему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sz="1900" b="1" dirty="0">
              <a:solidFill>
                <a:srgbClr val="0804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200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5047" y="620688"/>
            <a:ext cx="820891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учащихся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1-х, 5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-х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10-х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1-х курсов,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вновь прибывших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класс, группу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рекомендуется посетить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ноября или не позднее 1 месяца с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 зачисления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учреждение образования; семьи,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которыми уже состоялось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ранее, –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14908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Отметка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посещении обучающихся на дому вносится педагогическими работниками: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 дошкольного учреждения в графе «Посещение воспитанников на дому» сведений о родителях и воспитанниках;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классным руководителем в классном журнале;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куратором учебной группы в журнале куратора учебной группы .</a:t>
            </a:r>
          </a:p>
        </p:txBody>
      </p:sp>
    </p:spTree>
    <p:extLst>
      <p:ext uri="{BB962C8B-B14F-4D97-AF65-F5344CB8AC3E}">
        <p14:creationId xmlns:p14="http://schemas.microsoft.com/office/powerpoint/2010/main" val="5541875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2129</Words>
  <Application>Microsoft Office PowerPoint</Application>
  <PresentationFormat>Экран (4:3)</PresentationFormat>
  <Paragraphs>275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Презентация PowerPoint</vt:lpstr>
      <vt:lpstr>Нормативные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Решения совета профилактики</vt:lpstr>
      <vt:lpstr>Презентация PowerPoint</vt:lpstr>
      <vt:lpstr>Журнал учета сведений об обучающихся, признанных находящимися в социально опасном положении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120</cp:revision>
  <dcterms:created xsi:type="dcterms:W3CDTF">2021-11-15T08:29:55Z</dcterms:created>
  <dcterms:modified xsi:type="dcterms:W3CDTF">2023-02-16T12:00:51Z</dcterms:modified>
</cp:coreProperties>
</file>