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79" r:id="rId2"/>
    <p:sldId id="315" r:id="rId3"/>
    <p:sldId id="277" r:id="rId4"/>
    <p:sldId id="292" r:id="rId5"/>
    <p:sldId id="293" r:id="rId6"/>
    <p:sldId id="294" r:id="rId7"/>
    <p:sldId id="261" r:id="rId8"/>
    <p:sldId id="295" r:id="rId9"/>
    <p:sldId id="308" r:id="rId10"/>
    <p:sldId id="316" r:id="rId11"/>
    <p:sldId id="296" r:id="rId12"/>
    <p:sldId id="309" r:id="rId13"/>
    <p:sldId id="297" r:id="rId14"/>
    <p:sldId id="298" r:id="rId15"/>
    <p:sldId id="281" r:id="rId16"/>
    <p:sldId id="313" r:id="rId17"/>
    <p:sldId id="317" r:id="rId18"/>
    <p:sldId id="318" r:id="rId19"/>
    <p:sldId id="319" r:id="rId20"/>
    <p:sldId id="320" r:id="rId21"/>
    <p:sldId id="321" r:id="rId22"/>
    <p:sldId id="322" r:id="rId23"/>
    <p:sldId id="323" r:id="rId24"/>
    <p:sldId id="324" r:id="rId25"/>
    <p:sldId id="326" r:id="rId26"/>
    <p:sldId id="327" r:id="rId27"/>
    <p:sldId id="328" r:id="rId28"/>
    <p:sldId id="329" r:id="rId29"/>
    <p:sldId id="330" r:id="rId30"/>
    <p:sldId id="331" r:id="rId31"/>
    <p:sldId id="304" r:id="rId32"/>
    <p:sldId id="307" r:id="rId33"/>
    <p:sldId id="305" r:id="rId34"/>
    <p:sldId id="306"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9" d="100"/>
          <a:sy n="69" d="100"/>
        </p:scale>
        <p:origin x="-2136" y="-11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FC33E-3A0E-4A07-9EE4-49A2A0A8FD2D}" type="datetimeFigureOut">
              <a:rPr lang="ru-RU" smtClean="0"/>
              <a:t>30.11.2022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3873A-859B-457C-A45D-702105CCF6B5}" type="slidenum">
              <a:rPr lang="ru-RU" smtClean="0"/>
              <a:t>‹#›</a:t>
            </a:fld>
            <a:endParaRPr lang="ru-RU"/>
          </a:p>
        </p:txBody>
      </p:sp>
    </p:spTree>
    <p:extLst>
      <p:ext uri="{BB962C8B-B14F-4D97-AF65-F5344CB8AC3E}">
        <p14:creationId xmlns:p14="http://schemas.microsoft.com/office/powerpoint/2010/main" val="97780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0F1716-73A0-4DE5-8725-0A12E3892A23}" type="datetime1">
              <a:rPr lang="ru-RU" smtClean="0"/>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333132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18BDBA-B60C-4724-86DC-7FDEF276F16F}" type="datetime1">
              <a:rPr lang="ru-RU" smtClean="0"/>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369702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602A92-3C2F-4A3E-BF16-63613D424642}" type="datetime1">
              <a:rPr lang="ru-RU" smtClean="0"/>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216289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88E402-0A37-454F-837D-EAC53A90FCC0}" type="datetime1">
              <a:rPr lang="ru-RU" smtClean="0"/>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358218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B45205-6C83-4894-9A13-A399886319C7}" type="datetime1">
              <a:rPr lang="ru-RU" smtClean="0"/>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41193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51A69B-A22A-47D8-9BE4-DCE369F25FDC}" type="datetime1">
              <a:rPr lang="ru-RU" smtClean="0"/>
              <a:t>30.11.2022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116182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4DF0E7-A68A-437E-B647-F5E355146916}" type="datetime1">
              <a:rPr lang="ru-RU" smtClean="0"/>
              <a:t>30.11.2022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382736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93E31C1-4FAA-473F-B23D-CCD78788BB77}" type="datetime1">
              <a:rPr lang="ru-RU" smtClean="0"/>
              <a:t>30.11.2022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236432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AFAA39-EF35-4FED-BBCA-F44F3DF6F4C2}" type="datetime1">
              <a:rPr lang="ru-RU" smtClean="0"/>
              <a:t>30.11.2022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36513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50D450A-9E91-4C02-9E0C-DF7E423EE749}" type="datetime1">
              <a:rPr lang="ru-RU" smtClean="0"/>
              <a:t>30.11.2022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7450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2EB1896-8814-4844-9856-1754D48B1B71}" type="datetime1">
              <a:rPr lang="ru-RU" smtClean="0"/>
              <a:t>30.11.2022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302EE0-4D63-4D92-BCF7-058D0A400CB3}" type="slidenum">
              <a:rPr lang="ru-RU" smtClean="0"/>
              <a:t>‹#›</a:t>
            </a:fld>
            <a:endParaRPr lang="ru-RU"/>
          </a:p>
        </p:txBody>
      </p:sp>
    </p:spTree>
    <p:extLst>
      <p:ext uri="{BB962C8B-B14F-4D97-AF65-F5344CB8AC3E}">
        <p14:creationId xmlns:p14="http://schemas.microsoft.com/office/powerpoint/2010/main" val="157257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65306-E6C2-4CE0-9EF3-79D139A8ADFD}" type="datetime1">
              <a:rPr lang="ru-RU" smtClean="0"/>
              <a:t>30.11.2022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02EE0-4D63-4D92-BCF7-058D0A400CB3}" type="slidenum">
              <a:rPr lang="ru-RU" smtClean="0"/>
              <a:t>‹#›</a:t>
            </a:fld>
            <a:endParaRPr lang="ru-RU"/>
          </a:p>
        </p:txBody>
      </p:sp>
    </p:spTree>
    <p:extLst>
      <p:ext uri="{BB962C8B-B14F-4D97-AF65-F5344CB8AC3E}">
        <p14:creationId xmlns:p14="http://schemas.microsoft.com/office/powerpoint/2010/main" val="107218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181" y="2249343"/>
            <a:ext cx="10515600" cy="1325563"/>
          </a:xfrm>
        </p:spPr>
        <p:txBody>
          <a:bodyPr>
            <a:normAutofit fontScale="90000"/>
          </a:bodyPr>
          <a:lstStyle/>
          <a:p>
            <a:pPr algn="ctr">
              <a:lnSpc>
                <a:spcPct val="100000"/>
              </a:lnSpc>
            </a:pPr>
            <a:r>
              <a:rPr lang="ru-RU" b="1" dirty="0">
                <a:solidFill>
                  <a:srgbClr val="2930F0"/>
                </a:solidFill>
                <a:latin typeface="+mn-lt"/>
              </a:rPr>
              <a:t/>
            </a:r>
            <a:br>
              <a:rPr lang="ru-RU" b="1" dirty="0">
                <a:solidFill>
                  <a:srgbClr val="2930F0"/>
                </a:solidFill>
                <a:latin typeface="+mn-lt"/>
              </a:rPr>
            </a:br>
            <a:r>
              <a:rPr lang="ru-RU" b="1" dirty="0" smtClean="0">
                <a:solidFill>
                  <a:srgbClr val="2930F0"/>
                </a:solidFill>
                <a:latin typeface="Times New Roman" panose="02020603050405020304" pitchFamily="18" charset="0"/>
                <a:cs typeface="Times New Roman" panose="02020603050405020304" pitchFamily="18" charset="0"/>
              </a:rPr>
              <a:t>ПРОФИЛАКТИКА </a:t>
            </a:r>
            <a:r>
              <a:rPr lang="ru-RU" b="1" dirty="0">
                <a:solidFill>
                  <a:srgbClr val="2930F0"/>
                </a:solidFill>
                <a:latin typeface="Times New Roman" panose="02020603050405020304" pitchFamily="18" charset="0"/>
                <a:cs typeface="Times New Roman" panose="02020603050405020304" pitchFamily="18" charset="0"/>
              </a:rPr>
              <a:t>БУЛЛИНГА </a:t>
            </a:r>
            <a:r>
              <a:rPr lang="ru-RU" b="1" dirty="0" smtClean="0">
                <a:solidFill>
                  <a:srgbClr val="2930F0"/>
                </a:solidFill>
                <a:latin typeface="Times New Roman" panose="02020603050405020304" pitchFamily="18" charset="0"/>
                <a:cs typeface="Times New Roman" panose="02020603050405020304" pitchFamily="18" charset="0"/>
              </a:rPr>
              <a:t/>
            </a:r>
            <a:br>
              <a:rPr lang="ru-RU" b="1" dirty="0" smtClean="0">
                <a:solidFill>
                  <a:srgbClr val="2930F0"/>
                </a:solidFill>
                <a:latin typeface="Times New Roman" panose="02020603050405020304" pitchFamily="18" charset="0"/>
                <a:cs typeface="Times New Roman" panose="02020603050405020304" pitchFamily="18" charset="0"/>
              </a:rPr>
            </a:br>
            <a:r>
              <a:rPr lang="ru-RU" b="1" dirty="0" smtClean="0">
                <a:solidFill>
                  <a:srgbClr val="2930F0"/>
                </a:solidFill>
                <a:latin typeface="Times New Roman" panose="02020603050405020304" pitchFamily="18" charset="0"/>
                <a:cs typeface="Times New Roman" panose="02020603050405020304" pitchFamily="18" charset="0"/>
              </a:rPr>
              <a:t>В </a:t>
            </a:r>
            <a:r>
              <a:rPr lang="ru-RU" b="1" dirty="0">
                <a:solidFill>
                  <a:srgbClr val="2930F0"/>
                </a:solidFill>
                <a:latin typeface="Times New Roman" panose="02020603050405020304" pitchFamily="18" charset="0"/>
                <a:cs typeface="Times New Roman" panose="02020603050405020304" pitchFamily="18" charset="0"/>
              </a:rPr>
              <a:t>ОБРАЗОВАТЕЛЬНОМ УЧРЕЖДЕНИИ</a:t>
            </a:r>
            <a:br>
              <a:rPr lang="ru-RU" b="1" dirty="0">
                <a:solidFill>
                  <a:srgbClr val="2930F0"/>
                </a:solidFill>
                <a:latin typeface="Times New Roman" panose="02020603050405020304" pitchFamily="18" charset="0"/>
                <a:cs typeface="Times New Roman" panose="02020603050405020304" pitchFamily="18" charset="0"/>
              </a:rPr>
            </a:b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71854" y="4281054"/>
            <a:ext cx="4419601" cy="1842655"/>
          </a:xfrm>
        </p:spPr>
        <p:txBody>
          <a:bodyPr>
            <a:normAutofit/>
          </a:bodyPr>
          <a:lstStyle/>
          <a:p>
            <a:pPr marL="0" indent="0">
              <a:lnSpc>
                <a:spcPct val="100000"/>
              </a:lnSpc>
              <a:spcBef>
                <a:spcPct val="0"/>
              </a:spcBef>
              <a:buNone/>
            </a:pPr>
            <a:endParaRPr lang="ru-RU" sz="2400" dirty="0" smtClean="0">
              <a:solidFill>
                <a:srgbClr val="242D3C"/>
              </a:solidFill>
              <a:latin typeface="Times New Roman" panose="02020603050405020304" pitchFamily="18" charset="0"/>
              <a:cs typeface="Times New Roman" panose="02020603050405020304" pitchFamily="18" charset="0"/>
            </a:endParaRPr>
          </a:p>
          <a:p>
            <a:pPr marL="0" indent="0">
              <a:lnSpc>
                <a:spcPct val="100000"/>
              </a:lnSpc>
              <a:spcBef>
                <a:spcPct val="0"/>
              </a:spcBef>
              <a:buNone/>
            </a:pPr>
            <a:r>
              <a:rPr lang="ru-RU" sz="2400" dirty="0" smtClean="0">
                <a:solidFill>
                  <a:srgbClr val="242D3C"/>
                </a:solidFill>
                <a:latin typeface="Times New Roman" panose="02020603050405020304" pitchFamily="18" charset="0"/>
                <a:cs typeface="Times New Roman" panose="02020603050405020304" pitchFamily="18" charset="0"/>
              </a:rPr>
              <a:t>Дроздова Елена Олеговна, педагог-психолог</a:t>
            </a:r>
            <a:endParaRPr lang="en-US" dirty="0">
              <a:solidFill>
                <a:srgbClr val="242D3C"/>
              </a:solidFill>
              <a:latin typeface="Aleo Bold"/>
            </a:endParaRPr>
          </a:p>
          <a:p>
            <a:pPr marL="0" indent="0">
              <a:lnSpc>
                <a:spcPct val="150000"/>
              </a:lnSpc>
              <a:spcBef>
                <a:spcPct val="0"/>
              </a:spcBef>
              <a:buNone/>
            </a:pPr>
            <a:endParaRPr lang="en-US" dirty="0" smtClean="0">
              <a:solidFill>
                <a:srgbClr val="242D3C"/>
              </a:solidFill>
              <a:latin typeface="Aleo Bold"/>
            </a:endParaRPr>
          </a:p>
          <a:p>
            <a:pPr marL="0" lvl="0" indent="0">
              <a:lnSpc>
                <a:spcPct val="150000"/>
              </a:lnSpc>
              <a:spcBef>
                <a:spcPct val="0"/>
              </a:spcBef>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789" y="377104"/>
            <a:ext cx="991235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150475"/>
            <a:ext cx="1402664" cy="13057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0741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764" y="254289"/>
            <a:ext cx="10494818" cy="1172730"/>
          </a:xfrm>
        </p:spPr>
        <p:txBody>
          <a:bodyPr>
            <a:normAutofit fontScale="90000"/>
          </a:bodyPr>
          <a:lstStyle/>
          <a:p>
            <a:pPr algn="ctr"/>
            <a:r>
              <a:rPr lang="ru-RU" sz="3600" b="1" dirty="0" smtClean="0">
                <a:solidFill>
                  <a:srgbClr val="2930F0"/>
                </a:solidFill>
                <a:latin typeface="Times New Roman"/>
                <a:ea typeface="Times New Roman"/>
                <a:cs typeface="Times New Roman"/>
              </a:rPr>
              <a:t/>
            </a:r>
            <a:br>
              <a:rPr lang="ru-RU" sz="3600" b="1" dirty="0" smtClean="0">
                <a:solidFill>
                  <a:srgbClr val="2930F0"/>
                </a:solidFill>
                <a:latin typeface="Times New Roman"/>
                <a:ea typeface="Times New Roman"/>
                <a:cs typeface="Times New Roman"/>
              </a:rPr>
            </a:br>
            <a:r>
              <a:rPr lang="ru-RU" sz="3100" b="1" dirty="0" smtClean="0">
                <a:solidFill>
                  <a:srgbClr val="2930F0"/>
                </a:solidFill>
                <a:latin typeface="Times New Roman"/>
                <a:ea typeface="Times New Roman"/>
                <a:cs typeface="Times New Roman"/>
              </a:rPr>
              <a:t>УПРАЖНЕНИЕ </a:t>
            </a:r>
            <a:br>
              <a:rPr lang="ru-RU" sz="3100" b="1" dirty="0" smtClean="0">
                <a:solidFill>
                  <a:srgbClr val="2930F0"/>
                </a:solidFill>
                <a:latin typeface="Times New Roman"/>
                <a:ea typeface="Times New Roman"/>
                <a:cs typeface="Times New Roman"/>
              </a:rPr>
            </a:br>
            <a:r>
              <a:rPr lang="ru-RU" sz="3100" b="1" dirty="0" smtClean="0">
                <a:solidFill>
                  <a:srgbClr val="2930F0"/>
                </a:solidFill>
                <a:latin typeface="Times New Roman"/>
                <a:ea typeface="Times New Roman"/>
                <a:cs typeface="Times New Roman"/>
              </a:rPr>
              <a:t>«ПОЧЕМУ ТАК ПРОИСХОДИТ»</a:t>
            </a:r>
            <a:r>
              <a:rPr lang="ru-RU" sz="3100" dirty="0">
                <a:ea typeface="Calibri"/>
                <a:cs typeface="Times New Roman"/>
              </a:rPr>
              <a:t/>
            </a:r>
            <a:br>
              <a:rPr lang="ru-RU" sz="3100" dirty="0">
                <a:ea typeface="Calibri"/>
                <a:cs typeface="Times New Roman"/>
              </a:rPr>
            </a:br>
            <a:endParaRPr lang="ru-RU" sz="3100"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17418" y="1413164"/>
            <a:ext cx="10723418" cy="4876800"/>
          </a:xfrm>
        </p:spPr>
        <p:txBody>
          <a:bodyPr>
            <a:normAutofit fontScale="55000" lnSpcReduction="20000"/>
          </a:bodyPr>
          <a:lstStyle/>
          <a:p>
            <a:pPr marL="0" indent="0" algn="just">
              <a:lnSpc>
                <a:spcPct val="120000"/>
              </a:lnSpc>
              <a:spcBef>
                <a:spcPts val="0"/>
              </a:spcBef>
              <a:spcAft>
                <a:spcPts val="0"/>
              </a:spcAft>
              <a:buNone/>
            </a:pPr>
            <a:r>
              <a:rPr lang="ru-RU" i="1" dirty="0" smtClean="0">
                <a:solidFill>
                  <a:srgbClr val="000000"/>
                </a:solidFill>
                <a:latin typeface="Times New Roman" panose="02020603050405020304" pitchFamily="18" charset="0"/>
                <a:ea typeface="Times New Roman"/>
                <a:cs typeface="Times New Roman" panose="02020603050405020304" pitchFamily="18" charset="0"/>
              </a:rPr>
              <a:t>	</a:t>
            </a:r>
            <a:r>
              <a:rPr lang="ru-RU" sz="4400" b="1" i="1" u="sng" dirty="0" smtClean="0">
                <a:solidFill>
                  <a:srgbClr val="000000"/>
                </a:solidFill>
                <a:latin typeface="Times New Roman" panose="02020603050405020304" pitchFamily="18" charset="0"/>
                <a:ea typeface="Times New Roman"/>
                <a:cs typeface="Times New Roman" panose="02020603050405020304" pitchFamily="18" charset="0"/>
              </a:rPr>
              <a:t>Цель</a:t>
            </a:r>
            <a:r>
              <a:rPr lang="ru-RU" sz="4400" b="1" i="1" dirty="0">
                <a:solidFill>
                  <a:srgbClr val="000000"/>
                </a:solidFill>
                <a:latin typeface="Times New Roman" panose="02020603050405020304" pitchFamily="18" charset="0"/>
                <a:ea typeface="Times New Roman"/>
                <a:cs typeface="Times New Roman" panose="02020603050405020304" pitchFamily="18" charset="0"/>
              </a:rPr>
              <a:t>:  выяснить причины поведения участников </a:t>
            </a:r>
            <a:r>
              <a:rPr lang="ru-RU" sz="4400" b="1" i="1" dirty="0" err="1">
                <a:solidFill>
                  <a:srgbClr val="000000"/>
                </a:solidFill>
                <a:latin typeface="Times New Roman" panose="02020603050405020304" pitchFamily="18" charset="0"/>
                <a:ea typeface="Times New Roman"/>
                <a:cs typeface="Times New Roman" panose="02020603050405020304" pitchFamily="18" charset="0"/>
              </a:rPr>
              <a:t>буллинга</a:t>
            </a:r>
            <a:r>
              <a:rPr lang="ru-RU" sz="4400" b="1" i="1" dirty="0">
                <a:solidFill>
                  <a:srgbClr val="000000"/>
                </a:solidFill>
                <a:latin typeface="Times New Roman" panose="02020603050405020304" pitchFamily="18" charset="0"/>
                <a:ea typeface="Times New Roman"/>
                <a:cs typeface="Times New Roman" panose="02020603050405020304" pitchFamily="18" charset="0"/>
              </a:rPr>
              <a:t>. </a:t>
            </a:r>
            <a:endParaRPr lang="ru-RU" sz="4400" b="1" dirty="0">
              <a:latin typeface="Times New Roman" panose="02020603050405020304" pitchFamily="18" charset="0"/>
              <a:ea typeface="Calibri"/>
              <a:cs typeface="Times New Roman" panose="02020603050405020304" pitchFamily="18" charset="0"/>
            </a:endParaRPr>
          </a:p>
          <a:p>
            <a:pPr marL="0" indent="0" algn="just">
              <a:lnSpc>
                <a:spcPct val="120000"/>
              </a:lnSpc>
              <a:spcBef>
                <a:spcPts val="0"/>
              </a:spcBef>
              <a:spcAft>
                <a:spcPts val="0"/>
              </a:spcAft>
              <a:buNone/>
            </a:pPr>
            <a:r>
              <a:rPr lang="ru-RU" sz="4400" b="1" dirty="0" smtClean="0">
                <a:solidFill>
                  <a:srgbClr val="000000"/>
                </a:solidFill>
                <a:latin typeface="Times New Roman" panose="02020603050405020304" pitchFamily="18" charset="0"/>
                <a:ea typeface="Times New Roman"/>
                <a:cs typeface="Times New Roman" panose="02020603050405020304" pitchFamily="18" charset="0"/>
              </a:rPr>
              <a:t>	Участникам раздаются карточки, на обратной стороне которых есть изображение. Участники объединяются </a:t>
            </a:r>
            <a:r>
              <a:rPr lang="ru-RU" sz="4400" b="1" dirty="0">
                <a:solidFill>
                  <a:srgbClr val="000000"/>
                </a:solidFill>
                <a:latin typeface="Times New Roman" panose="02020603050405020304" pitchFamily="18" charset="0"/>
                <a:ea typeface="Times New Roman"/>
                <a:cs typeface="Times New Roman" panose="02020603050405020304" pitchFamily="18" charset="0"/>
              </a:rPr>
              <a:t>в группы по рисункам, которые есть на карточках. </a:t>
            </a:r>
            <a:r>
              <a:rPr lang="ru-RU" sz="4400" b="1" dirty="0" smtClean="0">
                <a:solidFill>
                  <a:srgbClr val="000000"/>
                </a:solidFill>
                <a:latin typeface="Times New Roman" panose="02020603050405020304" pitchFamily="18" charset="0"/>
                <a:ea typeface="Times New Roman"/>
                <a:cs typeface="Times New Roman" panose="02020603050405020304" pitchFamily="18" charset="0"/>
              </a:rPr>
              <a:t>Определение обозначений (рисунков) на карточках: </a:t>
            </a:r>
            <a:r>
              <a:rPr lang="ru-RU" sz="4400" b="1" dirty="0">
                <a:solidFill>
                  <a:srgbClr val="000000"/>
                </a:solidFill>
                <a:latin typeface="Times New Roman" panose="02020603050405020304" pitchFamily="18" charset="0"/>
                <a:ea typeface="Times New Roman"/>
                <a:cs typeface="Times New Roman" panose="02020603050405020304" pitchFamily="18" charset="0"/>
              </a:rPr>
              <a:t>"стрела?" (агрессор), "глаз" (наблюдатель), "мишень" (жертва). </a:t>
            </a:r>
            <a:endParaRPr lang="ru-RU" sz="4400" b="1" dirty="0">
              <a:latin typeface="Times New Roman" panose="02020603050405020304" pitchFamily="18" charset="0"/>
              <a:ea typeface="Calibri"/>
              <a:cs typeface="Times New Roman" panose="02020603050405020304" pitchFamily="18" charset="0"/>
            </a:endParaRPr>
          </a:p>
          <a:p>
            <a:pPr marL="0" indent="0" algn="just" defTabSz="648000">
              <a:lnSpc>
                <a:spcPct val="120000"/>
              </a:lnSpc>
              <a:spcBef>
                <a:spcPts val="0"/>
              </a:spcBef>
              <a:spcAft>
                <a:spcPts val="0"/>
              </a:spcAft>
              <a:buNone/>
            </a:pPr>
            <a:r>
              <a:rPr lang="ru-RU" sz="4400" b="1" dirty="0" smtClean="0">
                <a:solidFill>
                  <a:srgbClr val="000000"/>
                </a:solidFill>
                <a:latin typeface="Times New Roman" panose="02020603050405020304" pitchFamily="18" charset="0"/>
                <a:ea typeface="Times New Roman"/>
                <a:cs typeface="Times New Roman" panose="02020603050405020304" pitchFamily="18" charset="0"/>
              </a:rPr>
              <a:t>	</a:t>
            </a:r>
            <a:r>
              <a:rPr lang="ru-RU" sz="4400" b="1" u="sng" dirty="0" smtClean="0">
                <a:solidFill>
                  <a:srgbClr val="000000"/>
                </a:solidFill>
                <a:latin typeface="Times New Roman" panose="02020603050405020304" pitchFamily="18" charset="0"/>
                <a:ea typeface="Times New Roman"/>
                <a:cs typeface="Times New Roman" panose="02020603050405020304" pitchFamily="18" charset="0"/>
              </a:rPr>
              <a:t>Группа </a:t>
            </a:r>
            <a:r>
              <a:rPr lang="ru-RU" sz="4400" b="1" u="sng" dirty="0">
                <a:solidFill>
                  <a:srgbClr val="000000"/>
                </a:solidFill>
                <a:latin typeface="Times New Roman" panose="02020603050405020304" pitchFamily="18" charset="0"/>
                <a:ea typeface="Times New Roman"/>
                <a:cs typeface="Times New Roman" panose="02020603050405020304" pitchFamily="18" charset="0"/>
              </a:rPr>
              <a:t>"агрессоров"</a:t>
            </a:r>
            <a:r>
              <a:rPr lang="ru-RU" sz="4400" b="1" dirty="0">
                <a:solidFill>
                  <a:srgbClr val="000000"/>
                </a:solidFill>
                <a:latin typeface="Times New Roman" panose="02020603050405020304" pitchFamily="18" charset="0"/>
                <a:ea typeface="Times New Roman"/>
                <a:cs typeface="Times New Roman" panose="02020603050405020304" pitchFamily="18" charset="0"/>
              </a:rPr>
              <a:t> попытается написать причины, побуждающие обидчика себя так вести.</a:t>
            </a:r>
            <a:endParaRPr lang="ru-RU" sz="4400" b="1" dirty="0">
              <a:latin typeface="Times New Roman" panose="02020603050405020304" pitchFamily="18" charset="0"/>
              <a:ea typeface="Calibri"/>
              <a:cs typeface="Times New Roman" panose="02020603050405020304" pitchFamily="18" charset="0"/>
            </a:endParaRPr>
          </a:p>
          <a:p>
            <a:pPr marL="0" indent="0" algn="just" defTabSz="648000">
              <a:lnSpc>
                <a:spcPct val="120000"/>
              </a:lnSpc>
              <a:spcBef>
                <a:spcPts val="0"/>
              </a:spcBef>
              <a:spcAft>
                <a:spcPts val="0"/>
              </a:spcAft>
              <a:buNone/>
            </a:pPr>
            <a:r>
              <a:rPr lang="ru-RU" sz="4400" b="1" dirty="0">
                <a:solidFill>
                  <a:srgbClr val="000000"/>
                </a:solidFill>
                <a:latin typeface="Times New Roman" panose="02020603050405020304" pitchFamily="18" charset="0"/>
                <a:ea typeface="Times New Roman"/>
                <a:cs typeface="Times New Roman" panose="02020603050405020304" pitchFamily="18" charset="0"/>
              </a:rPr>
              <a:t>	</a:t>
            </a:r>
            <a:r>
              <a:rPr lang="ru-RU" sz="4400" b="1" u="sng" dirty="0" smtClean="0">
                <a:solidFill>
                  <a:srgbClr val="000000"/>
                </a:solidFill>
                <a:latin typeface="Times New Roman" panose="02020603050405020304" pitchFamily="18" charset="0"/>
                <a:ea typeface="Times New Roman"/>
                <a:cs typeface="Times New Roman" panose="02020603050405020304" pitchFamily="18" charset="0"/>
              </a:rPr>
              <a:t>Группа </a:t>
            </a:r>
            <a:r>
              <a:rPr lang="ru-RU" sz="4400" b="1" u="sng" dirty="0">
                <a:solidFill>
                  <a:srgbClr val="000000"/>
                </a:solidFill>
                <a:latin typeface="Times New Roman" panose="02020603050405020304" pitchFamily="18" charset="0"/>
                <a:ea typeface="Times New Roman"/>
                <a:cs typeface="Times New Roman" panose="02020603050405020304" pitchFamily="18" charset="0"/>
              </a:rPr>
              <a:t>"жертв"</a:t>
            </a:r>
            <a:r>
              <a:rPr lang="ru-RU" sz="4400" b="1" dirty="0">
                <a:solidFill>
                  <a:srgbClr val="000000"/>
                </a:solidFill>
                <a:latin typeface="Times New Roman" panose="02020603050405020304" pitchFamily="18" charset="0"/>
                <a:ea typeface="Times New Roman"/>
                <a:cs typeface="Times New Roman" panose="02020603050405020304" pitchFamily="18" charset="0"/>
              </a:rPr>
              <a:t> попытается написать причины, почему дети становятся легкими мишенями для обидчиков.</a:t>
            </a:r>
            <a:endParaRPr lang="ru-RU" sz="4400" b="1" dirty="0">
              <a:latin typeface="Times New Roman" panose="02020603050405020304" pitchFamily="18" charset="0"/>
              <a:ea typeface="Calibri"/>
              <a:cs typeface="Times New Roman" panose="02020603050405020304" pitchFamily="18" charset="0"/>
            </a:endParaRPr>
          </a:p>
          <a:p>
            <a:pPr marL="0" indent="0" algn="just" defTabSz="648000">
              <a:lnSpc>
                <a:spcPct val="120000"/>
              </a:lnSpc>
              <a:spcBef>
                <a:spcPts val="0"/>
              </a:spcBef>
              <a:spcAft>
                <a:spcPts val="0"/>
              </a:spcAft>
              <a:buNone/>
            </a:pPr>
            <a:r>
              <a:rPr lang="ru-RU" sz="4400" b="1" dirty="0">
                <a:solidFill>
                  <a:srgbClr val="000000"/>
                </a:solidFill>
                <a:latin typeface="Times New Roman" panose="02020603050405020304" pitchFamily="18" charset="0"/>
                <a:ea typeface="Times New Roman"/>
                <a:cs typeface="Times New Roman" panose="02020603050405020304" pitchFamily="18" charset="0"/>
              </a:rPr>
              <a:t>	</a:t>
            </a:r>
            <a:r>
              <a:rPr lang="ru-RU" sz="4400" b="1" u="sng" dirty="0" smtClean="0">
                <a:solidFill>
                  <a:srgbClr val="000000"/>
                </a:solidFill>
                <a:latin typeface="Times New Roman" panose="02020603050405020304" pitchFamily="18" charset="0"/>
                <a:ea typeface="Times New Roman"/>
                <a:cs typeface="Times New Roman" panose="02020603050405020304" pitchFamily="18" charset="0"/>
              </a:rPr>
              <a:t>Группа </a:t>
            </a:r>
            <a:r>
              <a:rPr lang="ru-RU" sz="4400" b="1" u="sng" dirty="0">
                <a:solidFill>
                  <a:srgbClr val="000000"/>
                </a:solidFill>
                <a:latin typeface="Times New Roman" panose="02020603050405020304" pitchFamily="18" charset="0"/>
                <a:ea typeface="Times New Roman"/>
                <a:cs typeface="Times New Roman" panose="02020603050405020304" pitchFamily="18" charset="0"/>
              </a:rPr>
              <a:t>«наблюдателей»</a:t>
            </a:r>
            <a:r>
              <a:rPr lang="ru-RU" sz="4400" b="1" dirty="0">
                <a:solidFill>
                  <a:srgbClr val="000000"/>
                </a:solidFill>
                <a:latin typeface="Times New Roman" panose="02020603050405020304" pitchFamily="18" charset="0"/>
                <a:ea typeface="Times New Roman"/>
                <a:cs typeface="Times New Roman" panose="02020603050405020304" pitchFamily="18" charset="0"/>
              </a:rPr>
              <a:t> пишет причины, почему наблюдатели часто вмешиваются в процесс </a:t>
            </a:r>
            <a:r>
              <a:rPr lang="ru-RU" sz="4400" b="1" dirty="0" err="1">
                <a:solidFill>
                  <a:srgbClr val="000000"/>
                </a:solidFill>
                <a:latin typeface="Times New Roman" panose="02020603050405020304" pitchFamily="18" charset="0"/>
                <a:ea typeface="Times New Roman"/>
                <a:cs typeface="Times New Roman" panose="02020603050405020304" pitchFamily="18" charset="0"/>
              </a:rPr>
              <a:t>буллинга</a:t>
            </a:r>
            <a:r>
              <a:rPr lang="ru-RU" sz="4400" b="1" dirty="0">
                <a:solidFill>
                  <a:srgbClr val="000000"/>
                </a:solidFill>
                <a:latin typeface="Times New Roman" panose="02020603050405020304" pitchFamily="18" charset="0"/>
                <a:ea typeface="Times New Roman"/>
                <a:cs typeface="Times New Roman" panose="02020603050405020304" pitchFamily="18" charset="0"/>
              </a:rPr>
              <a:t>.</a:t>
            </a:r>
            <a:endParaRPr lang="ru-RU" sz="4400" b="1" dirty="0">
              <a:latin typeface="Times New Roman" panose="02020603050405020304" pitchFamily="18" charset="0"/>
              <a:ea typeface="Calibri"/>
              <a:cs typeface="Times New Roman" panose="02020603050405020304" pitchFamily="18" charset="0"/>
            </a:endParaRPr>
          </a:p>
          <a:p>
            <a:pPr marL="0" indent="0" algn="just">
              <a:lnSpc>
                <a:spcPct val="120000"/>
              </a:lnSpc>
              <a:spcBef>
                <a:spcPts val="0"/>
              </a:spcBef>
              <a:spcAft>
                <a:spcPts val="0"/>
              </a:spcAft>
              <a:buNone/>
            </a:pPr>
            <a:r>
              <a:rPr lang="ru-RU" sz="4400" b="1" dirty="0" smtClean="0">
                <a:solidFill>
                  <a:srgbClr val="000000"/>
                </a:solidFill>
                <a:latin typeface="Times New Roman" panose="02020603050405020304" pitchFamily="18" charset="0"/>
                <a:ea typeface="Times New Roman"/>
                <a:cs typeface="Times New Roman" panose="02020603050405020304" pitchFamily="18" charset="0"/>
              </a:rPr>
              <a:t>	Обсуждение</a:t>
            </a:r>
            <a:r>
              <a:rPr lang="ru-RU" sz="4400" b="1" dirty="0">
                <a:solidFill>
                  <a:srgbClr val="000000"/>
                </a:solidFill>
                <a:latin typeface="Times New Roman" panose="02020603050405020304" pitchFamily="18" charset="0"/>
                <a:ea typeface="Times New Roman"/>
                <a:cs typeface="Times New Roman" panose="02020603050405020304" pitchFamily="18" charset="0"/>
              </a:rPr>
              <a:t>.</a:t>
            </a:r>
            <a:endParaRPr lang="ru-RU" sz="4400" b="1" dirty="0">
              <a:latin typeface="Times New Roman" panose="02020603050405020304" pitchFamily="18" charset="0"/>
              <a:ea typeface="Calibri"/>
              <a:cs typeface="Times New Roman" panose="02020603050405020304" pitchFamily="18" charset="0"/>
            </a:endParaRPr>
          </a:p>
          <a:p>
            <a:pPr marL="0" indent="0" algn="just">
              <a:lnSpc>
                <a:spcPct val="115000"/>
              </a:lnSpc>
              <a:spcAft>
                <a:spcPts val="0"/>
              </a:spcAft>
              <a:buNone/>
            </a:pPr>
            <a:endParaRPr lang="ru-RU" sz="1800" dirty="0">
              <a:ea typeface="Calibri"/>
              <a:cs typeface="Times New Roman"/>
            </a:endParaRPr>
          </a:p>
        </p:txBody>
      </p:sp>
      <p:sp>
        <p:nvSpPr>
          <p:cNvPr id="5" name="Номер слайда 4"/>
          <p:cNvSpPr>
            <a:spLocks noGrp="1"/>
          </p:cNvSpPr>
          <p:nvPr>
            <p:ph type="sldNum" sz="quarter" idx="12"/>
          </p:nvPr>
        </p:nvSpPr>
        <p:spPr/>
        <p:txBody>
          <a:bodyPr/>
          <a:lstStyle/>
          <a:p>
            <a:fld id="{87302EE0-4D63-4D92-BCF7-058D0A400CB3}" type="slidenum">
              <a:rPr lang="ru-RU" smtClean="0"/>
              <a:t>10</a:t>
            </a:fld>
            <a:endParaRPr lang="ru-RU" dirty="0"/>
          </a:p>
        </p:txBody>
      </p:sp>
    </p:spTree>
    <p:extLst>
      <p:ext uri="{BB962C8B-B14F-4D97-AF65-F5344CB8AC3E}">
        <p14:creationId xmlns:p14="http://schemas.microsoft.com/office/powerpoint/2010/main" val="2014160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600" b="1" dirty="0" smtClean="0">
                <a:solidFill>
                  <a:srgbClr val="2930F0"/>
                </a:solidFill>
                <a:latin typeface="Times New Roman" panose="02020603050405020304" pitchFamily="18" charset="0"/>
                <a:ea typeface="Amatic SC"/>
                <a:cs typeface="Times New Roman" panose="02020603050405020304" pitchFamily="18" charset="0"/>
                <a:sym typeface="Amatic SC"/>
              </a:rPr>
              <a:t>ПСИХОЛОГИЧЕСКИЕ ПРИЗНАКИ </a:t>
            </a:r>
            <a:br>
              <a:rPr lang="ru-RU" sz="2600" b="1" dirty="0" smtClean="0">
                <a:solidFill>
                  <a:srgbClr val="2930F0"/>
                </a:solidFill>
                <a:latin typeface="Times New Roman" panose="02020603050405020304" pitchFamily="18" charset="0"/>
                <a:ea typeface="Amatic SC"/>
                <a:cs typeface="Times New Roman" panose="02020603050405020304" pitchFamily="18" charset="0"/>
                <a:sym typeface="Amatic SC"/>
              </a:rPr>
            </a:br>
            <a:r>
              <a:rPr lang="ru-RU" sz="2600" b="1" dirty="0" smtClean="0">
                <a:solidFill>
                  <a:srgbClr val="2930F0"/>
                </a:solidFill>
                <a:latin typeface="Times New Roman" panose="02020603050405020304" pitchFamily="18" charset="0"/>
                <a:ea typeface="Amatic SC"/>
                <a:cs typeface="Times New Roman" panose="02020603050405020304" pitchFamily="18" charset="0"/>
                <a:sym typeface="Amatic SC"/>
              </a:rPr>
              <a:t>ВЕРОЯТНОЙ ЖЕРТВЫ БУЛЛИНГА (ТРАВЛИ)</a:t>
            </a:r>
            <a:endParaRPr lang="ru-RU" sz="2600"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a:bodyPr>
          <a:lstStyle/>
          <a:p>
            <a:r>
              <a:rPr lang="ru-RU" sz="3000" b="1" dirty="0" smtClean="0">
                <a:latin typeface="Times New Roman" panose="02020603050405020304" pitchFamily="18" charset="0"/>
                <a:cs typeface="Times New Roman" panose="02020603050405020304" pitchFamily="18" charset="0"/>
              </a:rPr>
              <a:t>тихий, чувствительный</a:t>
            </a:r>
            <a:endParaRPr lang="ru-RU" sz="3000" b="1" dirty="0">
              <a:latin typeface="Times New Roman" panose="02020603050405020304" pitchFamily="18" charset="0"/>
              <a:cs typeface="Times New Roman" panose="02020603050405020304" pitchFamily="18" charset="0"/>
            </a:endParaRPr>
          </a:p>
          <a:p>
            <a:r>
              <a:rPr lang="ru-RU" sz="3000" b="1" dirty="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неуверенный</a:t>
            </a:r>
            <a:r>
              <a:rPr lang="ru-RU" sz="3000" b="1" dirty="0">
                <a:latin typeface="Times New Roman" panose="02020603050405020304" pitchFamily="18" charset="0"/>
                <a:cs typeface="Times New Roman" panose="02020603050405020304" pitchFamily="18" charset="0"/>
              </a:rPr>
              <a:t>, имеет низкую самооценку </a:t>
            </a:r>
          </a:p>
          <a:p>
            <a:r>
              <a:rPr lang="ru-RU" sz="3000" b="1" dirty="0" smtClean="0">
                <a:latin typeface="Times New Roman" panose="02020603050405020304" pitchFamily="18" charset="0"/>
                <a:cs typeface="Times New Roman" panose="02020603050405020304" pitchFamily="18" charset="0"/>
              </a:rPr>
              <a:t> может </a:t>
            </a:r>
            <a:r>
              <a:rPr lang="ru-RU" sz="3000" b="1" dirty="0">
                <a:latin typeface="Times New Roman" panose="02020603050405020304" pitchFamily="18" charset="0"/>
                <a:cs typeface="Times New Roman" panose="02020603050405020304" pitchFamily="18" charset="0"/>
              </a:rPr>
              <a:t>бояться, что ему причинят вред </a:t>
            </a:r>
          </a:p>
          <a:p>
            <a:r>
              <a:rPr lang="ru-RU" sz="3000" b="1" dirty="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может </a:t>
            </a:r>
            <a:r>
              <a:rPr lang="ru-RU" sz="3000" b="1" dirty="0">
                <a:latin typeface="Times New Roman" panose="02020603050405020304" pitchFamily="18" charset="0"/>
                <a:cs typeface="Times New Roman" panose="02020603050405020304" pitchFamily="18" charset="0"/>
              </a:rPr>
              <a:t>быть тревожным и подавленном </a:t>
            </a:r>
          </a:p>
          <a:p>
            <a:r>
              <a:rPr lang="ru-RU" sz="3000" b="1" dirty="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физически </a:t>
            </a:r>
            <a:r>
              <a:rPr lang="ru-RU" sz="3000" b="1" dirty="0">
                <a:latin typeface="Times New Roman" panose="02020603050405020304" pitchFamily="18" charset="0"/>
                <a:cs typeface="Times New Roman" panose="02020603050405020304" pitchFamily="18" charset="0"/>
              </a:rPr>
              <a:t>слабее, чем большинство сверстников </a:t>
            </a:r>
          </a:p>
          <a:p>
            <a:r>
              <a:rPr lang="ru-RU" sz="3000" b="1" dirty="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считает</a:t>
            </a:r>
            <a:r>
              <a:rPr lang="ru-RU" sz="3000" b="1" dirty="0">
                <a:latin typeface="Times New Roman" panose="02020603050405020304" pitchFamily="18" charset="0"/>
                <a:cs typeface="Times New Roman" panose="02020603050405020304" pitchFamily="18" charset="0"/>
              </a:rPr>
              <a:t>, что легче проводить время со взрослыми (родителями, учителями / тренерами), чем со сверстниками </a:t>
            </a:r>
          </a:p>
          <a:p>
            <a:r>
              <a:rPr lang="ru-RU" sz="3000" b="1" dirty="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выглядит </a:t>
            </a:r>
            <a:r>
              <a:rPr lang="ru-RU" sz="3000" b="1" dirty="0">
                <a:latin typeface="Times New Roman" panose="02020603050405020304" pitchFamily="18" charset="0"/>
                <a:cs typeface="Times New Roman" panose="02020603050405020304" pitchFamily="18" charset="0"/>
              </a:rPr>
              <a:t>плачущим, без настроения, когда приходит домой</a:t>
            </a:r>
          </a:p>
        </p:txBody>
      </p:sp>
    </p:spTree>
    <p:extLst>
      <p:ext uri="{BB962C8B-B14F-4D97-AF65-F5344CB8AC3E}">
        <p14:creationId xmlns:p14="http://schemas.microsoft.com/office/powerpoint/2010/main" val="4204280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600" b="1" dirty="0" smtClean="0">
                <a:solidFill>
                  <a:srgbClr val="2930F0"/>
                </a:solidFill>
                <a:latin typeface="Times New Roman" panose="02020603050405020304" pitchFamily="18" charset="0"/>
                <a:ea typeface="Amatic SC"/>
                <a:cs typeface="Times New Roman" panose="02020603050405020304" pitchFamily="18" charset="0"/>
                <a:sym typeface="Amatic SC"/>
              </a:rPr>
              <a:t>ПОВЕДЕНЧЕСКИЕ ПРИЗНАКИ </a:t>
            </a:r>
            <a:br>
              <a:rPr lang="ru-RU" sz="2600" b="1" dirty="0" smtClean="0">
                <a:solidFill>
                  <a:srgbClr val="2930F0"/>
                </a:solidFill>
                <a:latin typeface="Times New Roman" panose="02020603050405020304" pitchFamily="18" charset="0"/>
                <a:ea typeface="Amatic SC"/>
                <a:cs typeface="Times New Roman" panose="02020603050405020304" pitchFamily="18" charset="0"/>
                <a:sym typeface="Amatic SC"/>
              </a:rPr>
            </a:br>
            <a:r>
              <a:rPr lang="ru-RU" sz="2600" b="1" dirty="0" smtClean="0">
                <a:solidFill>
                  <a:srgbClr val="2930F0"/>
                </a:solidFill>
                <a:latin typeface="Times New Roman" panose="02020603050405020304" pitchFamily="18" charset="0"/>
                <a:ea typeface="Amatic SC"/>
                <a:cs typeface="Times New Roman" panose="02020603050405020304" pitchFamily="18" charset="0"/>
                <a:sym typeface="Amatic SC"/>
              </a:rPr>
              <a:t>ВЕРОЯТНОЙ ЖЕРТВЫ БУЛЛИНГА (ТРАВЛИ)</a:t>
            </a:r>
            <a:endParaRPr lang="ru-RU" sz="2600"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454727"/>
            <a:ext cx="10550237" cy="4932218"/>
          </a:xfrm>
        </p:spPr>
        <p:txBody>
          <a:bodyPr>
            <a:normAutofit fontScale="92500" lnSpcReduction="10000"/>
          </a:bodyPr>
          <a:lstStyle/>
          <a:p>
            <a:r>
              <a:rPr lang="ru-RU" b="1" dirty="0" smtClean="0">
                <a:latin typeface="Times New Roman" panose="02020603050405020304" pitchFamily="18" charset="0"/>
                <a:cs typeface="Times New Roman" panose="02020603050405020304" pitchFamily="18" charset="0"/>
              </a:rPr>
              <a:t>приходит </a:t>
            </a:r>
            <a:r>
              <a:rPr lang="ru-RU" b="1" dirty="0">
                <a:latin typeface="Times New Roman" panose="02020603050405020304" pitchFamily="18" charset="0"/>
                <a:cs typeface="Times New Roman" panose="02020603050405020304" pitchFamily="18" charset="0"/>
              </a:rPr>
              <a:t>домой в поврежденной одежде или утерянными вещами </a:t>
            </a:r>
          </a:p>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имеет </a:t>
            </a:r>
            <a:r>
              <a:rPr lang="ru-RU" b="1" dirty="0">
                <a:latin typeface="Times New Roman" panose="02020603050405020304" pitchFamily="18" charset="0"/>
                <a:cs typeface="Times New Roman" panose="02020603050405020304" pitchFamily="18" charset="0"/>
              </a:rPr>
              <a:t>ранения, синяки, царапины </a:t>
            </a:r>
          </a:p>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имеет </a:t>
            </a:r>
            <a:r>
              <a:rPr lang="ru-RU" b="1" dirty="0">
                <a:latin typeface="Times New Roman" panose="02020603050405020304" pitchFamily="18" charset="0"/>
                <a:cs typeface="Times New Roman" panose="02020603050405020304" pitchFamily="18" charset="0"/>
              </a:rPr>
              <a:t>мало друзей, или совсем их нет </a:t>
            </a:r>
          </a:p>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боится </a:t>
            </a:r>
            <a:r>
              <a:rPr lang="ru-RU" b="1" dirty="0">
                <a:latin typeface="Times New Roman" panose="02020603050405020304" pitchFamily="18" charset="0"/>
                <a:cs typeface="Times New Roman" panose="02020603050405020304" pitchFamily="18" charset="0"/>
              </a:rPr>
              <a:t>идти в </a:t>
            </a:r>
            <a:r>
              <a:rPr lang="ru-RU" b="1" dirty="0" smtClean="0">
                <a:latin typeface="Times New Roman" panose="02020603050405020304" pitchFamily="18" charset="0"/>
                <a:cs typeface="Times New Roman" panose="02020603050405020304" pitchFamily="18" charset="0"/>
              </a:rPr>
              <a:t>учебное заведение, взаимодействовать </a:t>
            </a:r>
            <a:r>
              <a:rPr lang="ru-RU" b="1" dirty="0">
                <a:latin typeface="Times New Roman" panose="02020603050405020304" pitchFamily="18" charset="0"/>
                <a:cs typeface="Times New Roman" panose="02020603050405020304" pitchFamily="18" charset="0"/>
              </a:rPr>
              <a:t>со  сверстниками </a:t>
            </a:r>
          </a:p>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выбирает </a:t>
            </a:r>
            <a:r>
              <a:rPr lang="ru-RU" b="1" dirty="0">
                <a:latin typeface="Times New Roman" panose="02020603050405020304" pitchFamily="18" charset="0"/>
                <a:cs typeface="Times New Roman" panose="02020603050405020304" pitchFamily="18" charset="0"/>
              </a:rPr>
              <a:t>необычный путь, когда возвращается домой </a:t>
            </a:r>
          </a:p>
          <a:p>
            <a:r>
              <a:rPr lang="ru-RU" b="1" dirty="0" smtClean="0">
                <a:latin typeface="Times New Roman" panose="02020603050405020304" pitchFamily="18" charset="0"/>
                <a:cs typeface="Times New Roman" panose="02020603050405020304" pitchFamily="18" charset="0"/>
              </a:rPr>
              <a:t>теряет </a:t>
            </a:r>
            <a:r>
              <a:rPr lang="ru-RU" b="1" dirty="0">
                <a:latin typeface="Times New Roman" panose="02020603050405020304" pitchFamily="18" charset="0"/>
                <a:cs typeface="Times New Roman" panose="02020603050405020304" pitchFamily="18" charset="0"/>
              </a:rPr>
              <a:t>интерес к учебе или начинает учиться намного хуже, чем обычно </a:t>
            </a:r>
          </a:p>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часто </a:t>
            </a:r>
            <a:r>
              <a:rPr lang="ru-RU" b="1" dirty="0">
                <a:latin typeface="Times New Roman" panose="02020603050405020304" pitchFamily="18" charset="0"/>
                <a:cs typeface="Times New Roman" panose="02020603050405020304" pitchFamily="18" charset="0"/>
              </a:rPr>
              <a:t>жалуется на головную боль, боли в желудке, другие физические проблемы </a:t>
            </a:r>
          </a:p>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тревожно </a:t>
            </a:r>
            <a:r>
              <a:rPr lang="ru-RU" b="1" dirty="0">
                <a:latin typeface="Times New Roman" panose="02020603050405020304" pitchFamily="18" charset="0"/>
                <a:cs typeface="Times New Roman" panose="02020603050405020304" pitchFamily="18" charset="0"/>
              </a:rPr>
              <a:t>спит, часто видит плохие сны </a:t>
            </a:r>
          </a:p>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теряет </a:t>
            </a:r>
            <a:r>
              <a:rPr lang="ru-RU" b="1" dirty="0">
                <a:latin typeface="Times New Roman" panose="02020603050405020304" pitchFamily="18" charset="0"/>
                <a:cs typeface="Times New Roman" panose="02020603050405020304" pitchFamily="18" charset="0"/>
              </a:rPr>
              <a:t>аппетит</a:t>
            </a:r>
          </a:p>
        </p:txBody>
      </p:sp>
    </p:spTree>
    <p:extLst>
      <p:ext uri="{BB962C8B-B14F-4D97-AF65-F5344CB8AC3E}">
        <p14:creationId xmlns:p14="http://schemas.microsoft.com/office/powerpoint/2010/main" val="3076216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600" b="1" dirty="0" smtClean="0">
                <a:solidFill>
                  <a:srgbClr val="2930F0"/>
                </a:solidFill>
                <a:latin typeface="Times New Roman" panose="02020603050405020304" pitchFamily="18" charset="0"/>
                <a:ea typeface="Amatic SC"/>
                <a:cs typeface="Times New Roman" panose="02020603050405020304" pitchFamily="18" charset="0"/>
                <a:sym typeface="Amatic SC"/>
              </a:rPr>
              <a:t>ПСИХОЛОГИЧЕСКИЕ ХАРАКТЕРИСТИКИ ПРЕДПОЛАГАЕМОГО ОБИДЧИКА (БУЛЛЕРА) </a:t>
            </a:r>
            <a:endParaRPr lang="ru-RU" sz="2600"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1163" y="1662545"/>
            <a:ext cx="10792691" cy="4738255"/>
          </a:xfrm>
        </p:spPr>
        <p:txBody>
          <a:bodyPr>
            <a:normAutofit/>
          </a:bodyPr>
          <a:lstStyle/>
          <a:p>
            <a:r>
              <a:rPr lang="ru-RU" b="1" dirty="0" smtClean="0">
                <a:latin typeface="Times New Roman" panose="02020603050405020304" pitchFamily="18" charset="0"/>
                <a:cs typeface="Times New Roman" panose="02020603050405020304" pitchFamily="18" charset="0"/>
              </a:rPr>
              <a:t>доминантная личность, склонная </a:t>
            </a:r>
            <a:r>
              <a:rPr lang="ru-RU" b="1" dirty="0" err="1" smtClean="0">
                <a:latin typeface="Times New Roman" panose="02020603050405020304" pitchFamily="18" charset="0"/>
                <a:cs typeface="Times New Roman" panose="02020603050405020304" pitchFamily="18" charset="0"/>
              </a:rPr>
              <a:t>самоутверждаться</a:t>
            </a:r>
            <a:r>
              <a:rPr lang="ru-RU" b="1" dirty="0" smtClean="0">
                <a:latin typeface="Times New Roman" panose="02020603050405020304" pitchFamily="18" charset="0"/>
                <a:cs typeface="Times New Roman" panose="02020603050405020304" pitchFamily="18" charset="0"/>
              </a:rPr>
              <a:t> с использованием силы </a:t>
            </a:r>
          </a:p>
          <a:p>
            <a:r>
              <a:rPr lang="ru-RU" b="1" dirty="0" smtClean="0">
                <a:latin typeface="Times New Roman" panose="02020603050405020304" pitchFamily="18" charset="0"/>
                <a:cs typeface="Times New Roman" panose="02020603050405020304" pitchFamily="18" charset="0"/>
              </a:rPr>
              <a:t>неуравновешенный, импульсивный, легко </a:t>
            </a:r>
            <a:r>
              <a:rPr lang="ru-RU" b="1" dirty="0" err="1" smtClean="0">
                <a:latin typeface="Times New Roman" panose="02020603050405020304" pitchFamily="18" charset="0"/>
                <a:cs typeface="Times New Roman" panose="02020603050405020304" pitchFamily="18" charset="0"/>
              </a:rPr>
              <a:t>фрустрирован</a:t>
            </a:r>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демонстрирует терпимость к насилию </a:t>
            </a:r>
          </a:p>
          <a:p>
            <a:r>
              <a:rPr lang="ru-RU" b="1" dirty="0" smtClean="0">
                <a:latin typeface="Times New Roman" panose="02020603050405020304" pitchFamily="18" charset="0"/>
                <a:cs typeface="Times New Roman" panose="02020603050405020304" pitchFamily="18" charset="0"/>
              </a:rPr>
              <a:t>склонен нарушать правила </a:t>
            </a:r>
          </a:p>
          <a:p>
            <a:r>
              <a:rPr lang="ru-RU" b="1" dirty="0" smtClean="0">
                <a:latin typeface="Times New Roman" panose="02020603050405020304" pitchFamily="18" charset="0"/>
                <a:cs typeface="Times New Roman" panose="02020603050405020304" pitchFamily="18" charset="0"/>
              </a:rPr>
              <a:t>не </a:t>
            </a:r>
            <a:r>
              <a:rPr lang="ru-RU" b="1" dirty="0">
                <a:latin typeface="Times New Roman" panose="02020603050405020304" pitchFamily="18" charset="0"/>
                <a:cs typeface="Times New Roman" panose="02020603050405020304" pitchFamily="18" charset="0"/>
              </a:rPr>
              <a:t>проявляет сопереживания к тем детям, которые подверглись нападкам </a:t>
            </a:r>
          </a:p>
          <a:p>
            <a:r>
              <a:rPr lang="ru-RU" b="1" dirty="0" smtClean="0">
                <a:latin typeface="Times New Roman" panose="02020603050405020304" pitchFamily="18" charset="0"/>
                <a:cs typeface="Times New Roman" panose="02020603050405020304" pitchFamily="18" charset="0"/>
              </a:rPr>
              <a:t>часто </a:t>
            </a:r>
            <a:r>
              <a:rPr lang="ru-RU" b="1" dirty="0">
                <a:latin typeface="Times New Roman" panose="02020603050405020304" pitchFamily="18" charset="0"/>
                <a:cs typeface="Times New Roman" panose="02020603050405020304" pitchFamily="18" charset="0"/>
              </a:rPr>
              <a:t>относится агрессивно к </a:t>
            </a:r>
            <a:r>
              <a:rPr lang="ru-RU" b="1" dirty="0" smtClean="0">
                <a:latin typeface="Times New Roman" panose="02020603050405020304" pitchFamily="18" charset="0"/>
                <a:cs typeface="Times New Roman" panose="02020603050405020304" pitchFamily="18" charset="0"/>
              </a:rPr>
              <a:t>взрослым</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41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5016"/>
            <a:ext cx="10314709" cy="1158875"/>
          </a:xfrm>
        </p:spPr>
        <p:txBody>
          <a:bodyPr>
            <a:normAutofit/>
          </a:bodyPr>
          <a:lstStyle/>
          <a:p>
            <a:r>
              <a:rPr lang="ru-RU" sz="2600" b="1" dirty="0" smtClean="0">
                <a:solidFill>
                  <a:srgbClr val="2930F0"/>
                </a:solidFill>
                <a:latin typeface="Times New Roman" panose="02020603050405020304" pitchFamily="18" charset="0"/>
                <a:ea typeface="Amatic SC"/>
                <a:cs typeface="Times New Roman" panose="02020603050405020304" pitchFamily="18" charset="0"/>
                <a:sym typeface="Amatic SC"/>
              </a:rPr>
              <a:t>НАБЛЮДАТЕЛИ</a:t>
            </a:r>
            <a:endParaRPr lang="ru-RU" sz="2600"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72836" y="1132896"/>
            <a:ext cx="10709563" cy="5309467"/>
          </a:xfrm>
        </p:spPr>
        <p:txBody>
          <a:bodyPr>
            <a:noAutofit/>
          </a:bodyPr>
          <a:lstStyle/>
          <a:p>
            <a:pPr marL="0" indent="0" algn="just">
              <a:lnSpc>
                <a:spcPct val="100000"/>
              </a:lnSpc>
              <a:spcBef>
                <a:spcPts val="0"/>
              </a:spcBef>
              <a:buNone/>
            </a:pPr>
            <a:r>
              <a:rPr lang="ru-RU" sz="2400" b="1" dirty="0" smtClean="0">
                <a:latin typeface="Times New Roman" panose="02020603050405020304" pitchFamily="18" charset="0"/>
                <a:cs typeface="Times New Roman" panose="02020603050405020304" pitchFamily="18" charset="0"/>
              </a:rPr>
              <a:t>	Это </a:t>
            </a:r>
            <a:r>
              <a:rPr lang="ru-RU" sz="2400" b="1" dirty="0">
                <a:latin typeface="Times New Roman" panose="02020603050405020304" pitchFamily="18" charset="0"/>
                <a:cs typeface="Times New Roman" panose="02020603050405020304" pitchFamily="18" charset="0"/>
              </a:rPr>
              <a:t>самая большая группа участников </a:t>
            </a:r>
            <a:r>
              <a:rPr lang="ru-RU" sz="2400" b="1" dirty="0" smtClean="0">
                <a:latin typeface="Times New Roman" panose="02020603050405020304" pitchFamily="18" charset="0"/>
                <a:cs typeface="Times New Roman" panose="02020603050405020304" pitchFamily="18" charset="0"/>
              </a:rPr>
              <a:t>буллинга.</a:t>
            </a:r>
          </a:p>
          <a:p>
            <a:pPr marL="0" indent="0" algn="just">
              <a:lnSpc>
                <a:spcPct val="100000"/>
              </a:lnSpc>
              <a:spcBef>
                <a:spcPts val="0"/>
              </a:spcBef>
              <a:buNone/>
            </a:pPr>
            <a:r>
              <a:rPr lang="ru-RU" sz="2400" b="1" dirty="0" smtClean="0">
                <a:latin typeface="Times New Roman" panose="02020603050405020304" pitchFamily="18" charset="0"/>
                <a:cs typeface="Times New Roman" panose="02020603050405020304" pitchFamily="18" charset="0"/>
              </a:rPr>
              <a:t>	Почти </a:t>
            </a:r>
            <a:r>
              <a:rPr lang="ru-RU" sz="2400" b="1" dirty="0">
                <a:latin typeface="Times New Roman" panose="02020603050405020304" pitchFamily="18" charset="0"/>
                <a:cs typeface="Times New Roman" panose="02020603050405020304" pitchFamily="18" charset="0"/>
              </a:rPr>
              <a:t>все они испытывают жалость к жертве, но только половина из них хотели помочь, так как сами боялись стать жертвой агрессивного поведения. Некоторые подчиняются законам толпы, делают «как все», кто-то хочет заслужить поощрение лидера </a:t>
            </a:r>
            <a:r>
              <a:rPr lang="ru-RU" sz="2400" b="1" dirty="0" smtClean="0">
                <a:latin typeface="Times New Roman" panose="02020603050405020304" pitchFamily="18" charset="0"/>
                <a:cs typeface="Times New Roman" panose="02020603050405020304" pitchFamily="18" charset="0"/>
              </a:rPr>
              <a:t>класса.</a:t>
            </a:r>
          </a:p>
          <a:p>
            <a:pPr marL="0" indent="0">
              <a:lnSpc>
                <a:spcPct val="100000"/>
              </a:lnSpc>
              <a:spcBef>
                <a:spcPts val="0"/>
              </a:spcBef>
              <a:buNone/>
            </a:pPr>
            <a:endParaRPr lang="ru-RU" sz="2400" b="1"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ru-RU" sz="2400" b="1" dirty="0" smtClean="0">
                <a:latin typeface="Times New Roman" panose="02020603050405020304" pitchFamily="18" charset="0"/>
                <a:cs typeface="Times New Roman" panose="02020603050405020304" pitchFamily="18" charset="0"/>
              </a:rPr>
              <a:t>	Характерные </a:t>
            </a:r>
            <a:r>
              <a:rPr lang="ru-RU" sz="2400" b="1" dirty="0">
                <a:latin typeface="Times New Roman" panose="02020603050405020304" pitchFamily="18" charset="0"/>
                <a:cs typeface="Times New Roman" panose="02020603050405020304" pitchFamily="18" charset="0"/>
              </a:rPr>
              <a:t>особенности этой </a:t>
            </a:r>
            <a:r>
              <a:rPr lang="ru-RU" sz="2400" b="1" dirty="0" smtClean="0">
                <a:latin typeface="Times New Roman" panose="02020603050405020304" pitchFamily="18" charset="0"/>
                <a:cs typeface="Times New Roman" panose="02020603050405020304" pitchFamily="18" charset="0"/>
              </a:rPr>
              <a:t>категории:</a:t>
            </a:r>
          </a:p>
          <a:p>
            <a:pPr>
              <a:lnSpc>
                <a:spcPct val="100000"/>
              </a:lnSpc>
              <a:spcBef>
                <a:spcPts val="0"/>
              </a:spcBef>
            </a:pPr>
            <a:r>
              <a:rPr lang="ru-RU" sz="2400" b="1" dirty="0" smtClean="0">
                <a:latin typeface="Times New Roman" panose="02020603050405020304" pitchFamily="18" charset="0"/>
                <a:cs typeface="Times New Roman" panose="02020603050405020304" pitchFamily="18" charset="0"/>
              </a:rPr>
              <a:t>не </a:t>
            </a:r>
            <a:r>
              <a:rPr lang="ru-RU" sz="2400" b="1" dirty="0">
                <a:latin typeface="Times New Roman" panose="02020603050405020304" pitchFamily="18" charset="0"/>
                <a:cs typeface="Times New Roman" panose="02020603050405020304" pitchFamily="18" charset="0"/>
              </a:rPr>
              <a:t>самостоятельные, легко поддаются внешнему </a:t>
            </a:r>
            <a:r>
              <a:rPr lang="ru-RU" sz="2400" b="1" dirty="0" smtClean="0">
                <a:latin typeface="Times New Roman" panose="02020603050405020304" pitchFamily="18" charset="0"/>
                <a:cs typeface="Times New Roman" panose="02020603050405020304" pitchFamily="18" charset="0"/>
              </a:rPr>
              <a:t>влиянию;</a:t>
            </a:r>
          </a:p>
          <a:p>
            <a:pPr>
              <a:lnSpc>
                <a:spcPct val="100000"/>
              </a:lnSpc>
              <a:spcBef>
                <a:spcPts val="0"/>
              </a:spcBef>
            </a:pPr>
            <a:r>
              <a:rPr lang="ru-RU" sz="2400" b="1" dirty="0" smtClean="0">
                <a:latin typeface="Times New Roman" panose="02020603050405020304" pitchFamily="18" charset="0"/>
                <a:cs typeface="Times New Roman" panose="02020603050405020304" pitchFamily="18" charset="0"/>
              </a:rPr>
              <a:t>не </a:t>
            </a:r>
            <a:r>
              <a:rPr lang="ru-RU" sz="2400" b="1" dirty="0">
                <a:latin typeface="Times New Roman" panose="02020603050405020304" pitchFamily="18" charset="0"/>
                <a:cs typeface="Times New Roman" panose="02020603050405020304" pitchFamily="18" charset="0"/>
              </a:rPr>
              <a:t>умеют ставить себя на место другого, не задумываются о </a:t>
            </a:r>
            <a:r>
              <a:rPr lang="ru-RU" sz="2400" b="1" dirty="0" smtClean="0">
                <a:latin typeface="Times New Roman" panose="02020603050405020304" pitchFamily="18" charset="0"/>
                <a:cs typeface="Times New Roman" panose="02020603050405020304" pitchFamily="18" charset="0"/>
              </a:rPr>
              <a:t>последствиях;</a:t>
            </a:r>
          </a:p>
          <a:p>
            <a:pPr>
              <a:lnSpc>
                <a:spcPct val="100000"/>
              </a:lnSpc>
              <a:spcBef>
                <a:spcPts val="0"/>
              </a:spcBef>
            </a:pPr>
            <a:r>
              <a:rPr lang="ru-RU" sz="2400" b="1" dirty="0" smtClean="0">
                <a:latin typeface="Times New Roman" panose="02020603050405020304" pitchFamily="18" charset="0"/>
                <a:cs typeface="Times New Roman" panose="02020603050405020304" pitchFamily="18" charset="0"/>
              </a:rPr>
              <a:t>родители </a:t>
            </a:r>
            <a:r>
              <a:rPr lang="ru-RU" sz="2400" b="1" dirty="0">
                <a:latin typeface="Times New Roman" panose="02020603050405020304" pitchFamily="18" charset="0"/>
                <a:cs typeface="Times New Roman" panose="02020603050405020304" pitchFamily="18" charset="0"/>
              </a:rPr>
              <a:t>требовательны, склонны к физическим </a:t>
            </a:r>
            <a:r>
              <a:rPr lang="ru-RU" sz="2400" b="1" dirty="0" smtClean="0">
                <a:latin typeface="Times New Roman" panose="02020603050405020304" pitchFamily="18" charset="0"/>
                <a:cs typeface="Times New Roman" panose="02020603050405020304" pitchFamily="18" charset="0"/>
              </a:rPr>
              <a:t>наказаниям;</a:t>
            </a:r>
          </a:p>
          <a:p>
            <a:pPr>
              <a:lnSpc>
                <a:spcPct val="100000"/>
              </a:lnSpc>
              <a:spcBef>
                <a:spcPts val="0"/>
              </a:spcBef>
            </a:pPr>
            <a:r>
              <a:rPr lang="ru-RU" sz="2400" b="1" dirty="0" smtClean="0">
                <a:latin typeface="Times New Roman" panose="02020603050405020304" pitchFamily="18" charset="0"/>
                <a:cs typeface="Times New Roman" panose="02020603050405020304" pitchFamily="18" charset="0"/>
              </a:rPr>
              <a:t>озлоблены;</a:t>
            </a:r>
          </a:p>
          <a:p>
            <a:pPr>
              <a:lnSpc>
                <a:spcPct val="100000"/>
              </a:lnSpc>
              <a:spcBef>
                <a:spcPts val="0"/>
              </a:spcBef>
            </a:pPr>
            <a:r>
              <a:rPr lang="ru-RU" sz="2400" b="1" dirty="0" smtClean="0">
                <a:latin typeface="Times New Roman" panose="02020603050405020304" pitchFamily="18" charset="0"/>
                <a:cs typeface="Times New Roman" panose="02020603050405020304" pitchFamily="18" charset="0"/>
              </a:rPr>
              <a:t>не </a:t>
            </a:r>
            <a:r>
              <a:rPr lang="ru-RU" sz="2400" b="1" dirty="0">
                <a:latin typeface="Times New Roman" panose="02020603050405020304" pitchFamily="18" charset="0"/>
                <a:cs typeface="Times New Roman" panose="02020603050405020304" pitchFamily="18" charset="0"/>
              </a:rPr>
              <a:t>уверены в </a:t>
            </a:r>
            <a:r>
              <a:rPr lang="ru-RU" sz="2400" b="1" dirty="0" smtClean="0">
                <a:latin typeface="Times New Roman" panose="02020603050405020304" pitchFamily="18" charset="0"/>
                <a:cs typeface="Times New Roman" panose="02020603050405020304" pitchFamily="18" charset="0"/>
              </a:rPr>
              <a:t>себе;</a:t>
            </a:r>
          </a:p>
          <a:p>
            <a:pPr>
              <a:lnSpc>
                <a:spcPct val="100000"/>
              </a:lnSpc>
              <a:spcBef>
                <a:spcPts val="0"/>
              </a:spcBef>
            </a:pPr>
            <a:r>
              <a:rPr lang="ru-RU" sz="2400" b="1" dirty="0" smtClean="0">
                <a:latin typeface="Times New Roman" panose="02020603050405020304" pitchFamily="18" charset="0"/>
                <a:cs typeface="Times New Roman" panose="02020603050405020304" pitchFamily="18" charset="0"/>
              </a:rPr>
              <a:t>имеют </a:t>
            </a:r>
            <a:r>
              <a:rPr lang="ru-RU" sz="2400" b="1" dirty="0">
                <a:latin typeface="Times New Roman" panose="02020603050405020304" pitchFamily="18" charset="0"/>
                <a:cs typeface="Times New Roman" panose="02020603050405020304" pitchFamily="18" charset="0"/>
              </a:rPr>
              <a:t>трусливый </a:t>
            </a:r>
            <a:r>
              <a:rPr lang="ru-RU" sz="2400" b="1" dirty="0" smtClean="0">
                <a:latin typeface="Times New Roman" panose="02020603050405020304" pitchFamily="18" charset="0"/>
                <a:cs typeface="Times New Roman" panose="02020603050405020304" pitchFamily="18" charset="0"/>
              </a:rPr>
              <a:t>характер.</a:t>
            </a:r>
          </a:p>
          <a:p>
            <a:pPr marL="0" indent="0">
              <a:lnSpc>
                <a:spcPct val="120000"/>
              </a:lnSpc>
              <a:spcBef>
                <a:spcPts val="0"/>
              </a:spcBef>
              <a:buNone/>
            </a:pPr>
            <a:r>
              <a:rPr lang="ru-RU" sz="2000" dirty="0"/>
              <a:t/>
            </a:r>
            <a:br>
              <a:rPr lang="ru-RU" sz="2000" dirty="0"/>
            </a:br>
            <a:r>
              <a:rPr lang="ru-RU" sz="2000" dirty="0"/>
              <a:t/>
            </a:r>
            <a:br>
              <a:rPr lang="ru-RU" sz="2000" dirty="0"/>
            </a:br>
            <a:endParaRPr lang="ru-RU" sz="2000" dirty="0"/>
          </a:p>
        </p:txBody>
      </p:sp>
    </p:spTree>
    <p:extLst>
      <p:ext uri="{BB962C8B-B14F-4D97-AF65-F5344CB8AC3E}">
        <p14:creationId xmlns:p14="http://schemas.microsoft.com/office/powerpoint/2010/main" val="1710500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383982" cy="1158875"/>
          </a:xfrm>
        </p:spPr>
        <p:txBody>
          <a:bodyPr>
            <a:noAutofit/>
          </a:bodyPr>
          <a:lstStyle/>
          <a:p>
            <a:pPr algn="ctr"/>
            <a:r>
              <a:rPr lang="ru-RU" sz="3200" b="1" dirty="0" smtClean="0">
                <a:solidFill>
                  <a:srgbClr val="2930F0"/>
                </a:solidFill>
                <a:latin typeface="+mn-lt"/>
              </a:rPr>
              <a:t/>
            </a:r>
            <a:br>
              <a:rPr lang="ru-RU" sz="3200" b="1" dirty="0" smtClean="0">
                <a:solidFill>
                  <a:srgbClr val="2930F0"/>
                </a:solidFill>
                <a:latin typeface="+mn-lt"/>
              </a:rPr>
            </a:br>
            <a:r>
              <a:rPr lang="ru-RU" sz="2500" b="1" dirty="0" smtClean="0">
                <a:solidFill>
                  <a:srgbClr val="2930F0"/>
                </a:solidFill>
                <a:latin typeface="Times New Roman" panose="02020603050405020304" pitchFamily="18" charset="0"/>
                <a:cs typeface="Times New Roman" panose="02020603050405020304" pitchFamily="18" charset="0"/>
              </a:rPr>
              <a:t>РЕКОМЕНДАЦИИ ПЕДАГОГАМ </a:t>
            </a:r>
            <a:br>
              <a:rPr lang="ru-RU" sz="2500" b="1" dirty="0" smtClean="0">
                <a:solidFill>
                  <a:srgbClr val="2930F0"/>
                </a:solidFill>
                <a:latin typeface="Times New Roman" panose="02020603050405020304" pitchFamily="18" charset="0"/>
                <a:cs typeface="Times New Roman" panose="02020603050405020304" pitchFamily="18" charset="0"/>
              </a:rPr>
            </a:br>
            <a:r>
              <a:rPr lang="ru-RU" sz="2500" b="1" dirty="0" smtClean="0">
                <a:solidFill>
                  <a:srgbClr val="2930F0"/>
                </a:solidFill>
                <a:latin typeface="Times New Roman" panose="02020603050405020304" pitchFamily="18" charset="0"/>
                <a:cs typeface="Times New Roman" panose="02020603050405020304" pitchFamily="18" charset="0"/>
              </a:rPr>
              <a:t>В ВЫЯВЛЕНИИ БУЛЛИНГА И ПРОТИВОДЕЙСТВИИ ЕМУ </a:t>
            </a:r>
            <a:br>
              <a:rPr lang="ru-RU" sz="2500" b="1" dirty="0" smtClean="0">
                <a:solidFill>
                  <a:srgbClr val="2930F0"/>
                </a:solidFill>
                <a:latin typeface="Times New Roman" panose="02020603050405020304" pitchFamily="18" charset="0"/>
                <a:cs typeface="Times New Roman" panose="02020603050405020304" pitchFamily="18" charset="0"/>
              </a:rPr>
            </a:br>
            <a:r>
              <a:rPr lang="ru-RU" sz="2500" b="1" dirty="0" smtClean="0">
                <a:solidFill>
                  <a:srgbClr val="2930F0"/>
                </a:solidFill>
                <a:latin typeface="Times New Roman" panose="02020603050405020304" pitchFamily="18" charset="0"/>
                <a:cs typeface="Times New Roman" panose="02020603050405020304" pitchFamily="18" charset="0"/>
              </a:rPr>
              <a:t>В УЧРЕЖДЕНИЯХ ОБРАЗОВАНИЯ</a:t>
            </a:r>
            <a:r>
              <a:rPr lang="ru-RU" sz="3200" b="1" dirty="0">
                <a:solidFill>
                  <a:srgbClr val="2930F0"/>
                </a:solidFill>
                <a:latin typeface="Times New Roman" panose="02020603050405020304" pitchFamily="18" charset="0"/>
                <a:cs typeface="Times New Roman" panose="02020603050405020304" pitchFamily="18" charset="0"/>
              </a:rPr>
              <a:t/>
            </a:r>
            <a:br>
              <a:rPr lang="ru-RU" sz="3200" b="1" dirty="0">
                <a:solidFill>
                  <a:srgbClr val="2930F0"/>
                </a:solidFill>
                <a:latin typeface="Times New Roman" panose="02020603050405020304" pitchFamily="18" charset="0"/>
                <a:cs typeface="Times New Roman" panose="02020603050405020304" pitchFamily="18" charset="0"/>
              </a:rPr>
            </a:br>
            <a:endParaRPr lang="ru-RU" sz="3200" b="1" dirty="0">
              <a:solidFill>
                <a:srgbClr val="2930F0"/>
              </a:solidFill>
              <a:latin typeface="Times New Roman" panose="02020603050405020304" pitchFamily="18" charset="0"/>
              <a:cs typeface="Times New Roman" panose="02020603050405020304" pitchFamily="18" charset="0"/>
            </a:endParaRPr>
          </a:p>
        </p:txBody>
      </p:sp>
      <p:sp>
        <p:nvSpPr>
          <p:cNvPr id="10" name="Объект 9"/>
          <p:cNvSpPr>
            <a:spLocks noGrp="1"/>
          </p:cNvSpPr>
          <p:nvPr>
            <p:ph idx="1"/>
          </p:nvPr>
        </p:nvSpPr>
        <p:spPr>
          <a:xfrm>
            <a:off x="665018" y="1607128"/>
            <a:ext cx="10695709" cy="4710546"/>
          </a:xfrm>
        </p:spPr>
        <p:txBody>
          <a:bodyPr>
            <a:normAutofit fontScale="92500" lnSpcReduction="20000"/>
          </a:bodyPr>
          <a:lstStyle/>
          <a:p>
            <a:pPr lvl="0"/>
            <a:r>
              <a:rPr lang="ru-RU" b="1" dirty="0" smtClean="0">
                <a:latin typeface="Times New Roman" panose="02020603050405020304" pitchFamily="18" charset="0"/>
                <a:cs typeface="Times New Roman" panose="02020603050405020304" pitchFamily="18" charset="0"/>
              </a:rPr>
              <a:t>Установите </a:t>
            </a:r>
            <a:r>
              <a:rPr lang="ru-RU" b="1" dirty="0">
                <a:latin typeface="Times New Roman" panose="02020603050405020304" pitchFamily="18" charset="0"/>
                <a:cs typeface="Times New Roman" panose="02020603050405020304" pitchFamily="18" charset="0"/>
              </a:rPr>
              <a:t>формы </a:t>
            </a:r>
            <a:r>
              <a:rPr lang="ru-RU" b="1" dirty="0" err="1">
                <a:latin typeface="Times New Roman" panose="02020603050405020304" pitchFamily="18" charset="0"/>
                <a:cs typeface="Times New Roman" panose="02020603050405020304" pitchFamily="18" charset="0"/>
              </a:rPr>
              <a:t>буллинга</a:t>
            </a:r>
            <a:r>
              <a:rPr lang="ru-RU" b="1" dirty="0">
                <a:latin typeface="Times New Roman" panose="02020603050405020304" pitchFamily="18" charset="0"/>
                <a:cs typeface="Times New Roman" panose="02020603050405020304" pitchFamily="18" charset="0"/>
              </a:rPr>
              <a:t>, которые имеют место в вашем образовательном учреждении. </a:t>
            </a:r>
            <a:endParaRPr lang="ru-RU" b="1" dirty="0" smtClean="0">
              <a:latin typeface="Times New Roman" panose="02020603050405020304" pitchFamily="18" charset="0"/>
              <a:cs typeface="Times New Roman" panose="02020603050405020304" pitchFamily="18" charset="0"/>
            </a:endParaRPr>
          </a:p>
          <a:p>
            <a:pPr lvl="0"/>
            <a:r>
              <a:rPr lang="ru-RU" b="1" dirty="0" smtClean="0">
                <a:latin typeface="Times New Roman" panose="02020603050405020304" pitchFamily="18" charset="0"/>
                <a:cs typeface="Times New Roman" panose="02020603050405020304" pitchFamily="18" charset="0"/>
              </a:rPr>
              <a:t>К действиям </a:t>
            </a:r>
            <a:r>
              <a:rPr lang="ru-RU" b="1" dirty="0">
                <a:latin typeface="Times New Roman" panose="02020603050405020304" pitchFamily="18" charset="0"/>
                <a:cs typeface="Times New Roman" panose="02020603050405020304" pitchFamily="18" charset="0"/>
              </a:rPr>
              <a:t>следует приступать после исследования проблемы насилия в учреждении образования с помощью анкет, изучения специальной литературы и видеозаписей. </a:t>
            </a:r>
            <a:endParaRPr lang="ru-RU" b="1" dirty="0" smtClean="0">
              <a:latin typeface="Times New Roman" panose="02020603050405020304" pitchFamily="18" charset="0"/>
              <a:cs typeface="Times New Roman" panose="02020603050405020304" pitchFamily="18" charset="0"/>
            </a:endParaRPr>
          </a:p>
          <a:p>
            <a:pPr marL="252000" lvl="8"/>
            <a:r>
              <a:rPr lang="ru-RU" sz="2800" b="1" dirty="0">
                <a:solidFill>
                  <a:prstClr val="black"/>
                </a:solidFill>
                <a:latin typeface="Times New Roman" panose="02020603050405020304" pitchFamily="18" charset="0"/>
                <a:cs typeface="Times New Roman" panose="02020603050405020304" pitchFamily="18" charset="0"/>
              </a:rPr>
              <a:t>Обсуждайте проблемы, беседуйте с детьми как индивидуально, так и в группе.</a:t>
            </a:r>
          </a:p>
          <a:p>
            <a:pPr lvl="0"/>
            <a:r>
              <a:rPr lang="ru-RU" b="1" dirty="0">
                <a:solidFill>
                  <a:prstClr val="black"/>
                </a:solidFill>
                <a:latin typeface="Times New Roman" panose="02020603050405020304" pitchFamily="18" charset="0"/>
                <a:cs typeface="Times New Roman" panose="02020603050405020304" pitchFamily="18" charset="0"/>
              </a:rPr>
              <a:t>Определите поведение персонала учреждения образования, которое способствует позитивным межличностным отношениям между учащимися.</a:t>
            </a:r>
          </a:p>
          <a:p>
            <a:pPr lvl="0"/>
            <a:r>
              <a:rPr lang="ru-RU" b="1" dirty="0">
                <a:solidFill>
                  <a:prstClr val="black"/>
                </a:solidFill>
                <a:latin typeface="Times New Roman" panose="02020603050405020304" pitchFamily="18" charset="0"/>
                <a:cs typeface="Times New Roman" panose="02020603050405020304" pitchFamily="18" charset="0"/>
              </a:rPr>
              <a:t>Пригласите «обидчиков» принять участие в решении ситуации.</a:t>
            </a:r>
          </a:p>
          <a:p>
            <a:pPr lvl="0"/>
            <a:r>
              <a:rPr lang="ru-RU" b="1" dirty="0">
                <a:solidFill>
                  <a:prstClr val="black"/>
                </a:solidFill>
                <a:latin typeface="Times New Roman" panose="02020603050405020304" pitchFamily="18" charset="0"/>
                <a:cs typeface="Times New Roman" panose="02020603050405020304" pitchFamily="18" charset="0"/>
              </a:rPr>
              <a:t> Помогите ребенку, который стал жертвой, самому решить проблему, конечно с помощью других. </a:t>
            </a:r>
          </a:p>
          <a:p>
            <a:pPr lvl="0"/>
            <a:r>
              <a:rPr lang="ru-RU" b="1" dirty="0">
                <a:solidFill>
                  <a:prstClr val="black"/>
                </a:solidFill>
                <a:latin typeface="Times New Roman" panose="02020603050405020304" pitchFamily="18" charset="0"/>
                <a:cs typeface="Times New Roman" panose="02020603050405020304" pitchFamily="18" charset="0"/>
              </a:rPr>
              <a:t>Конструктивно работайте с родителями. </a:t>
            </a:r>
          </a:p>
          <a:p>
            <a:pPr lvl="0"/>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372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370127" cy="909492"/>
          </a:xfrm>
        </p:spPr>
        <p:txBody>
          <a:bodyPr>
            <a:normAutofit fontScale="90000"/>
          </a:bodyPr>
          <a:lstStyle/>
          <a:p>
            <a:pPr algn="ctr"/>
            <a:r>
              <a:rPr lang="ru-RU" sz="3600" b="1" dirty="0" smtClean="0">
                <a:solidFill>
                  <a:srgbClr val="2930F0"/>
                </a:solidFill>
                <a:latin typeface="+mn-lt"/>
              </a:rPr>
              <a:t/>
            </a:r>
            <a:br>
              <a:rPr lang="ru-RU" sz="3600" b="1" dirty="0" smtClean="0">
                <a:solidFill>
                  <a:srgbClr val="2930F0"/>
                </a:solidFill>
                <a:latin typeface="+mn-lt"/>
              </a:rPr>
            </a:br>
            <a:r>
              <a:rPr lang="ru-RU" sz="3100" b="1" dirty="0" smtClean="0">
                <a:solidFill>
                  <a:srgbClr val="2930F0"/>
                </a:solidFill>
                <a:latin typeface="Times New Roman" panose="02020603050405020304" pitchFamily="18" charset="0"/>
                <a:cs typeface="Times New Roman" panose="02020603050405020304" pitchFamily="18" charset="0"/>
              </a:rPr>
              <a:t>МЕТОДЫ ПРОФИЛАКТИКИ БУЛЛИНГА</a:t>
            </a:r>
            <a:br>
              <a:rPr lang="ru-RU" sz="3100" b="1" dirty="0" smtClean="0">
                <a:solidFill>
                  <a:srgbClr val="2930F0"/>
                </a:solidFill>
                <a:latin typeface="Times New Roman" panose="02020603050405020304" pitchFamily="18" charset="0"/>
                <a:cs typeface="Times New Roman" panose="02020603050405020304" pitchFamily="18" charset="0"/>
              </a:rPr>
            </a:br>
            <a:endParaRPr lang="ru-RU" sz="3100" b="1" dirty="0">
              <a:solidFill>
                <a:srgbClr val="2930F0"/>
              </a:solidFill>
              <a:latin typeface="Times New Roman" panose="02020603050405020304" pitchFamily="18" charset="0"/>
              <a:cs typeface="Times New Roman" panose="02020603050405020304" pitchFamily="18" charset="0"/>
            </a:endParaRPr>
          </a:p>
        </p:txBody>
      </p:sp>
      <p:sp>
        <p:nvSpPr>
          <p:cNvPr id="10" name="Объект 9"/>
          <p:cNvSpPr>
            <a:spLocks noGrp="1"/>
          </p:cNvSpPr>
          <p:nvPr>
            <p:ph idx="1"/>
          </p:nvPr>
        </p:nvSpPr>
        <p:spPr>
          <a:xfrm>
            <a:off x="997526" y="1537855"/>
            <a:ext cx="10612583" cy="4572000"/>
          </a:xfrm>
        </p:spPr>
        <p:txBody>
          <a:bodyPr>
            <a:normAutofit/>
          </a:bodyPr>
          <a:lstStyle/>
          <a:p>
            <a:pPr defTabSz="684000">
              <a:lnSpc>
                <a:spcPct val="150000"/>
              </a:lnSpc>
              <a:spcBef>
                <a:spcPts val="600"/>
              </a:spcBef>
            </a:pPr>
            <a:r>
              <a:rPr lang="ru-RU" sz="3200" b="1" dirty="0" err="1" smtClean="0">
                <a:latin typeface="Times New Roman" panose="02020603050405020304" pitchFamily="18" charset="0"/>
                <a:cs typeface="Times New Roman" panose="02020603050405020304" pitchFamily="18" charset="0"/>
              </a:rPr>
              <a:t>Внутриклассные</a:t>
            </a:r>
            <a:r>
              <a:rPr lang="ru-RU" sz="3200" b="1" dirty="0" smtClean="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правила</a:t>
            </a:r>
          </a:p>
          <a:p>
            <a:pPr defTabSz="684000">
              <a:lnSpc>
                <a:spcPct val="150000"/>
              </a:lnSpc>
              <a:spcBef>
                <a:spcPts val="600"/>
              </a:spcBef>
            </a:pPr>
            <a:r>
              <a:rPr lang="ru-RU" sz="3200" b="1" dirty="0">
                <a:latin typeface="Times New Roman" panose="02020603050405020304" pitchFamily="18" charset="0"/>
                <a:cs typeface="Times New Roman" panose="02020603050405020304" pitchFamily="18" charset="0"/>
              </a:rPr>
              <a:t>Просмотр </a:t>
            </a:r>
            <a:r>
              <a:rPr lang="ru-RU" sz="3200" b="1" dirty="0" smtClean="0">
                <a:latin typeface="Times New Roman" panose="02020603050405020304" pitchFamily="18" charset="0"/>
                <a:cs typeface="Times New Roman" panose="02020603050405020304" pitchFamily="18" charset="0"/>
              </a:rPr>
              <a:t>фильмов</a:t>
            </a:r>
          </a:p>
          <a:p>
            <a:pPr defTabSz="684000">
              <a:lnSpc>
                <a:spcPct val="150000"/>
              </a:lnSpc>
              <a:spcBef>
                <a:spcPts val="600"/>
              </a:spcBef>
            </a:pPr>
            <a:r>
              <a:rPr lang="ru-RU" sz="3200" b="1" dirty="0" smtClean="0">
                <a:latin typeface="Times New Roman" panose="02020603050405020304" pitchFamily="18" charset="0"/>
                <a:cs typeface="Times New Roman" panose="02020603050405020304" pitchFamily="18" charset="0"/>
              </a:rPr>
              <a:t>Постановки</a:t>
            </a:r>
          </a:p>
          <a:p>
            <a:pPr defTabSz="684000">
              <a:lnSpc>
                <a:spcPct val="150000"/>
              </a:lnSpc>
              <a:spcBef>
                <a:spcPts val="600"/>
              </a:spcBef>
            </a:pPr>
            <a:r>
              <a:rPr lang="ru-RU" sz="3200" b="1" dirty="0">
                <a:latin typeface="Times New Roman" panose="02020603050405020304" pitchFamily="18" charset="0"/>
                <a:cs typeface="Times New Roman" panose="02020603050405020304" pitchFamily="18" charset="0"/>
              </a:rPr>
              <a:t>Комбинирование форм работы</a:t>
            </a:r>
          </a:p>
          <a:p>
            <a:pPr defTabSz="684000">
              <a:spcBef>
                <a:spcPts val="600"/>
              </a:spcBef>
            </a:pPr>
            <a:endParaRPr lang="ru-RU" b="1" dirty="0"/>
          </a:p>
          <a:p>
            <a:pPr defTabSz="684000">
              <a:spcBef>
                <a:spcPts val="600"/>
              </a:spcBef>
            </a:pPr>
            <a:endParaRPr lang="ru-RU" dirty="0"/>
          </a:p>
          <a:p>
            <a:pPr marL="0" indent="0" defTabSz="684000">
              <a:spcBef>
                <a:spcPts val="600"/>
              </a:spcBef>
              <a:buNone/>
            </a:pPr>
            <a:endParaRPr lang="ru-RU" dirty="0" smtClean="0"/>
          </a:p>
        </p:txBody>
      </p:sp>
    </p:spTree>
    <p:extLst>
      <p:ext uri="{BB962C8B-B14F-4D97-AF65-F5344CB8AC3E}">
        <p14:creationId xmlns:p14="http://schemas.microsoft.com/office/powerpoint/2010/main" val="3989425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62001" y="1004090"/>
            <a:ext cx="10640290" cy="5595250"/>
          </a:xfrm>
          <a:prstGeom prst="rect">
            <a:avLst/>
          </a:prstGeom>
        </p:spPr>
        <p:txBody>
          <a:bodyPr wrap="square">
            <a:spAutoFit/>
          </a:bodyPr>
          <a:lstStyle/>
          <a:p>
            <a:pPr algn="just">
              <a:lnSpc>
                <a:spcPct val="120000"/>
              </a:lnSpc>
            </a:pPr>
            <a:r>
              <a:rPr lang="ru-RU" sz="2400" dirty="0" smtClean="0">
                <a:solidFill>
                  <a:srgbClr val="000000"/>
                </a:solidFill>
                <a:latin typeface="Times New Roman" panose="02020603050405020304" pitchFamily="18" charset="0"/>
                <a:ea typeface="Times New Roman"/>
                <a:cs typeface="Times New Roman" panose="02020603050405020304" pitchFamily="18" charset="0"/>
              </a:rPr>
              <a:t>	</a:t>
            </a:r>
            <a:r>
              <a:rPr lang="ru-RU" sz="2300" b="1" dirty="0" smtClean="0">
                <a:solidFill>
                  <a:srgbClr val="000000"/>
                </a:solidFill>
                <a:latin typeface="Times New Roman" panose="02020603050405020304" pitchFamily="18" charset="0"/>
                <a:ea typeface="Times New Roman"/>
                <a:cs typeface="Times New Roman" panose="02020603050405020304" pitchFamily="18" charset="0"/>
              </a:rPr>
              <a:t>1</a:t>
            </a:r>
            <a:r>
              <a:rPr lang="ru-RU" sz="2300" b="1" dirty="0">
                <a:solidFill>
                  <a:srgbClr val="000000"/>
                </a:solidFill>
                <a:latin typeface="Times New Roman" panose="02020603050405020304" pitchFamily="18" charset="0"/>
                <a:ea typeface="Times New Roman"/>
                <a:cs typeface="Times New Roman" panose="02020603050405020304" pitchFamily="18" charset="0"/>
              </a:rPr>
              <a:t>. При установлении факта либо подозрении на существование ситуации травли специалист (педагог, воспитатель, врач, психолог и др.), сообщает о сложившейся ситуации представителю администрации (директору, завучу по воспитательной работе)</a:t>
            </a:r>
            <a:endParaRPr lang="ru-RU" sz="2300" b="1" dirty="0">
              <a:latin typeface="Times New Roman" panose="02020603050405020304" pitchFamily="18" charset="0"/>
              <a:ea typeface="Calibri"/>
              <a:cs typeface="Times New Roman" panose="02020603050405020304" pitchFamily="18" charset="0"/>
            </a:endParaRPr>
          </a:p>
          <a:p>
            <a:pPr algn="just">
              <a:lnSpc>
                <a:spcPct val="120000"/>
              </a:lnSpc>
            </a:pPr>
            <a:r>
              <a:rPr lang="ru-RU" sz="2300" b="1" dirty="0">
                <a:solidFill>
                  <a:srgbClr val="000000"/>
                </a:solidFill>
                <a:latin typeface="Times New Roman" panose="02020603050405020304" pitchFamily="18" charset="0"/>
                <a:ea typeface="Times New Roman"/>
                <a:cs typeface="Times New Roman" panose="02020603050405020304" pitchFamily="18" charset="0"/>
              </a:rPr>
              <a:t>	2. Администрация совместно с психологической службой учреждения принимает решение о неотложности реагирования на выявленный факт агрессии. Для определения ситуации </a:t>
            </a:r>
            <a:r>
              <a:rPr lang="ru-RU" sz="2300" b="1" dirty="0" err="1">
                <a:solidFill>
                  <a:srgbClr val="000000"/>
                </a:solidFill>
                <a:latin typeface="Times New Roman" panose="02020603050405020304" pitchFamily="18" charset="0"/>
                <a:ea typeface="Times New Roman"/>
                <a:cs typeface="Times New Roman" panose="02020603050405020304" pitchFamily="18" charset="0"/>
              </a:rPr>
              <a:t>буллинга</a:t>
            </a:r>
            <a:r>
              <a:rPr lang="ru-RU" sz="2300" b="1" dirty="0">
                <a:solidFill>
                  <a:srgbClr val="000000"/>
                </a:solidFill>
                <a:latin typeface="Times New Roman" panose="02020603050405020304" pitchFamily="18" charset="0"/>
                <a:ea typeface="Times New Roman"/>
                <a:cs typeface="Times New Roman" panose="02020603050405020304" pitchFamily="18" charset="0"/>
              </a:rPr>
              <a:t> и его последствий необходим сбор соответствующей информации и проведение клинико-психологического обследования.</a:t>
            </a:r>
            <a:endParaRPr lang="ru-RU" sz="2300" b="1" dirty="0">
              <a:latin typeface="Times New Roman" panose="02020603050405020304" pitchFamily="18" charset="0"/>
              <a:ea typeface="Calibri"/>
              <a:cs typeface="Times New Roman" panose="02020603050405020304" pitchFamily="18" charset="0"/>
            </a:endParaRPr>
          </a:p>
          <a:p>
            <a:pPr indent="449580" algn="just">
              <a:lnSpc>
                <a:spcPct val="120000"/>
              </a:lnSpc>
            </a:pPr>
            <a:r>
              <a:rPr lang="ru-RU" sz="2300" b="1" dirty="0" smtClean="0">
                <a:solidFill>
                  <a:srgbClr val="000000"/>
                </a:solidFill>
                <a:latin typeface="Times New Roman" panose="02020603050405020304" pitchFamily="18" charset="0"/>
                <a:ea typeface="Times New Roman"/>
                <a:cs typeface="Times New Roman" panose="02020603050405020304" pitchFamily="18" charset="0"/>
              </a:rPr>
              <a:t>	 </a:t>
            </a:r>
            <a:r>
              <a:rPr lang="ru-RU" sz="2300" b="1" dirty="0">
                <a:solidFill>
                  <a:srgbClr val="000000"/>
                </a:solidFill>
                <a:latin typeface="Times New Roman" panose="02020603050405020304" pitchFamily="18" charset="0"/>
                <a:ea typeface="Times New Roman"/>
                <a:cs typeface="Times New Roman" panose="02020603050405020304" pitchFamily="18" charset="0"/>
              </a:rPr>
              <a:t>Сбор информации проводится по следующим направлениям:</a:t>
            </a:r>
            <a:endParaRPr lang="ru-RU" sz="2300" b="1" dirty="0">
              <a:latin typeface="Times New Roman" panose="02020603050405020304" pitchFamily="18" charset="0"/>
              <a:ea typeface="Calibri"/>
              <a:cs typeface="Times New Roman" panose="02020603050405020304" pitchFamily="18" charset="0"/>
            </a:endParaRPr>
          </a:p>
          <a:p>
            <a:pPr indent="449580" algn="just">
              <a:lnSpc>
                <a:spcPct val="120000"/>
              </a:lnSpc>
            </a:pPr>
            <a:r>
              <a:rPr lang="ru-RU" sz="2300" b="1" dirty="0">
                <a:solidFill>
                  <a:srgbClr val="000000"/>
                </a:solidFill>
                <a:latin typeface="Times New Roman" panose="02020603050405020304" pitchFamily="18" charset="0"/>
                <a:ea typeface="Times New Roman"/>
                <a:cs typeface="Times New Roman" panose="02020603050405020304" pitchFamily="18" charset="0"/>
              </a:rPr>
              <a:t> </a:t>
            </a:r>
            <a:r>
              <a:rPr lang="ru-RU" sz="2300" b="1" dirty="0" smtClean="0">
                <a:solidFill>
                  <a:srgbClr val="000000"/>
                </a:solidFill>
                <a:latin typeface="Times New Roman" panose="02020603050405020304" pitchFamily="18" charset="0"/>
                <a:ea typeface="Times New Roman"/>
                <a:cs typeface="Times New Roman" panose="02020603050405020304" pitchFamily="18" charset="0"/>
              </a:rPr>
              <a:t>	1</a:t>
            </a:r>
            <a:r>
              <a:rPr lang="ru-RU" sz="2300" b="1" dirty="0">
                <a:solidFill>
                  <a:srgbClr val="000000"/>
                </a:solidFill>
                <a:latin typeface="Times New Roman" panose="02020603050405020304" pitchFamily="18" charset="0"/>
                <a:ea typeface="Times New Roman"/>
                <a:cs typeface="Times New Roman" panose="02020603050405020304" pitchFamily="18" charset="0"/>
              </a:rPr>
              <a:t>. от самого пострадавшего;</a:t>
            </a:r>
            <a:endParaRPr lang="ru-RU" sz="2300" b="1" dirty="0">
              <a:latin typeface="Times New Roman" panose="02020603050405020304" pitchFamily="18" charset="0"/>
              <a:ea typeface="Calibri"/>
              <a:cs typeface="Times New Roman" panose="02020603050405020304" pitchFamily="18" charset="0"/>
            </a:endParaRPr>
          </a:p>
          <a:p>
            <a:pPr indent="449580" algn="just">
              <a:lnSpc>
                <a:spcPct val="120000"/>
              </a:lnSpc>
            </a:pPr>
            <a:r>
              <a:rPr lang="ru-RU" sz="2300" b="1" dirty="0">
                <a:solidFill>
                  <a:srgbClr val="000000"/>
                </a:solidFill>
                <a:latin typeface="Times New Roman" panose="02020603050405020304" pitchFamily="18" charset="0"/>
                <a:ea typeface="Times New Roman"/>
                <a:cs typeface="Times New Roman" panose="02020603050405020304" pitchFamily="18" charset="0"/>
              </a:rPr>
              <a:t> </a:t>
            </a:r>
            <a:r>
              <a:rPr lang="ru-RU" sz="2300" b="1" dirty="0" smtClean="0">
                <a:solidFill>
                  <a:srgbClr val="000000"/>
                </a:solidFill>
                <a:latin typeface="Times New Roman" panose="02020603050405020304" pitchFamily="18" charset="0"/>
                <a:ea typeface="Times New Roman"/>
                <a:cs typeface="Times New Roman" panose="02020603050405020304" pitchFamily="18" charset="0"/>
              </a:rPr>
              <a:t>	2</a:t>
            </a:r>
            <a:r>
              <a:rPr lang="ru-RU" sz="2300" b="1" dirty="0">
                <a:solidFill>
                  <a:srgbClr val="000000"/>
                </a:solidFill>
                <a:latin typeface="Times New Roman" panose="02020603050405020304" pitchFamily="18" charset="0"/>
                <a:ea typeface="Times New Roman"/>
                <a:cs typeface="Times New Roman" panose="02020603050405020304" pitchFamily="18" charset="0"/>
              </a:rPr>
              <a:t>. от возможных участников издевательств над жертвой;</a:t>
            </a:r>
            <a:endParaRPr lang="ru-RU" sz="2300" b="1" dirty="0">
              <a:latin typeface="Times New Roman" panose="02020603050405020304" pitchFamily="18" charset="0"/>
              <a:ea typeface="Calibri"/>
              <a:cs typeface="Times New Roman" panose="02020603050405020304" pitchFamily="18" charset="0"/>
            </a:endParaRPr>
          </a:p>
          <a:p>
            <a:pPr indent="449580" algn="just">
              <a:lnSpc>
                <a:spcPct val="120000"/>
              </a:lnSpc>
            </a:pPr>
            <a:r>
              <a:rPr lang="ru-RU" sz="2300" b="1" dirty="0">
                <a:solidFill>
                  <a:srgbClr val="000000"/>
                </a:solidFill>
                <a:latin typeface="Times New Roman" panose="02020603050405020304" pitchFamily="18" charset="0"/>
                <a:ea typeface="Times New Roman"/>
                <a:cs typeface="Times New Roman" panose="02020603050405020304" pitchFamily="18" charset="0"/>
              </a:rPr>
              <a:t> </a:t>
            </a:r>
            <a:r>
              <a:rPr lang="ru-RU" sz="2300" b="1" dirty="0" smtClean="0">
                <a:solidFill>
                  <a:srgbClr val="000000"/>
                </a:solidFill>
                <a:latin typeface="Times New Roman" panose="02020603050405020304" pitchFamily="18" charset="0"/>
                <a:ea typeface="Times New Roman"/>
                <a:cs typeface="Times New Roman" panose="02020603050405020304" pitchFamily="18" charset="0"/>
              </a:rPr>
              <a:t>	3</a:t>
            </a:r>
            <a:r>
              <a:rPr lang="ru-RU" sz="2300" b="1" dirty="0">
                <a:solidFill>
                  <a:srgbClr val="000000"/>
                </a:solidFill>
                <a:latin typeface="Times New Roman" panose="02020603050405020304" pitchFamily="18" charset="0"/>
                <a:ea typeface="Times New Roman"/>
                <a:cs typeface="Times New Roman" panose="02020603050405020304" pitchFamily="18" charset="0"/>
              </a:rPr>
              <a:t>. от свидет</a:t>
            </a:r>
            <a:r>
              <a:rPr lang="ru-RU" sz="2300" b="1" i="1" dirty="0">
                <a:solidFill>
                  <a:srgbClr val="000000"/>
                </a:solidFill>
                <a:latin typeface="Times New Roman" panose="02020603050405020304" pitchFamily="18" charset="0"/>
                <a:ea typeface="Times New Roman"/>
                <a:cs typeface="Times New Roman" panose="02020603050405020304" pitchFamily="18" charset="0"/>
              </a:rPr>
              <a:t>е</a:t>
            </a:r>
            <a:r>
              <a:rPr lang="ru-RU" sz="2300" b="1" dirty="0">
                <a:solidFill>
                  <a:srgbClr val="000000"/>
                </a:solidFill>
                <a:latin typeface="Times New Roman" panose="02020603050405020304" pitchFamily="18" charset="0"/>
                <a:ea typeface="Times New Roman"/>
                <a:cs typeface="Times New Roman" panose="02020603050405020304" pitchFamily="18" charset="0"/>
              </a:rPr>
              <a:t>лей.</a:t>
            </a:r>
          </a:p>
        </p:txBody>
      </p:sp>
      <p:sp>
        <p:nvSpPr>
          <p:cNvPr id="6" name="Прямоугольник 5"/>
          <p:cNvSpPr/>
          <p:nvPr/>
        </p:nvSpPr>
        <p:spPr>
          <a:xfrm>
            <a:off x="263237" y="184666"/>
            <a:ext cx="11637818" cy="830997"/>
          </a:xfrm>
          <a:prstGeom prst="rect">
            <a:avLst/>
          </a:prstGeom>
        </p:spPr>
        <p:txBody>
          <a:bodyPr wrap="square">
            <a:spAutoFit/>
          </a:bodyPr>
          <a:lstStyle/>
          <a:p>
            <a:pPr algn="ctr"/>
            <a:r>
              <a:rPr lang="ru-RU" sz="2400" b="1" dirty="0">
                <a:solidFill>
                  <a:srgbClr val="2930F0"/>
                </a:solidFill>
                <a:latin typeface="Times New Roman" panose="02020603050405020304" pitchFamily="18" charset="0"/>
                <a:cs typeface="Times New Roman" panose="02020603050405020304" pitchFamily="18" charset="0"/>
              </a:rPr>
              <a:t>ТЕХНОЛОГИЯ </a:t>
            </a:r>
            <a:r>
              <a:rPr lang="ru-RU" sz="2400" b="1" dirty="0" smtClean="0">
                <a:solidFill>
                  <a:srgbClr val="2930F0"/>
                </a:solidFill>
                <a:latin typeface="Times New Roman" panose="02020603050405020304" pitchFamily="18" charset="0"/>
                <a:cs typeface="Times New Roman" panose="02020603050405020304" pitchFamily="18" charset="0"/>
              </a:rPr>
              <a:t>РЕАГИРОВАНИЯ НА ВЫЯВЛЕННЫЕ</a:t>
            </a:r>
          </a:p>
          <a:p>
            <a:pPr algn="ctr"/>
            <a:r>
              <a:rPr lang="ru-RU" sz="2400" b="1" dirty="0" smtClean="0">
                <a:solidFill>
                  <a:srgbClr val="2930F0"/>
                </a:solidFill>
                <a:latin typeface="Times New Roman" panose="02020603050405020304" pitchFamily="18" charset="0"/>
                <a:cs typeface="Times New Roman" panose="02020603050405020304" pitchFamily="18" charset="0"/>
              </a:rPr>
              <a:t> </a:t>
            </a:r>
            <a:r>
              <a:rPr lang="ru-RU" sz="2400" b="1" dirty="0">
                <a:solidFill>
                  <a:srgbClr val="2930F0"/>
                </a:solidFill>
                <a:latin typeface="Times New Roman" panose="02020603050405020304" pitchFamily="18" charset="0"/>
                <a:cs typeface="Times New Roman" panose="02020603050405020304" pitchFamily="18" charset="0"/>
              </a:rPr>
              <a:t>(УСТАНОВЛЕННЫЕ) ФАКТЫ БУЛЛИНГА</a:t>
            </a:r>
            <a:endParaRPr lang="ru-RU" sz="2400" dirty="0"/>
          </a:p>
        </p:txBody>
      </p:sp>
    </p:spTree>
    <p:extLst>
      <p:ext uri="{BB962C8B-B14F-4D97-AF65-F5344CB8AC3E}">
        <p14:creationId xmlns:p14="http://schemas.microsoft.com/office/powerpoint/2010/main" val="165293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62001" y="1004090"/>
            <a:ext cx="10640290" cy="6025176"/>
          </a:xfrm>
          <a:prstGeom prst="rect">
            <a:avLst/>
          </a:prstGeom>
        </p:spPr>
        <p:txBody>
          <a:bodyPr wrap="square">
            <a:spAutoFit/>
          </a:bodyPr>
          <a:lstStyle/>
          <a:p>
            <a:pPr indent="449580" algn="just">
              <a:lnSpc>
                <a:spcPct val="115000"/>
              </a:lnSpc>
              <a:spcAft>
                <a:spcPts val="1200"/>
              </a:spcAft>
            </a:pPr>
            <a:r>
              <a:rPr lang="ru-RU" sz="2400" dirty="0" smtClean="0">
                <a:solidFill>
                  <a:srgbClr val="000000"/>
                </a:solidFill>
                <a:latin typeface="Times New Roman" panose="02020603050405020304" pitchFamily="18" charset="0"/>
                <a:ea typeface="Times New Roman"/>
                <a:cs typeface="Times New Roman" panose="02020603050405020304" pitchFamily="18" charset="0"/>
              </a:rPr>
              <a:t>	</a:t>
            </a:r>
            <a:r>
              <a:rPr lang="ru-RU" sz="2400" b="1" dirty="0" smtClean="0">
                <a:solidFill>
                  <a:srgbClr val="000000"/>
                </a:solidFill>
                <a:latin typeface="Times New Roman"/>
                <a:ea typeface="Times New Roman"/>
                <a:cs typeface="Times New Roman"/>
              </a:rPr>
              <a:t>1) Провести беседу отдельно с каждым ребенком, пострадавшим от травли. Важно задокументировать беседу с ребенком любым доступным способом.</a:t>
            </a:r>
            <a:r>
              <a:rPr lang="ru-RU" sz="2400" b="1" dirty="0">
                <a:solidFill>
                  <a:srgbClr val="000000"/>
                </a:solidFill>
                <a:latin typeface="Times New Roman"/>
                <a:ea typeface="Times New Roman"/>
                <a:cs typeface="Times New Roman"/>
              </a:rPr>
              <a:t> </a:t>
            </a:r>
            <a:endParaRPr lang="ru-RU" sz="2400" b="1" dirty="0" smtClean="0">
              <a:solidFill>
                <a:srgbClr val="000000"/>
              </a:solidFill>
              <a:latin typeface="Times New Roman"/>
              <a:ea typeface="Times New Roman"/>
              <a:cs typeface="Times New Roman"/>
            </a:endParaRPr>
          </a:p>
          <a:p>
            <a:pPr indent="449580" algn="just">
              <a:lnSpc>
                <a:spcPct val="115000"/>
              </a:lnSpc>
              <a:spcAft>
                <a:spcPts val="1200"/>
              </a:spcAft>
            </a:pPr>
            <a:r>
              <a:rPr lang="ru-RU" sz="2400" b="1" dirty="0">
                <a:solidFill>
                  <a:srgbClr val="000000"/>
                </a:solidFill>
                <a:latin typeface="Times New Roman"/>
                <a:ea typeface="Times New Roman"/>
                <a:cs typeface="Times New Roman"/>
              </a:rPr>
              <a:t>	</a:t>
            </a:r>
            <a:r>
              <a:rPr lang="ru-RU" sz="2400" b="1" dirty="0" smtClean="0">
                <a:solidFill>
                  <a:srgbClr val="000000"/>
                </a:solidFill>
                <a:latin typeface="Times New Roman"/>
                <a:ea typeface="Times New Roman"/>
                <a:cs typeface="Times New Roman"/>
              </a:rPr>
              <a:t>2</a:t>
            </a:r>
            <a:r>
              <a:rPr lang="ru-RU" sz="2400" b="1" dirty="0">
                <a:solidFill>
                  <a:srgbClr val="000000"/>
                </a:solidFill>
                <a:latin typeface="Times New Roman"/>
                <a:ea typeface="Times New Roman"/>
                <a:cs typeface="Times New Roman"/>
              </a:rPr>
              <a:t>) Побеседовать отдельно с каждым членом группы агрессоров и получить от них письменное изложение инцидента и предшествовавших инциденту событий или подобных </a:t>
            </a:r>
            <a:r>
              <a:rPr lang="ru-RU" sz="2400" b="1" dirty="0" smtClean="0">
                <a:solidFill>
                  <a:srgbClr val="000000"/>
                </a:solidFill>
                <a:latin typeface="Times New Roman"/>
                <a:ea typeface="Times New Roman"/>
                <a:cs typeface="Times New Roman"/>
              </a:rPr>
              <a:t>случаев.</a:t>
            </a:r>
          </a:p>
          <a:p>
            <a:pPr indent="449580" algn="just">
              <a:lnSpc>
                <a:spcPct val="115000"/>
              </a:lnSpc>
              <a:spcAft>
                <a:spcPts val="1200"/>
              </a:spcAft>
            </a:pPr>
            <a:r>
              <a:rPr lang="ru-RU" sz="2400" b="1" dirty="0" smtClean="0">
                <a:solidFill>
                  <a:srgbClr val="000000"/>
                </a:solidFill>
                <a:latin typeface="Times New Roman"/>
                <a:ea typeface="Times New Roman"/>
                <a:cs typeface="Times New Roman"/>
              </a:rPr>
              <a:t>	3</a:t>
            </a:r>
            <a:r>
              <a:rPr lang="ru-RU" sz="2400" b="1" dirty="0">
                <a:solidFill>
                  <a:srgbClr val="000000"/>
                </a:solidFill>
                <a:latin typeface="Times New Roman"/>
                <a:ea typeface="Times New Roman"/>
                <a:cs typeface="Times New Roman"/>
              </a:rPr>
              <a:t>) Объяснить каждому члену группы обидчиков, что он нарушил правила поведения, и указать меру ответственности за содеянное. Если обидчик заявил, что это была шутка, обратить его внимание при обсуждении данного случая на то, что это не смешно. Если действия обидчика прикрывались игровой формой, зафиксировать, кто ещё из детей принимал участие в такой «игре».</a:t>
            </a:r>
            <a:endParaRPr lang="ru-RU" sz="2400" b="1" dirty="0">
              <a:ea typeface="Calibri"/>
              <a:cs typeface="Times New Roman"/>
            </a:endParaRPr>
          </a:p>
          <a:p>
            <a:pPr indent="449580" algn="just">
              <a:lnSpc>
                <a:spcPct val="115000"/>
              </a:lnSpc>
              <a:spcAft>
                <a:spcPts val="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327126"/>
            <a:ext cx="11637818" cy="830997"/>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АЛГОРИТМ РАБОТЫ С «ЖЕРТВАМИ» И «ОБИДЧИКАМИ»</a:t>
            </a:r>
            <a:endParaRPr lang="ru-RU" sz="2400" dirty="0" smtClean="0">
              <a:solidFill>
                <a:srgbClr val="2930F0"/>
              </a:solidFill>
              <a:latin typeface="Times New Roman" panose="02020603050405020304" pitchFamily="18" charset="0"/>
              <a:ea typeface="Calibri"/>
              <a:cs typeface="Times New Roman" panose="02020603050405020304" pitchFamily="18" charset="0"/>
            </a:endParaRPr>
          </a:p>
          <a:p>
            <a:pPr algn="ctr"/>
            <a:endParaRPr lang="ru-RU" sz="2400" dirty="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867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62001" y="1405872"/>
            <a:ext cx="10543308" cy="4801314"/>
          </a:xfrm>
          <a:prstGeom prst="rect">
            <a:avLst/>
          </a:prstGeom>
        </p:spPr>
        <p:txBody>
          <a:bodyPr wrap="square">
            <a:spAutoFit/>
          </a:bodyPr>
          <a:lstStyle/>
          <a:p>
            <a:pPr indent="449580" algn="just">
              <a:lnSpc>
                <a:spcPct val="115000"/>
              </a:lnSpc>
              <a:spcAft>
                <a:spcPts val="1200"/>
              </a:spcAft>
            </a:pPr>
            <a:r>
              <a:rPr lang="ru-RU" sz="2400" dirty="0">
                <a:solidFill>
                  <a:srgbClr val="000000"/>
                </a:solidFill>
                <a:latin typeface="Times New Roman" panose="02020603050405020304" pitchFamily="18" charset="0"/>
                <a:ea typeface="Times New Roman"/>
                <a:cs typeface="Times New Roman" panose="02020603050405020304" pitchFamily="18" charset="0"/>
              </a:rPr>
              <a:t>	</a:t>
            </a:r>
            <a:r>
              <a:rPr lang="ru-RU" sz="2400" b="1" dirty="0" smtClean="0">
                <a:solidFill>
                  <a:srgbClr val="000000"/>
                </a:solidFill>
                <a:latin typeface="Times New Roman"/>
                <a:ea typeface="Times New Roman"/>
                <a:cs typeface="Times New Roman"/>
              </a:rPr>
              <a:t>4</a:t>
            </a:r>
            <a:r>
              <a:rPr lang="ru-RU" sz="2400" b="1" dirty="0">
                <a:solidFill>
                  <a:srgbClr val="000000"/>
                </a:solidFill>
                <a:latin typeface="Times New Roman"/>
                <a:ea typeface="Times New Roman"/>
                <a:cs typeface="Times New Roman"/>
              </a:rPr>
              <a:t>) Собрать группу свидетелей и предложить каждому её члену рассказать свидетелем каких ситуаций они выступали, какова была их роль в этом, каково их отношение к происходившему, ко всем участникам </a:t>
            </a:r>
            <a:r>
              <a:rPr lang="ru-RU" sz="2400" b="1" dirty="0" err="1">
                <a:solidFill>
                  <a:srgbClr val="000000"/>
                </a:solidFill>
                <a:latin typeface="Times New Roman"/>
                <a:ea typeface="Times New Roman"/>
                <a:cs typeface="Times New Roman"/>
              </a:rPr>
              <a:t>буллинга</a:t>
            </a:r>
            <a:r>
              <a:rPr lang="ru-RU" sz="2400" b="1" dirty="0">
                <a:solidFill>
                  <a:srgbClr val="000000"/>
                </a:solidFill>
                <a:latin typeface="Times New Roman"/>
                <a:ea typeface="Times New Roman"/>
                <a:cs typeface="Times New Roman"/>
              </a:rPr>
              <a:t>.</a:t>
            </a:r>
            <a:endParaRPr lang="ru-RU" sz="2400" b="1" dirty="0">
              <a:ea typeface="Calibri"/>
              <a:cs typeface="Times New Roman"/>
            </a:endParaRPr>
          </a:p>
          <a:p>
            <a:pPr indent="449580" algn="just">
              <a:lnSpc>
                <a:spcPct val="115000"/>
              </a:lnSpc>
              <a:spcAft>
                <a:spcPts val="1200"/>
              </a:spcAft>
            </a:pPr>
            <a:r>
              <a:rPr lang="ru-RU" sz="2400" b="1" dirty="0">
                <a:solidFill>
                  <a:srgbClr val="000000"/>
                </a:solidFill>
                <a:latin typeface="Times New Roman"/>
                <a:ea typeface="Times New Roman"/>
                <a:cs typeface="Times New Roman"/>
              </a:rPr>
              <a:t> </a:t>
            </a:r>
            <a:r>
              <a:rPr lang="ru-RU" sz="2400" b="1" dirty="0" smtClean="0">
                <a:solidFill>
                  <a:srgbClr val="000000"/>
                </a:solidFill>
                <a:latin typeface="Times New Roman"/>
                <a:ea typeface="Times New Roman"/>
                <a:cs typeface="Times New Roman"/>
              </a:rPr>
              <a:t>	5</a:t>
            </a:r>
            <a:r>
              <a:rPr lang="ru-RU" sz="2400" b="1" dirty="0">
                <a:solidFill>
                  <a:srgbClr val="000000"/>
                </a:solidFill>
                <a:latin typeface="Times New Roman"/>
                <a:ea typeface="Times New Roman"/>
                <a:cs typeface="Times New Roman"/>
              </a:rPr>
              <a:t>) Составить дальнейшие планы работы со всеми </a:t>
            </a:r>
            <a:r>
              <a:rPr lang="ru-RU" sz="2400" b="1" dirty="0" smtClean="0">
                <a:solidFill>
                  <a:srgbClr val="000000"/>
                </a:solidFill>
                <a:latin typeface="Times New Roman"/>
                <a:ea typeface="Times New Roman"/>
                <a:cs typeface="Times New Roman"/>
              </a:rPr>
              <a:t>участниками.</a:t>
            </a:r>
            <a:endParaRPr lang="ru-RU" sz="2400" b="1" dirty="0">
              <a:ea typeface="Calibri"/>
              <a:cs typeface="Times New Roman"/>
            </a:endParaRPr>
          </a:p>
          <a:p>
            <a:pPr indent="449580" algn="just">
              <a:lnSpc>
                <a:spcPct val="115000"/>
              </a:lnSpc>
              <a:spcAft>
                <a:spcPts val="1200"/>
              </a:spcAft>
            </a:pPr>
            <a:r>
              <a:rPr lang="ru-RU" sz="2400" b="1" dirty="0" smtClean="0">
                <a:solidFill>
                  <a:srgbClr val="000000"/>
                </a:solidFill>
                <a:latin typeface="Times New Roman"/>
                <a:ea typeface="Times New Roman"/>
                <a:cs typeface="Times New Roman"/>
              </a:rPr>
              <a:t>	6</a:t>
            </a:r>
            <a:r>
              <a:rPr lang="ru-RU" sz="2400" b="1" dirty="0">
                <a:solidFill>
                  <a:srgbClr val="000000"/>
                </a:solidFill>
                <a:latin typeface="Times New Roman"/>
                <a:ea typeface="Times New Roman"/>
                <a:cs typeface="Times New Roman"/>
              </a:rPr>
              <a:t>) Подготовить членов группы к встрече с остальными ребятами с целью предотвратить искажение информации при обсуждении подростками случая. Несовершеннолетних необходимо спросить: «Что вы собираетесь сказать другим ребятам, когда выйдете отсюда?». </a:t>
            </a:r>
            <a:endParaRPr lang="ru-RU" sz="2400" b="1" dirty="0">
              <a:ea typeface="Calibri"/>
              <a:cs typeface="Times New Roman"/>
            </a:endParaRPr>
          </a:p>
          <a:p>
            <a:pPr indent="449580" algn="just">
              <a:lnSpc>
                <a:spcPct val="115000"/>
              </a:lnSpc>
              <a:spcAft>
                <a:spcPts val="0"/>
              </a:spcAft>
            </a:pPr>
            <a:r>
              <a:rPr lang="ru-RU" sz="2400" b="1" dirty="0" smtClean="0">
                <a:solidFill>
                  <a:srgbClr val="000000"/>
                </a:solidFill>
                <a:latin typeface="Times New Roman"/>
                <a:ea typeface="Times New Roman"/>
                <a:cs typeface="Times New Roman"/>
              </a:rPr>
              <a:t> </a:t>
            </a: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830997"/>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АЛГОРИТМ РАБОТЫ С «ЖЕРТВАМИ» И «ОБИДЧИКАМИ»</a:t>
            </a:r>
            <a:endParaRPr lang="ru-RU" sz="2400" dirty="0" smtClean="0">
              <a:solidFill>
                <a:srgbClr val="2930F0"/>
              </a:solidFill>
              <a:latin typeface="Times New Roman" panose="02020603050405020304" pitchFamily="18" charset="0"/>
              <a:ea typeface="Calibri"/>
              <a:cs typeface="Times New Roman" panose="02020603050405020304" pitchFamily="18" charset="0"/>
            </a:endParaRPr>
          </a:p>
          <a:p>
            <a:pPr algn="ct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51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2930F0"/>
                </a:solidFill>
                <a:latin typeface="Times New Roman" panose="02020603050405020304" pitchFamily="18" charset="0"/>
                <a:cs typeface="Times New Roman" panose="02020603050405020304" pitchFamily="18" charset="0"/>
              </a:rPr>
              <a:t>Буллинг</a:t>
            </a: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nSpc>
                <a:spcPct val="100000"/>
              </a:lnSpc>
              <a:spcBef>
                <a:spcPct val="0"/>
              </a:spcBef>
              <a:buNone/>
            </a:pPr>
            <a:r>
              <a:rPr lang="ru-RU" sz="3200" b="1" dirty="0" smtClean="0">
                <a:solidFill>
                  <a:srgbClr val="242D3C"/>
                </a:solidFill>
                <a:latin typeface="Times New Roman" panose="02020603050405020304" pitchFamily="18" charset="0"/>
                <a:cs typeface="Times New Roman" panose="02020603050405020304" pitchFamily="18" charset="0"/>
              </a:rPr>
              <a:t>травля</a:t>
            </a:r>
            <a:r>
              <a:rPr lang="ru-RU" sz="3200" b="1" dirty="0">
                <a:solidFill>
                  <a:srgbClr val="242D3C"/>
                </a:solidFill>
                <a:latin typeface="Times New Roman" panose="02020603050405020304" pitchFamily="18" charset="0"/>
                <a:cs typeface="Times New Roman" panose="02020603050405020304" pitchFamily="18" charset="0"/>
              </a:rPr>
              <a:t>, агрессивное преследование одного человека другим (другими).</a:t>
            </a:r>
          </a:p>
          <a:p>
            <a:pPr marL="0" indent="0">
              <a:lnSpc>
                <a:spcPct val="100000"/>
              </a:lnSpc>
              <a:spcBef>
                <a:spcPct val="0"/>
              </a:spcBef>
              <a:buNone/>
            </a:pPr>
            <a:endParaRPr lang="en-US" sz="3200" b="1" dirty="0" smtClean="0">
              <a:solidFill>
                <a:srgbClr val="242D3C"/>
              </a:solidFill>
              <a:latin typeface="Times New Roman" panose="02020603050405020304" pitchFamily="18" charset="0"/>
              <a:cs typeface="Times New Roman" panose="02020603050405020304" pitchFamily="18" charset="0"/>
            </a:endParaRPr>
          </a:p>
          <a:p>
            <a:pPr marL="0" indent="0">
              <a:lnSpc>
                <a:spcPct val="100000"/>
              </a:lnSpc>
              <a:spcBef>
                <a:spcPct val="0"/>
              </a:spcBef>
              <a:buNone/>
            </a:pPr>
            <a:r>
              <a:rPr lang="ru-RU" sz="3200" b="1" dirty="0" smtClean="0">
                <a:solidFill>
                  <a:srgbClr val="242D3C"/>
                </a:solidFill>
                <a:latin typeface="Times New Roman" panose="02020603050405020304" pitchFamily="18" charset="0"/>
                <a:cs typeface="Times New Roman" panose="02020603050405020304" pitchFamily="18" charset="0"/>
              </a:rPr>
              <a:t>Норвежский </a:t>
            </a:r>
            <a:r>
              <a:rPr lang="ru-RU" sz="3200" b="1" dirty="0">
                <a:solidFill>
                  <a:srgbClr val="242D3C"/>
                </a:solidFill>
                <a:latin typeface="Times New Roman" panose="02020603050405020304" pitchFamily="18" charset="0"/>
                <a:cs typeface="Times New Roman" panose="02020603050405020304" pitchFamily="18" charset="0"/>
              </a:rPr>
              <a:t>исследователь </a:t>
            </a:r>
            <a:r>
              <a:rPr lang="ru-RU" sz="3200" b="1" dirty="0" err="1">
                <a:solidFill>
                  <a:srgbClr val="242D3C"/>
                </a:solidFill>
                <a:latin typeface="Times New Roman" panose="02020603050405020304" pitchFamily="18" charset="0"/>
                <a:cs typeface="Times New Roman" panose="02020603050405020304" pitchFamily="18" charset="0"/>
              </a:rPr>
              <a:t>буллинга</a:t>
            </a:r>
            <a:r>
              <a:rPr lang="ru-RU" sz="3200" b="1" dirty="0">
                <a:solidFill>
                  <a:srgbClr val="242D3C"/>
                </a:solidFill>
                <a:latin typeface="Times New Roman" panose="02020603050405020304" pitchFamily="18" charset="0"/>
                <a:cs typeface="Times New Roman" panose="02020603050405020304" pitchFamily="18" charset="0"/>
              </a:rPr>
              <a:t> Дэн </a:t>
            </a:r>
            <a:r>
              <a:rPr lang="ru-RU" sz="3200" b="1" dirty="0" err="1">
                <a:solidFill>
                  <a:srgbClr val="242D3C"/>
                </a:solidFill>
                <a:latin typeface="Times New Roman" panose="02020603050405020304" pitchFamily="18" charset="0"/>
                <a:cs typeface="Times New Roman" panose="02020603050405020304" pitchFamily="18" charset="0"/>
              </a:rPr>
              <a:t>Олвеус</a:t>
            </a:r>
            <a:r>
              <a:rPr lang="ru-RU" sz="3200" b="1" dirty="0">
                <a:solidFill>
                  <a:srgbClr val="242D3C"/>
                </a:solidFill>
                <a:latin typeface="Times New Roman" panose="02020603050405020304" pitchFamily="18" charset="0"/>
                <a:cs typeface="Times New Roman" panose="02020603050405020304" pitchFamily="18" charset="0"/>
              </a:rPr>
              <a:t> определяет </a:t>
            </a:r>
            <a:r>
              <a:rPr lang="ru-RU" sz="3200" b="1" dirty="0" err="1">
                <a:solidFill>
                  <a:srgbClr val="242D3C"/>
                </a:solidFill>
                <a:latin typeface="Times New Roman" panose="02020603050405020304" pitchFamily="18" charset="0"/>
                <a:cs typeface="Times New Roman" panose="02020603050405020304" pitchFamily="18" charset="0"/>
              </a:rPr>
              <a:t>буллинг</a:t>
            </a:r>
            <a:r>
              <a:rPr lang="ru-RU" sz="3200" b="1" dirty="0">
                <a:solidFill>
                  <a:srgbClr val="242D3C"/>
                </a:solidFill>
                <a:latin typeface="Times New Roman" panose="02020603050405020304" pitchFamily="18" charset="0"/>
                <a:cs typeface="Times New Roman" panose="02020603050405020304" pitchFamily="18" charset="0"/>
              </a:rPr>
              <a:t> как преднамеренное систематически повторяющееся агрессивное поведение, включающее неравенство социальной власти или физической силы.</a:t>
            </a:r>
          </a:p>
          <a:p>
            <a:pPr marL="0" indent="0">
              <a:lnSpc>
                <a:spcPct val="100000"/>
              </a:lnSpc>
              <a:spcBef>
                <a:spcPct val="0"/>
              </a:spcBef>
              <a:buNone/>
            </a:pPr>
            <a:endParaRPr lang="en-US" dirty="0">
              <a:solidFill>
                <a:srgbClr val="242D3C"/>
              </a:solidFill>
              <a:latin typeface="Aleo Bold"/>
            </a:endParaRPr>
          </a:p>
          <a:p>
            <a:pPr marL="0" indent="0">
              <a:lnSpc>
                <a:spcPct val="100000"/>
              </a:lnSpc>
              <a:spcBef>
                <a:spcPct val="0"/>
              </a:spcBef>
              <a:buNone/>
            </a:pPr>
            <a:endParaRPr lang="en-US" dirty="0" smtClean="0">
              <a:solidFill>
                <a:srgbClr val="242D3C"/>
              </a:solidFill>
              <a:latin typeface="Aleo Bold"/>
            </a:endParaRPr>
          </a:p>
          <a:p>
            <a:pPr marL="0" indent="0">
              <a:lnSpc>
                <a:spcPct val="100000"/>
              </a:lnSpc>
              <a:spcBef>
                <a:spcPct val="0"/>
              </a:spcBef>
              <a:buNone/>
            </a:pPr>
            <a:endParaRPr lang="en-US" dirty="0">
              <a:solidFill>
                <a:srgbClr val="242D3C"/>
              </a:solidFill>
              <a:latin typeface="Aleo Bold"/>
            </a:endParaRPr>
          </a:p>
          <a:p>
            <a:pPr marL="0" indent="0">
              <a:lnSpc>
                <a:spcPct val="100000"/>
              </a:lnSpc>
              <a:spcBef>
                <a:spcPct val="0"/>
              </a:spcBef>
              <a:buNone/>
            </a:pPr>
            <a:endParaRPr lang="en-US" dirty="0" smtClean="0">
              <a:solidFill>
                <a:srgbClr val="242D3C"/>
              </a:solidFill>
              <a:latin typeface="Aleo Bold"/>
            </a:endParaRPr>
          </a:p>
          <a:p>
            <a:pPr marL="0" lvl="0" indent="0">
              <a:lnSpc>
                <a:spcPct val="100000"/>
              </a:lnSpc>
              <a:spcBef>
                <a:spcPct val="0"/>
              </a:spcBef>
              <a:buNone/>
            </a:pPr>
            <a:endParaRPr lang="ru-RU" dirty="0"/>
          </a:p>
        </p:txBody>
      </p:sp>
    </p:spTree>
    <p:extLst>
      <p:ext uri="{BB962C8B-B14F-4D97-AF65-F5344CB8AC3E}">
        <p14:creationId xmlns:p14="http://schemas.microsoft.com/office/powerpoint/2010/main" val="2583899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62001" y="1405872"/>
            <a:ext cx="10543308" cy="4358886"/>
          </a:xfrm>
          <a:prstGeom prst="rect">
            <a:avLst/>
          </a:prstGeom>
        </p:spPr>
        <p:txBody>
          <a:bodyPr wrap="square">
            <a:spAutoFit/>
          </a:bodyPr>
          <a:lstStyle/>
          <a:p>
            <a:pPr indent="449580" algn="just">
              <a:lnSpc>
                <a:spcPct val="115000"/>
              </a:lnSpc>
              <a:spcAft>
                <a:spcPts val="1200"/>
              </a:spcAft>
            </a:pPr>
            <a:r>
              <a:rPr lang="ru-RU" sz="2400" dirty="0">
                <a:solidFill>
                  <a:srgbClr val="000000"/>
                </a:solidFill>
                <a:latin typeface="Times New Roman" panose="02020603050405020304" pitchFamily="18" charset="0"/>
                <a:ea typeface="Times New Roman"/>
                <a:cs typeface="Times New Roman" panose="02020603050405020304" pitchFamily="18" charset="0"/>
              </a:rPr>
              <a:t>	</a:t>
            </a:r>
            <a:r>
              <a:rPr lang="ru-RU" sz="2400" b="1" dirty="0" smtClean="0">
                <a:solidFill>
                  <a:srgbClr val="000000"/>
                </a:solidFill>
                <a:latin typeface="Times New Roman"/>
                <a:ea typeface="Times New Roman"/>
                <a:cs typeface="Times New Roman"/>
              </a:rPr>
              <a:t> 7</a:t>
            </a:r>
            <a:r>
              <a:rPr lang="ru-RU" sz="2400" b="1" dirty="0">
                <a:solidFill>
                  <a:srgbClr val="000000"/>
                </a:solidFill>
                <a:latin typeface="Times New Roman"/>
                <a:ea typeface="Times New Roman"/>
                <a:cs typeface="Times New Roman"/>
              </a:rPr>
              <a:t>) Поговорить с родителями или родственниками детей-обидчиков и детей-жертв,  показать им письменные объяснения ребят с целью разъяснения возможных причин и последствий такого поведения со стороны несовершеннолетних, а также информирования о формах дальнейшей работы с ним; </a:t>
            </a:r>
            <a:endParaRPr lang="ru-RU" sz="2400" b="1" dirty="0">
              <a:ea typeface="Calibri"/>
              <a:cs typeface="Times New Roman"/>
            </a:endParaRPr>
          </a:p>
          <a:p>
            <a:pPr indent="449580" algn="just">
              <a:lnSpc>
                <a:spcPct val="115000"/>
              </a:lnSpc>
              <a:spcAft>
                <a:spcPts val="1200"/>
              </a:spcAft>
            </a:pPr>
            <a:r>
              <a:rPr lang="ru-RU" sz="2400" b="1" dirty="0" smtClean="0">
                <a:solidFill>
                  <a:srgbClr val="000000"/>
                </a:solidFill>
                <a:latin typeface="Times New Roman"/>
                <a:ea typeface="Times New Roman"/>
                <a:cs typeface="Times New Roman"/>
              </a:rPr>
              <a:t>	8</a:t>
            </a:r>
            <a:r>
              <a:rPr lang="ru-RU" sz="2400" b="1" dirty="0">
                <a:solidFill>
                  <a:srgbClr val="000000"/>
                </a:solidFill>
                <a:latin typeface="Times New Roman"/>
                <a:ea typeface="Times New Roman"/>
                <a:cs typeface="Times New Roman"/>
              </a:rPr>
              <a:t>) Обучить </a:t>
            </a:r>
            <a:r>
              <a:rPr lang="ru-RU" sz="2400" b="1" dirty="0" smtClean="0">
                <a:solidFill>
                  <a:srgbClr val="000000"/>
                </a:solidFill>
                <a:latin typeface="Times New Roman"/>
                <a:ea typeface="Times New Roman"/>
                <a:cs typeface="Times New Roman"/>
              </a:rPr>
              <a:t>детей, чаще </a:t>
            </a:r>
            <a:r>
              <a:rPr lang="ru-RU" sz="2400" b="1" dirty="0">
                <a:solidFill>
                  <a:srgbClr val="000000"/>
                </a:solidFill>
                <a:latin typeface="Times New Roman"/>
                <a:ea typeface="Times New Roman"/>
                <a:cs typeface="Times New Roman"/>
              </a:rPr>
              <a:t>всего попадающих в положение жертвы, методам психологической защиты.</a:t>
            </a:r>
            <a:endParaRPr lang="ru-RU" sz="2400" b="1" dirty="0">
              <a:ea typeface="Calibri"/>
              <a:cs typeface="Times New Roman"/>
            </a:endParaRPr>
          </a:p>
          <a:p>
            <a:pPr indent="449580" algn="just">
              <a:lnSpc>
                <a:spcPct val="115000"/>
              </a:lnSpc>
              <a:spcAft>
                <a:spcPts val="1200"/>
              </a:spcAft>
            </a:pPr>
            <a:r>
              <a:rPr lang="ru-RU" sz="2400" b="1" dirty="0" smtClean="0">
                <a:solidFill>
                  <a:srgbClr val="000000"/>
                </a:solidFill>
                <a:latin typeface="Times New Roman"/>
                <a:ea typeface="Times New Roman"/>
                <a:cs typeface="Times New Roman"/>
              </a:rPr>
              <a:t>	9</a:t>
            </a:r>
            <a:r>
              <a:rPr lang="ru-RU" sz="2400" b="1" dirty="0">
                <a:solidFill>
                  <a:srgbClr val="000000"/>
                </a:solidFill>
                <a:latin typeface="Times New Roman"/>
                <a:ea typeface="Times New Roman"/>
                <a:cs typeface="Times New Roman"/>
              </a:rPr>
              <a:t>) Обучить </a:t>
            </a:r>
            <a:r>
              <a:rPr lang="ru-RU" sz="2400" b="1" dirty="0" smtClean="0">
                <a:solidFill>
                  <a:srgbClr val="000000"/>
                </a:solidFill>
                <a:latin typeface="Times New Roman"/>
                <a:ea typeface="Times New Roman"/>
                <a:cs typeface="Times New Roman"/>
              </a:rPr>
              <a:t>детей-агрессоров </a:t>
            </a:r>
            <a:r>
              <a:rPr lang="ru-RU" sz="2400" b="1" dirty="0">
                <a:solidFill>
                  <a:srgbClr val="000000"/>
                </a:solidFill>
                <a:latin typeface="Times New Roman"/>
                <a:ea typeface="Times New Roman"/>
                <a:cs typeface="Times New Roman"/>
              </a:rPr>
              <a:t>способам контроля над гневом.</a:t>
            </a:r>
            <a:endParaRPr lang="ru-RU" sz="2400" b="1" dirty="0">
              <a:ea typeface="Calibri"/>
              <a:cs typeface="Times New Roman"/>
            </a:endParaRPr>
          </a:p>
          <a:p>
            <a:pPr indent="449580" algn="just">
              <a:lnSpc>
                <a:spcPct val="115000"/>
              </a:lnSpc>
              <a:spcAft>
                <a:spcPts val="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830997"/>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АЛГОРИТМ РАБОТЫ С «ЖЕРТВАМИ» И «ОБИДЧИКАМИ»</a:t>
            </a:r>
            <a:endParaRPr lang="ru-RU" sz="2400" dirty="0" smtClean="0">
              <a:solidFill>
                <a:srgbClr val="2930F0"/>
              </a:solidFill>
              <a:latin typeface="Times New Roman" panose="02020603050405020304" pitchFamily="18" charset="0"/>
              <a:ea typeface="Calibri"/>
              <a:cs typeface="Times New Roman" panose="02020603050405020304" pitchFamily="18" charset="0"/>
            </a:endParaRPr>
          </a:p>
          <a:p>
            <a:pPr algn="ct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753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1114927"/>
            <a:ext cx="10543308" cy="3716146"/>
          </a:xfrm>
          <a:prstGeom prst="rect">
            <a:avLst/>
          </a:prstGeom>
        </p:spPr>
        <p:txBody>
          <a:bodyPr wrap="square">
            <a:spAutoFit/>
          </a:bodyPr>
          <a:lstStyle/>
          <a:p>
            <a:pPr algn="ctr">
              <a:lnSpc>
                <a:spcPct val="115000"/>
              </a:lnSpc>
              <a:spcAft>
                <a:spcPts val="1000"/>
              </a:spcAft>
            </a:pPr>
            <a:r>
              <a:rPr lang="ru-RU" sz="2400" dirty="0">
                <a:solidFill>
                  <a:srgbClr val="000000"/>
                </a:solidFill>
                <a:latin typeface="Times New Roman" panose="02020603050405020304" pitchFamily="18" charset="0"/>
                <a:ea typeface="Times New Roman"/>
                <a:cs typeface="Times New Roman" panose="02020603050405020304" pitchFamily="18" charset="0"/>
              </a:rPr>
              <a:t>	</a:t>
            </a:r>
            <a:r>
              <a:rPr lang="ru-RU" sz="2800" b="1" dirty="0" smtClean="0">
                <a:solidFill>
                  <a:srgbClr val="000000"/>
                </a:solidFill>
                <a:latin typeface="Times New Roman"/>
                <a:ea typeface="Times New Roman"/>
                <a:cs typeface="Times New Roman"/>
              </a:rPr>
              <a:t> </a:t>
            </a:r>
            <a:r>
              <a:rPr lang="ru-RU" sz="2800" b="1" dirty="0" smtClean="0">
                <a:latin typeface="Times New Roman"/>
                <a:ea typeface="Calibri"/>
                <a:cs typeface="Times New Roman"/>
              </a:rPr>
              <a:t>Этикетные </a:t>
            </a:r>
            <a:r>
              <a:rPr lang="ru-RU" sz="2800" b="1" dirty="0">
                <a:latin typeface="Times New Roman"/>
                <a:ea typeface="Calibri"/>
                <a:cs typeface="Times New Roman"/>
              </a:rPr>
              <a:t>задачи для </a:t>
            </a:r>
            <a:r>
              <a:rPr lang="ru-RU" sz="2800" b="1" dirty="0" smtClean="0">
                <a:latin typeface="Times New Roman"/>
                <a:ea typeface="Calibri"/>
                <a:cs typeface="Times New Roman"/>
              </a:rPr>
              <a:t>учащихся</a:t>
            </a:r>
            <a:endParaRPr lang="ru-RU" sz="2800" b="1" i="1" dirty="0" smtClean="0">
              <a:latin typeface="Times New Roman"/>
              <a:ea typeface="Calibri"/>
              <a:cs typeface="Times New Roman"/>
            </a:endParaRPr>
          </a:p>
          <a:p>
            <a:pPr indent="449580">
              <a:lnSpc>
                <a:spcPct val="115000"/>
              </a:lnSpc>
              <a:spcAft>
                <a:spcPts val="300"/>
              </a:spcAft>
            </a:pPr>
            <a:r>
              <a:rPr lang="ru-RU" sz="2800" b="1" i="1" dirty="0" smtClean="0">
                <a:latin typeface="Times New Roman"/>
                <a:ea typeface="Calibri"/>
                <a:cs typeface="Times New Roman"/>
              </a:rPr>
              <a:t>Этикетная </a:t>
            </a:r>
            <a:r>
              <a:rPr lang="ru-RU" sz="2800" b="1" i="1" dirty="0">
                <a:latin typeface="Times New Roman"/>
                <a:ea typeface="Calibri"/>
                <a:cs typeface="Times New Roman"/>
              </a:rPr>
              <a:t>задача №1</a:t>
            </a:r>
            <a:endParaRPr lang="ru-RU" sz="2800" b="1" dirty="0">
              <a:ea typeface="Calibri"/>
              <a:cs typeface="Times New Roman"/>
            </a:endParaRPr>
          </a:p>
          <a:p>
            <a:pPr indent="449580" algn="just">
              <a:lnSpc>
                <a:spcPct val="115000"/>
              </a:lnSpc>
              <a:spcAft>
                <a:spcPts val="300"/>
              </a:spcAft>
            </a:pPr>
            <a:endParaRPr lang="ru-RU" sz="2000" b="1" dirty="0" smtClean="0">
              <a:latin typeface="Times New Roman"/>
              <a:ea typeface="Calibri"/>
              <a:cs typeface="Times New Roman"/>
            </a:endParaRPr>
          </a:p>
          <a:p>
            <a:pPr indent="449580" algn="just">
              <a:lnSpc>
                <a:spcPct val="115000"/>
              </a:lnSpc>
              <a:spcAft>
                <a:spcPts val="300"/>
              </a:spcAft>
            </a:pPr>
            <a:r>
              <a:rPr lang="ru-RU" sz="2800" b="1" dirty="0" smtClean="0">
                <a:latin typeface="Times New Roman"/>
                <a:ea typeface="Calibri"/>
                <a:cs typeface="Times New Roman"/>
              </a:rPr>
              <a:t> </a:t>
            </a:r>
            <a:r>
              <a:rPr lang="ru-RU" sz="2800" b="1" dirty="0">
                <a:latin typeface="Times New Roman"/>
                <a:ea typeface="Calibri"/>
                <a:cs typeface="Times New Roman"/>
              </a:rPr>
              <a:t>«Представьте себе, что с вами вместе находится ребенок со странностями поведения, не такой, как вы, а ему тоже хочется принять участие в вашей игре. Как вы сможете ему помочь?»</a:t>
            </a:r>
            <a:endParaRPr lang="ru-RU" sz="2800" b="1" dirty="0">
              <a:ea typeface="Calibri"/>
              <a:cs typeface="Times New Roman"/>
            </a:endParaRPr>
          </a:p>
          <a:p>
            <a:pPr indent="449580" algn="just">
              <a:lnSpc>
                <a:spcPct val="115000"/>
              </a:lnSpc>
              <a:spcAft>
                <a:spcPts val="120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599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1114927"/>
            <a:ext cx="10383980" cy="5040354"/>
          </a:xfrm>
          <a:prstGeom prst="rect">
            <a:avLst/>
          </a:prstGeom>
        </p:spPr>
        <p:txBody>
          <a:bodyPr wrap="square">
            <a:spAutoFit/>
          </a:bodyPr>
          <a:lstStyle/>
          <a:p>
            <a:pPr algn="ctr">
              <a:lnSpc>
                <a:spcPct val="115000"/>
              </a:lnSpc>
              <a:spcAft>
                <a:spcPts val="1000"/>
              </a:spcAft>
            </a:pPr>
            <a:r>
              <a:rPr lang="ru-RU" sz="2400" dirty="0">
                <a:solidFill>
                  <a:srgbClr val="000000"/>
                </a:solidFill>
                <a:latin typeface="Times New Roman" panose="02020603050405020304" pitchFamily="18" charset="0"/>
                <a:ea typeface="Times New Roman"/>
                <a:cs typeface="Times New Roman" panose="02020603050405020304" pitchFamily="18" charset="0"/>
              </a:rPr>
              <a:t>	</a:t>
            </a:r>
            <a:r>
              <a:rPr lang="ru-RU" sz="2800" b="1" dirty="0" smtClean="0">
                <a:solidFill>
                  <a:srgbClr val="000000"/>
                </a:solidFill>
                <a:latin typeface="Times New Roman"/>
                <a:ea typeface="Times New Roman"/>
                <a:cs typeface="Times New Roman"/>
              </a:rPr>
              <a:t> </a:t>
            </a:r>
            <a:r>
              <a:rPr lang="ru-RU" sz="2800" b="1" dirty="0" smtClean="0">
                <a:latin typeface="Times New Roman"/>
                <a:ea typeface="Calibri"/>
                <a:cs typeface="Times New Roman"/>
              </a:rPr>
              <a:t>Этикетные </a:t>
            </a:r>
            <a:r>
              <a:rPr lang="ru-RU" sz="2800" b="1" dirty="0">
                <a:latin typeface="Times New Roman"/>
                <a:ea typeface="Calibri"/>
                <a:cs typeface="Times New Roman"/>
              </a:rPr>
              <a:t>задачи для учащихся</a:t>
            </a:r>
            <a:endParaRPr lang="ru-RU" sz="2800" b="1" dirty="0">
              <a:ea typeface="Calibri"/>
              <a:cs typeface="Times New Roman"/>
            </a:endParaRPr>
          </a:p>
          <a:p>
            <a:pPr indent="449580" algn="just">
              <a:lnSpc>
                <a:spcPct val="115000"/>
              </a:lnSpc>
              <a:spcAft>
                <a:spcPts val="300"/>
              </a:spcAft>
            </a:pPr>
            <a:r>
              <a:rPr lang="ru-RU" sz="2800" b="1" i="1" dirty="0" smtClean="0">
                <a:latin typeface="Times New Roman"/>
                <a:ea typeface="Calibri"/>
                <a:cs typeface="Times New Roman"/>
              </a:rPr>
              <a:t>Этикетная </a:t>
            </a:r>
            <a:r>
              <a:rPr lang="ru-RU" sz="2800" b="1" i="1" dirty="0">
                <a:latin typeface="Times New Roman"/>
                <a:ea typeface="Calibri"/>
                <a:cs typeface="Times New Roman"/>
              </a:rPr>
              <a:t>задача №</a:t>
            </a:r>
            <a:r>
              <a:rPr lang="ru-RU" sz="2800" b="1" i="1" dirty="0" smtClean="0">
                <a:latin typeface="Times New Roman"/>
                <a:ea typeface="Calibri"/>
                <a:cs typeface="Times New Roman"/>
              </a:rPr>
              <a:t>2</a:t>
            </a:r>
          </a:p>
          <a:p>
            <a:pPr indent="449580" algn="just">
              <a:lnSpc>
                <a:spcPct val="115000"/>
              </a:lnSpc>
              <a:spcAft>
                <a:spcPts val="300"/>
              </a:spcAft>
            </a:pPr>
            <a:endParaRPr lang="ru-RU" sz="1600" b="1" dirty="0">
              <a:ea typeface="Calibri"/>
              <a:cs typeface="Times New Roman"/>
            </a:endParaRPr>
          </a:p>
          <a:p>
            <a:pPr indent="449580" algn="just">
              <a:lnSpc>
                <a:spcPct val="115000"/>
              </a:lnSpc>
              <a:spcAft>
                <a:spcPts val="300"/>
              </a:spcAft>
            </a:pPr>
            <a:r>
              <a:rPr lang="ru-RU" sz="2800" b="1" i="1" dirty="0">
                <a:latin typeface="Times New Roman"/>
                <a:ea typeface="Calibri"/>
                <a:cs typeface="Times New Roman"/>
              </a:rPr>
              <a:t>«</a:t>
            </a:r>
            <a:r>
              <a:rPr lang="ru-RU" sz="2800" b="1" dirty="0">
                <a:latin typeface="Times New Roman"/>
                <a:ea typeface="Calibri"/>
                <a:cs typeface="Times New Roman"/>
              </a:rPr>
              <a:t>Представьте себе, что ваш друг или подруга, сосед или соседка, знакомые, ваши сверстники имеют трудности при передвижении — ходят с костылями или прикованы к инвалидной коляске. Они ничем не отличаются от вас, кроме того, что им трудно передвигаться, и они тоже хотят принять участие в веселом мероприятии в вашем районе. Как вы поступите в таком случае</a:t>
            </a:r>
            <a:r>
              <a:rPr lang="ru-RU" sz="2800" b="1" dirty="0" smtClean="0">
                <a:latin typeface="Times New Roman"/>
                <a:ea typeface="Calibri"/>
                <a:cs typeface="Times New Roman"/>
              </a:rPr>
              <a:t>?»</a:t>
            </a:r>
            <a:endParaRPr lang="ru-RU" sz="2800" b="1" dirty="0">
              <a:ea typeface="Calibri"/>
              <a:cs typeface="Times New Roman"/>
            </a:endParaRPr>
          </a:p>
        </p:txBody>
      </p:sp>
      <p:sp>
        <p:nvSpPr>
          <p:cNvPr id="6" name="Прямоугольник 5"/>
          <p:cNvSpPr/>
          <p:nvPr/>
        </p:nvSpPr>
        <p:spPr>
          <a:xfrm>
            <a:off x="374074" y="420010"/>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945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1364309"/>
            <a:ext cx="10543308" cy="3931269"/>
          </a:xfrm>
          <a:prstGeom prst="rect">
            <a:avLst/>
          </a:prstGeom>
        </p:spPr>
        <p:txBody>
          <a:bodyPr wrap="square">
            <a:spAutoFit/>
          </a:bodyPr>
          <a:lstStyle/>
          <a:p>
            <a:pPr algn="ctr">
              <a:lnSpc>
                <a:spcPct val="115000"/>
              </a:lnSpc>
              <a:spcAft>
                <a:spcPts val="1000"/>
              </a:spcAft>
            </a:pPr>
            <a:r>
              <a:rPr lang="ru-RU" sz="2400" dirty="0">
                <a:solidFill>
                  <a:srgbClr val="000000"/>
                </a:solidFill>
                <a:latin typeface="Times New Roman" panose="02020603050405020304" pitchFamily="18" charset="0"/>
                <a:ea typeface="Times New Roman"/>
                <a:cs typeface="Times New Roman" panose="02020603050405020304" pitchFamily="18" charset="0"/>
              </a:rPr>
              <a:t>	</a:t>
            </a:r>
            <a:r>
              <a:rPr lang="ru-RU" sz="2800" b="1" dirty="0" smtClean="0">
                <a:solidFill>
                  <a:srgbClr val="000000"/>
                </a:solidFill>
                <a:latin typeface="Times New Roman"/>
                <a:ea typeface="Times New Roman"/>
                <a:cs typeface="Times New Roman"/>
              </a:rPr>
              <a:t> </a:t>
            </a:r>
            <a:r>
              <a:rPr lang="ru-RU" sz="2800" b="1" dirty="0" smtClean="0">
                <a:latin typeface="Times New Roman"/>
                <a:ea typeface="Calibri"/>
                <a:cs typeface="Times New Roman"/>
              </a:rPr>
              <a:t>Этикетные </a:t>
            </a:r>
            <a:r>
              <a:rPr lang="ru-RU" sz="2800" b="1" dirty="0">
                <a:latin typeface="Times New Roman"/>
                <a:ea typeface="Calibri"/>
                <a:cs typeface="Times New Roman"/>
              </a:rPr>
              <a:t>задачи для учащихся</a:t>
            </a:r>
            <a:endParaRPr lang="ru-RU" sz="2800" b="1" dirty="0">
              <a:ea typeface="Calibri"/>
              <a:cs typeface="Times New Roman"/>
            </a:endParaRPr>
          </a:p>
          <a:p>
            <a:pPr indent="449580" algn="just">
              <a:lnSpc>
                <a:spcPct val="115000"/>
              </a:lnSpc>
              <a:spcAft>
                <a:spcPts val="300"/>
              </a:spcAft>
            </a:pPr>
            <a:r>
              <a:rPr lang="ru-RU" sz="2800" b="1" i="1" dirty="0" smtClean="0">
                <a:latin typeface="Times New Roman"/>
                <a:ea typeface="Calibri"/>
                <a:cs typeface="Times New Roman"/>
              </a:rPr>
              <a:t>Этикетная </a:t>
            </a:r>
            <a:r>
              <a:rPr lang="ru-RU" sz="2800" b="1" i="1" dirty="0">
                <a:latin typeface="Times New Roman"/>
                <a:ea typeface="Calibri"/>
                <a:cs typeface="Times New Roman"/>
              </a:rPr>
              <a:t>задача №</a:t>
            </a:r>
            <a:r>
              <a:rPr lang="ru-RU" sz="2800" b="1" i="1" dirty="0" smtClean="0">
                <a:latin typeface="Times New Roman"/>
                <a:ea typeface="Calibri"/>
                <a:cs typeface="Times New Roman"/>
              </a:rPr>
              <a:t>3</a:t>
            </a:r>
          </a:p>
          <a:p>
            <a:pPr indent="449580" algn="just">
              <a:lnSpc>
                <a:spcPct val="115000"/>
              </a:lnSpc>
              <a:spcAft>
                <a:spcPts val="300"/>
              </a:spcAft>
            </a:pPr>
            <a:endParaRPr lang="ru-RU" sz="1400" b="1" dirty="0">
              <a:ea typeface="Calibri"/>
              <a:cs typeface="Times New Roman"/>
            </a:endParaRPr>
          </a:p>
          <a:p>
            <a:pPr indent="449580" algn="just">
              <a:lnSpc>
                <a:spcPct val="115000"/>
              </a:lnSpc>
              <a:spcAft>
                <a:spcPts val="300"/>
              </a:spcAft>
            </a:pPr>
            <a:r>
              <a:rPr lang="ru-RU" sz="2800" b="1" dirty="0">
                <a:latin typeface="Times New Roman"/>
                <a:ea typeface="Calibri"/>
                <a:cs typeface="Times New Roman"/>
              </a:rPr>
              <a:t>«Учитель сказала, что завтра в ваш класс придет ребенок с болезнью - тяжелой формой ожирения. Она попросила, чтобы вы с товарищами встретили его доброжелательно. Что вы сделаете для этого?»</a:t>
            </a:r>
            <a:endParaRPr lang="ru-RU" sz="2800" b="1" dirty="0">
              <a:ea typeface="Calibri"/>
              <a:cs typeface="Times New Roman"/>
            </a:endParaRPr>
          </a:p>
          <a:p>
            <a:pPr indent="449580" algn="just">
              <a:lnSpc>
                <a:spcPct val="115000"/>
              </a:lnSpc>
              <a:spcAft>
                <a:spcPts val="120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759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758532"/>
            <a:ext cx="10543308" cy="5455853"/>
          </a:xfrm>
          <a:prstGeom prst="rect">
            <a:avLst/>
          </a:prstGeom>
        </p:spPr>
        <p:txBody>
          <a:bodyPr wrap="square">
            <a:spAutoFit/>
          </a:bodyPr>
          <a:lstStyle/>
          <a:p>
            <a:pPr algn="ctr">
              <a:lnSpc>
                <a:spcPct val="115000"/>
              </a:lnSpc>
              <a:spcAft>
                <a:spcPts val="1000"/>
              </a:spcAft>
            </a:pPr>
            <a:r>
              <a:rPr lang="ru-RU" sz="2400" dirty="0">
                <a:solidFill>
                  <a:srgbClr val="000000"/>
                </a:solidFill>
                <a:latin typeface="Times New Roman" panose="02020603050405020304" pitchFamily="18" charset="0"/>
                <a:ea typeface="Times New Roman"/>
                <a:cs typeface="Times New Roman" panose="02020603050405020304" pitchFamily="18" charset="0"/>
              </a:rPr>
              <a:t>	</a:t>
            </a:r>
            <a:r>
              <a:rPr lang="ru-RU" sz="2500" b="1" dirty="0" smtClean="0">
                <a:solidFill>
                  <a:srgbClr val="000000"/>
                </a:solidFill>
                <a:latin typeface="Times New Roman"/>
                <a:ea typeface="Calibri"/>
                <a:cs typeface="Times New Roman"/>
              </a:rPr>
              <a:t>Упражнение </a:t>
            </a:r>
            <a:r>
              <a:rPr lang="ru-RU" sz="2500" b="1" dirty="0">
                <a:solidFill>
                  <a:srgbClr val="000000"/>
                </a:solidFill>
                <a:latin typeface="Times New Roman"/>
                <a:ea typeface="Calibri"/>
                <a:cs typeface="Times New Roman"/>
              </a:rPr>
              <a:t>«Этюды» (в тройках)</a:t>
            </a:r>
            <a:endParaRPr lang="ru-RU" sz="2500" b="1" dirty="0">
              <a:ea typeface="Calibri"/>
              <a:cs typeface="Times New Roman"/>
            </a:endParaRPr>
          </a:p>
          <a:p>
            <a:pPr indent="449580" algn="just"/>
            <a:r>
              <a:rPr lang="ru-RU" sz="2500" b="1" dirty="0">
                <a:solidFill>
                  <a:srgbClr val="000000"/>
                </a:solidFill>
                <a:latin typeface="Times New Roman"/>
                <a:ea typeface="Calibri"/>
                <a:cs typeface="Times New Roman"/>
              </a:rPr>
              <a:t>Проигрываются этюды, в которых скрыты роли агрессора, жертвы, наблюдателя. Распределяются роли. Цель каждого - достоверно, убедительно проиграть свою роль и обязательно прийти к компромиссу, примирению, за что отвечает 3 сторона (наблюдатель). </a:t>
            </a:r>
            <a:endParaRPr lang="ru-RU" sz="2500" b="1" dirty="0">
              <a:ea typeface="Calibri"/>
              <a:cs typeface="Times New Roman"/>
            </a:endParaRPr>
          </a:p>
          <a:p>
            <a:pPr marL="342900" indent="-342900" algn="just">
              <a:spcAft>
                <a:spcPts val="300"/>
              </a:spcAft>
              <a:buFont typeface="Arial" panose="020B0604020202020204" pitchFamily="34" charset="0"/>
              <a:buChar char="•"/>
            </a:pPr>
            <a:r>
              <a:rPr lang="ru-RU" sz="2500" b="1" dirty="0" smtClean="0">
                <a:solidFill>
                  <a:srgbClr val="000000"/>
                </a:solidFill>
                <a:latin typeface="Times New Roman"/>
                <a:ea typeface="Calibri"/>
                <a:cs typeface="Times New Roman"/>
              </a:rPr>
              <a:t>Одноклассник </a:t>
            </a:r>
            <a:r>
              <a:rPr lang="ru-RU" sz="2500" b="1" dirty="0">
                <a:solidFill>
                  <a:srgbClr val="000000"/>
                </a:solidFill>
                <a:latin typeface="Times New Roman"/>
                <a:ea typeface="Calibri"/>
                <a:cs typeface="Times New Roman"/>
              </a:rPr>
              <a:t>в очередной раз забирает ручку у Миши, это видит </a:t>
            </a:r>
            <a:r>
              <a:rPr lang="ru-RU" sz="2500" b="1" dirty="0" smtClean="0">
                <a:solidFill>
                  <a:srgbClr val="000000"/>
                </a:solidFill>
                <a:latin typeface="Times New Roman"/>
                <a:ea typeface="Calibri"/>
                <a:cs typeface="Times New Roman"/>
              </a:rPr>
              <a:t>Петя;</a:t>
            </a:r>
            <a:endParaRPr lang="ru-RU" sz="2500" b="1" dirty="0" smtClean="0">
              <a:ea typeface="Calibri"/>
              <a:cs typeface="Times New Roman"/>
            </a:endParaRPr>
          </a:p>
          <a:p>
            <a:pPr marL="342900" indent="-342900" algn="just">
              <a:spcAft>
                <a:spcPts val="300"/>
              </a:spcAft>
              <a:buFont typeface="Arial" panose="020B0604020202020204" pitchFamily="34" charset="0"/>
              <a:buChar char="•"/>
            </a:pPr>
            <a:r>
              <a:rPr lang="ru-RU" sz="2500" b="1" dirty="0" smtClean="0">
                <a:solidFill>
                  <a:srgbClr val="000000"/>
                </a:solidFill>
                <a:latin typeface="Times New Roman"/>
                <a:ea typeface="Calibri"/>
                <a:cs typeface="Times New Roman"/>
              </a:rPr>
              <a:t>Света </a:t>
            </a:r>
            <a:r>
              <a:rPr lang="ru-RU" sz="2500" b="1" dirty="0">
                <a:solidFill>
                  <a:srgbClr val="000000"/>
                </a:solidFill>
                <a:latin typeface="Times New Roman"/>
                <a:ea typeface="Calibri"/>
                <a:cs typeface="Times New Roman"/>
              </a:rPr>
              <a:t>уже неделю придирается словами к новенькой </a:t>
            </a:r>
            <a:r>
              <a:rPr lang="ru-RU" sz="2500" b="1" dirty="0" smtClean="0">
                <a:solidFill>
                  <a:srgbClr val="000000"/>
                </a:solidFill>
                <a:latin typeface="Times New Roman"/>
                <a:ea typeface="Calibri"/>
                <a:cs typeface="Times New Roman"/>
              </a:rPr>
              <a:t>однокласснице;</a:t>
            </a:r>
            <a:endParaRPr lang="ru-RU" sz="2500" b="1" dirty="0" smtClean="0">
              <a:ea typeface="Calibri"/>
              <a:cs typeface="Times New Roman"/>
            </a:endParaRPr>
          </a:p>
          <a:p>
            <a:pPr marL="342900" indent="-342900" algn="just">
              <a:spcAft>
                <a:spcPts val="300"/>
              </a:spcAft>
              <a:buFont typeface="Arial" panose="020B0604020202020204" pitchFamily="34" charset="0"/>
              <a:buChar char="•"/>
            </a:pPr>
            <a:r>
              <a:rPr lang="ru-RU" sz="2500" b="1" dirty="0" smtClean="0">
                <a:solidFill>
                  <a:srgbClr val="000000"/>
                </a:solidFill>
                <a:latin typeface="Times New Roman"/>
                <a:ea typeface="Calibri"/>
                <a:cs typeface="Times New Roman"/>
              </a:rPr>
              <a:t>В </a:t>
            </a:r>
            <a:r>
              <a:rPr lang="ru-RU" sz="2500" b="1" dirty="0">
                <a:solidFill>
                  <a:srgbClr val="000000"/>
                </a:solidFill>
                <a:latin typeface="Times New Roman"/>
                <a:ea typeface="Calibri"/>
                <a:cs typeface="Times New Roman"/>
              </a:rPr>
              <a:t>столовой у Коли уже не первый раз забирают стул, </a:t>
            </a:r>
            <a:r>
              <a:rPr lang="ru-RU" sz="2500" b="1" dirty="0" smtClean="0">
                <a:solidFill>
                  <a:srgbClr val="000000"/>
                </a:solidFill>
                <a:latin typeface="Times New Roman"/>
                <a:ea typeface="Calibri"/>
                <a:cs typeface="Times New Roman"/>
              </a:rPr>
              <a:t>ему приходиться </a:t>
            </a:r>
            <a:r>
              <a:rPr lang="ru-RU" sz="2500" b="1" dirty="0">
                <a:solidFill>
                  <a:srgbClr val="000000"/>
                </a:solidFill>
                <a:latin typeface="Times New Roman"/>
                <a:ea typeface="Calibri"/>
                <a:cs typeface="Times New Roman"/>
              </a:rPr>
              <a:t>есть </a:t>
            </a:r>
            <a:r>
              <a:rPr lang="ru-RU" sz="2500" b="1" dirty="0" smtClean="0">
                <a:solidFill>
                  <a:srgbClr val="000000"/>
                </a:solidFill>
                <a:latin typeface="Times New Roman"/>
                <a:ea typeface="Calibri"/>
                <a:cs typeface="Times New Roman"/>
              </a:rPr>
              <a:t>стоя;</a:t>
            </a:r>
            <a:endParaRPr lang="ru-RU" sz="2500" b="1" dirty="0" smtClean="0">
              <a:ea typeface="Calibri"/>
              <a:cs typeface="Times New Roman"/>
            </a:endParaRPr>
          </a:p>
          <a:p>
            <a:pPr marL="342900" indent="-342900" algn="just">
              <a:spcAft>
                <a:spcPts val="300"/>
              </a:spcAft>
              <a:buFont typeface="Arial" panose="020B0604020202020204" pitchFamily="34" charset="0"/>
              <a:buChar char="•"/>
            </a:pPr>
            <a:r>
              <a:rPr lang="ru-RU" sz="2500" b="1" dirty="0" smtClean="0">
                <a:solidFill>
                  <a:srgbClr val="000000"/>
                </a:solidFill>
                <a:latin typeface="Times New Roman"/>
                <a:ea typeface="Calibri"/>
                <a:cs typeface="Times New Roman"/>
              </a:rPr>
              <a:t>Дима </a:t>
            </a:r>
            <a:r>
              <a:rPr lang="ru-RU" sz="2500" b="1" dirty="0">
                <a:solidFill>
                  <a:srgbClr val="000000"/>
                </a:solidFill>
                <a:latin typeface="Times New Roman"/>
                <a:ea typeface="Calibri"/>
                <a:cs typeface="Times New Roman"/>
              </a:rPr>
              <a:t>постоянно называет своего одноклассника не по имени, а по национальности, издевается, насмехается над ним.</a:t>
            </a:r>
            <a:endParaRPr lang="ru-RU" sz="2500" b="1" dirty="0">
              <a:ea typeface="Calibri"/>
              <a:cs typeface="Times New Roman"/>
            </a:endParaRPr>
          </a:p>
          <a:p>
            <a:pPr indent="449580" algn="just">
              <a:lnSpc>
                <a:spcPct val="115000"/>
              </a:lnSpc>
              <a:spcAft>
                <a:spcPts val="120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309173"/>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759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1364309"/>
            <a:ext cx="10543308" cy="4828438"/>
          </a:xfrm>
          <a:prstGeom prst="rect">
            <a:avLst/>
          </a:prstGeom>
        </p:spPr>
        <p:txBody>
          <a:bodyPr wrap="square">
            <a:spAutoFit/>
          </a:bodyPr>
          <a:lstStyle/>
          <a:p>
            <a:pPr algn="ctr">
              <a:lnSpc>
                <a:spcPct val="115000"/>
              </a:lnSpc>
              <a:spcAft>
                <a:spcPts val="10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Обсуждение </a:t>
            </a:r>
            <a:r>
              <a:rPr lang="ru-RU" sz="2800" b="1" dirty="0">
                <a:solidFill>
                  <a:srgbClr val="000000"/>
                </a:solidFill>
                <a:latin typeface="Times New Roman" panose="02020603050405020304" pitchFamily="18" charset="0"/>
                <a:ea typeface="Calibri"/>
                <a:cs typeface="Times New Roman" panose="02020603050405020304" pitchFamily="18" charset="0"/>
              </a:rPr>
              <a:t>данных </a:t>
            </a:r>
            <a:r>
              <a:rPr lang="ru-RU" sz="2800" b="1" dirty="0" smtClean="0">
                <a:solidFill>
                  <a:srgbClr val="000000"/>
                </a:solidFill>
                <a:latin typeface="Times New Roman" panose="02020603050405020304" pitchFamily="18" charset="0"/>
                <a:ea typeface="Calibri"/>
                <a:cs typeface="Times New Roman" panose="02020603050405020304" pitchFamily="18" charset="0"/>
              </a:rPr>
              <a:t>ситуаций</a:t>
            </a:r>
            <a:endParaRPr lang="ru-RU" sz="2800" b="1" dirty="0">
              <a:latin typeface="Times New Roman" panose="02020603050405020304" pitchFamily="18" charset="0"/>
              <a:ea typeface="Calibri"/>
              <a:cs typeface="Times New Roman" panose="02020603050405020304" pitchFamily="18" charset="0"/>
            </a:endParaRPr>
          </a:p>
          <a:p>
            <a:pPr algn="just">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 </a:t>
            </a:r>
            <a:r>
              <a:rPr lang="ru-RU" sz="2800" b="1" dirty="0">
                <a:solidFill>
                  <a:srgbClr val="000000"/>
                </a:solidFill>
                <a:latin typeface="Times New Roman" panose="02020603050405020304" pitchFamily="18" charset="0"/>
                <a:ea typeface="Calibri"/>
                <a:cs typeface="Times New Roman" panose="02020603050405020304" pitchFamily="18" charset="0"/>
              </a:rPr>
              <a:t>бывают ли такие ситуации в жизни?</a:t>
            </a:r>
            <a:endParaRPr lang="ru-RU" sz="2800" b="1" dirty="0">
              <a:latin typeface="Times New Roman" panose="02020603050405020304" pitchFamily="18" charset="0"/>
              <a:ea typeface="Calibri"/>
              <a:cs typeface="Times New Roman" panose="02020603050405020304" pitchFamily="18" charset="0"/>
            </a:endParaRPr>
          </a:p>
          <a:p>
            <a:pPr algn="just">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 </a:t>
            </a:r>
            <a:r>
              <a:rPr lang="ru-RU" sz="2800" b="1" dirty="0">
                <a:solidFill>
                  <a:srgbClr val="000000"/>
                </a:solidFill>
                <a:latin typeface="Times New Roman" panose="02020603050405020304" pitchFamily="18" charset="0"/>
                <a:ea typeface="Calibri"/>
                <a:cs typeface="Times New Roman" panose="02020603050405020304" pitchFamily="18" charset="0"/>
              </a:rPr>
              <a:t>как себя вести, если возникнет такая ситуация?</a:t>
            </a:r>
            <a:endParaRPr lang="ru-RU" sz="2800" b="1" dirty="0">
              <a:latin typeface="Times New Roman" panose="02020603050405020304" pitchFamily="18" charset="0"/>
              <a:ea typeface="Calibri"/>
              <a:cs typeface="Times New Roman" panose="02020603050405020304" pitchFamily="18" charset="0"/>
            </a:endParaRPr>
          </a:p>
          <a:p>
            <a:pPr algn="just">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 </a:t>
            </a:r>
            <a:r>
              <a:rPr lang="ru-RU" sz="2800" b="1" dirty="0">
                <a:solidFill>
                  <a:srgbClr val="000000"/>
                </a:solidFill>
                <a:latin typeface="Times New Roman" panose="02020603050405020304" pitchFamily="18" charset="0"/>
                <a:ea typeface="Calibri"/>
                <a:cs typeface="Times New Roman" panose="02020603050405020304" pitchFamily="18" charset="0"/>
              </a:rPr>
              <a:t>есть ли выход из них?</a:t>
            </a:r>
            <a:endParaRPr lang="ru-RU" sz="2800" b="1" dirty="0">
              <a:latin typeface="Times New Roman" panose="02020603050405020304" pitchFamily="18" charset="0"/>
              <a:ea typeface="Calibri"/>
              <a:cs typeface="Times New Roman" panose="02020603050405020304" pitchFamily="18" charset="0"/>
            </a:endParaRPr>
          </a:p>
          <a:p>
            <a:pPr algn="just">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 </a:t>
            </a:r>
            <a:r>
              <a:rPr lang="ru-RU" sz="2800" b="1" dirty="0">
                <a:solidFill>
                  <a:srgbClr val="000000"/>
                </a:solidFill>
                <a:latin typeface="Times New Roman" panose="02020603050405020304" pitchFamily="18" charset="0"/>
                <a:ea typeface="Calibri"/>
                <a:cs typeface="Times New Roman" panose="02020603050405020304" pitchFamily="18" charset="0"/>
              </a:rPr>
              <a:t>как еще можно было решить ситуации?</a:t>
            </a:r>
            <a:endParaRPr lang="ru-RU" sz="2800" b="1" dirty="0">
              <a:latin typeface="Times New Roman" panose="02020603050405020304" pitchFamily="18" charset="0"/>
              <a:ea typeface="Calibri"/>
              <a:cs typeface="Times New Roman" panose="02020603050405020304" pitchFamily="18" charset="0"/>
            </a:endParaRPr>
          </a:p>
          <a:p>
            <a:pPr algn="just">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 </a:t>
            </a:r>
            <a:r>
              <a:rPr lang="ru-RU" sz="2800" b="1" dirty="0">
                <a:solidFill>
                  <a:srgbClr val="000000"/>
                </a:solidFill>
                <a:latin typeface="Times New Roman" panose="02020603050405020304" pitchFamily="18" charset="0"/>
                <a:ea typeface="Calibri"/>
                <a:cs typeface="Times New Roman" panose="02020603050405020304" pitchFamily="18" charset="0"/>
              </a:rPr>
              <a:t>какого было в роли жертвы, агрессора, наблюдателя?</a:t>
            </a:r>
            <a:endParaRPr lang="ru-RU" sz="2800" b="1" dirty="0">
              <a:latin typeface="Times New Roman" panose="02020603050405020304" pitchFamily="18" charset="0"/>
              <a:ea typeface="Calibri"/>
              <a:cs typeface="Times New Roman" panose="02020603050405020304" pitchFamily="18" charset="0"/>
            </a:endParaRPr>
          </a:p>
          <a:p>
            <a:pPr algn="just">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 </a:t>
            </a:r>
            <a:r>
              <a:rPr lang="ru-RU" sz="2800" b="1" dirty="0">
                <a:solidFill>
                  <a:srgbClr val="000000"/>
                </a:solidFill>
                <a:latin typeface="Times New Roman" panose="02020603050405020304" pitchFamily="18" charset="0"/>
                <a:ea typeface="Calibri"/>
                <a:cs typeface="Times New Roman" panose="02020603050405020304" pitchFamily="18" charset="0"/>
              </a:rPr>
              <a:t>можно ли помочь в реальной жизни в таких случаях?</a:t>
            </a:r>
            <a:endParaRPr lang="ru-RU" sz="2800" b="1" dirty="0">
              <a:latin typeface="Times New Roman" panose="02020603050405020304" pitchFamily="18" charset="0"/>
              <a:ea typeface="Calibri"/>
              <a:cs typeface="Times New Roman" panose="02020603050405020304" pitchFamily="18" charset="0"/>
            </a:endParaRPr>
          </a:p>
          <a:p>
            <a:pPr algn="just">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 </a:t>
            </a:r>
            <a:r>
              <a:rPr lang="ru-RU" sz="2800" b="1" dirty="0">
                <a:solidFill>
                  <a:srgbClr val="000000"/>
                </a:solidFill>
                <a:latin typeface="Times New Roman" panose="02020603050405020304" pitchFamily="18" charset="0"/>
                <a:ea typeface="Calibri"/>
                <a:cs typeface="Times New Roman" panose="02020603050405020304" pitchFamily="18" charset="0"/>
              </a:rPr>
              <a:t>а кто смог бы помочь из вас?</a:t>
            </a:r>
            <a:endParaRPr lang="ru-RU" sz="2800" b="1" dirty="0">
              <a:latin typeface="Times New Roman" panose="02020603050405020304" pitchFamily="18" charset="0"/>
              <a:ea typeface="Calibri"/>
              <a:cs typeface="Times New Roman" panose="02020603050405020304" pitchFamily="18" charset="0"/>
            </a:endParaRPr>
          </a:p>
          <a:p>
            <a:pPr indent="449580" algn="just">
              <a:lnSpc>
                <a:spcPct val="115000"/>
              </a:lnSpc>
              <a:spcAft>
                <a:spcPts val="120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841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1184200"/>
            <a:ext cx="10543308" cy="5041829"/>
          </a:xfrm>
          <a:prstGeom prst="rect">
            <a:avLst/>
          </a:prstGeom>
        </p:spPr>
        <p:txBody>
          <a:bodyPr wrap="square">
            <a:spAutoFit/>
          </a:bodyPr>
          <a:lstStyle/>
          <a:p>
            <a:pPr algn="ctr">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a:t>
            </a:r>
            <a:r>
              <a:rPr lang="ru-RU" sz="2800" b="1" dirty="0">
                <a:solidFill>
                  <a:srgbClr val="000000"/>
                </a:solidFill>
                <a:latin typeface="Times New Roman"/>
                <a:ea typeface="Calibri"/>
                <a:cs typeface="Times New Roman"/>
              </a:rPr>
              <a:t>Упражнение «Я смогу помочь»</a:t>
            </a:r>
            <a:endParaRPr lang="ru-RU" sz="2800" b="1" dirty="0">
              <a:ea typeface="Calibri"/>
              <a:cs typeface="Times New Roman"/>
            </a:endParaRPr>
          </a:p>
          <a:p>
            <a:pPr indent="449580" algn="just">
              <a:lnSpc>
                <a:spcPct val="115000"/>
              </a:lnSpc>
              <a:spcAft>
                <a:spcPts val="300"/>
              </a:spcAft>
            </a:pPr>
            <a:r>
              <a:rPr lang="ru-RU" sz="2800" b="1" i="1" u="sng" dirty="0">
                <a:solidFill>
                  <a:srgbClr val="000000"/>
                </a:solidFill>
                <a:latin typeface="Times New Roman"/>
                <a:ea typeface="Calibri"/>
                <a:cs typeface="Times New Roman"/>
              </a:rPr>
              <a:t>Цель: </a:t>
            </a:r>
            <a:r>
              <a:rPr lang="ru-RU" sz="2800" b="1" i="1" dirty="0">
                <a:solidFill>
                  <a:srgbClr val="000000"/>
                </a:solidFill>
                <a:latin typeface="Times New Roman"/>
                <a:ea typeface="Calibri"/>
                <a:cs typeface="Times New Roman"/>
              </a:rPr>
              <a:t>выработка навыков безопасного поведения в конкретной ситуации, поиск путей защиты в ситуации </a:t>
            </a:r>
            <a:r>
              <a:rPr lang="ru-RU" sz="2800" b="1" i="1" dirty="0" err="1">
                <a:solidFill>
                  <a:srgbClr val="000000"/>
                </a:solidFill>
                <a:latin typeface="Times New Roman"/>
                <a:ea typeface="Calibri"/>
                <a:cs typeface="Times New Roman"/>
              </a:rPr>
              <a:t>буллинга</a:t>
            </a:r>
            <a:r>
              <a:rPr lang="ru-RU" sz="2800" b="1" i="1" dirty="0">
                <a:solidFill>
                  <a:srgbClr val="000000"/>
                </a:solidFill>
                <a:latin typeface="Times New Roman"/>
                <a:ea typeface="Calibri"/>
                <a:cs typeface="Times New Roman"/>
              </a:rPr>
              <a:t>.</a:t>
            </a:r>
            <a:endParaRPr lang="ru-RU" sz="2800" b="1" dirty="0">
              <a:ea typeface="Calibri"/>
              <a:cs typeface="Times New Roman"/>
            </a:endParaRPr>
          </a:p>
          <a:p>
            <a:pPr indent="449580" algn="just">
              <a:lnSpc>
                <a:spcPct val="115000"/>
              </a:lnSpc>
              <a:spcAft>
                <a:spcPts val="300"/>
              </a:spcAft>
            </a:pPr>
            <a:r>
              <a:rPr lang="ru-RU" sz="2800" b="1" dirty="0">
                <a:solidFill>
                  <a:srgbClr val="000000"/>
                </a:solidFill>
                <a:latin typeface="Times New Roman"/>
                <a:ea typeface="Calibri"/>
                <a:cs typeface="Times New Roman"/>
              </a:rPr>
              <a:t>Вы остаетесь работать в подгруппах. Каждая подгруппа получит определенную ситуацию, в которой описана ситуация, когда осуществляется насилие. Ваша задача состоит в том, чтобы помочь жертве и найти для нее пути защиты и безопасного поведения. </a:t>
            </a:r>
            <a:endParaRPr lang="ru-RU" sz="2800" b="1" dirty="0">
              <a:ea typeface="Calibri"/>
              <a:cs typeface="Times New Roman"/>
            </a:endParaRPr>
          </a:p>
          <a:p>
            <a:pPr algn="just">
              <a:lnSpc>
                <a:spcPct val="115000"/>
              </a:lnSpc>
              <a:spcAft>
                <a:spcPts val="30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658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921324"/>
            <a:ext cx="10543308" cy="5988562"/>
          </a:xfrm>
          <a:prstGeom prst="rect">
            <a:avLst/>
          </a:prstGeom>
        </p:spPr>
        <p:txBody>
          <a:bodyPr wrap="square">
            <a:spAutoFit/>
          </a:bodyPr>
          <a:lstStyle/>
          <a:p>
            <a:pPr lvl="0" algn="ctr">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a:t>
            </a:r>
            <a:r>
              <a:rPr lang="ru-RU" sz="2800" b="1" dirty="0">
                <a:solidFill>
                  <a:srgbClr val="000000"/>
                </a:solidFill>
                <a:latin typeface="Times New Roman"/>
                <a:ea typeface="Calibri"/>
                <a:cs typeface="Times New Roman"/>
              </a:rPr>
              <a:t>Упражнение «Я смогу помочь</a:t>
            </a:r>
            <a:r>
              <a:rPr lang="ru-RU" sz="2800" b="1" dirty="0" smtClean="0">
                <a:solidFill>
                  <a:srgbClr val="000000"/>
                </a:solidFill>
                <a:latin typeface="Times New Roman"/>
                <a:ea typeface="Calibri"/>
                <a:cs typeface="Times New Roman"/>
              </a:rPr>
              <a:t>»</a:t>
            </a:r>
            <a:endParaRPr lang="ru-RU" sz="2800" b="1" dirty="0" smtClean="0">
              <a:solidFill>
                <a:srgbClr val="000000"/>
              </a:solidFill>
              <a:latin typeface="Times New Roman" panose="02020603050405020304" pitchFamily="18" charset="0"/>
              <a:ea typeface="Calibri"/>
              <a:cs typeface="Times New Roman" panose="02020603050405020304" pitchFamily="18" charset="0"/>
            </a:endParaRPr>
          </a:p>
          <a:p>
            <a:pPr indent="449580" algn="just">
              <a:spcAft>
                <a:spcPts val="300"/>
              </a:spcAft>
            </a:pPr>
            <a:r>
              <a:rPr lang="ru-RU" sz="2400" b="1" i="1" u="sng" dirty="0" smtClean="0">
                <a:solidFill>
                  <a:srgbClr val="000000"/>
                </a:solidFill>
                <a:latin typeface="Times New Roman"/>
                <a:ea typeface="Calibri"/>
                <a:cs typeface="Times New Roman"/>
              </a:rPr>
              <a:t>Ситуация </a:t>
            </a:r>
            <a:r>
              <a:rPr lang="ru-RU" sz="2400" b="1" i="1" u="sng" dirty="0">
                <a:solidFill>
                  <a:srgbClr val="000000"/>
                </a:solidFill>
                <a:latin typeface="Times New Roman"/>
                <a:ea typeface="Calibri"/>
                <a:cs typeface="Times New Roman"/>
              </a:rPr>
              <a:t>1.</a:t>
            </a:r>
            <a:endParaRPr lang="ru-RU" sz="2400" b="1" dirty="0">
              <a:ea typeface="Calibri"/>
              <a:cs typeface="Times New Roman"/>
            </a:endParaRPr>
          </a:p>
          <a:p>
            <a:pPr indent="449580" algn="just">
              <a:spcAft>
                <a:spcPts val="300"/>
              </a:spcAft>
            </a:pPr>
            <a:r>
              <a:rPr lang="ru-RU" sz="2400" b="1" dirty="0">
                <a:solidFill>
                  <a:srgbClr val="000000"/>
                </a:solidFill>
                <a:latin typeface="Times New Roman"/>
                <a:ea typeface="Calibri"/>
                <a:cs typeface="Times New Roman"/>
              </a:rPr>
              <a:t>Она как всегда сидела за партой, хотя все ее сверстники суетились и шумели во время перерыва. Светлана наблюдала ежедневно одну и ту же картину: девочки весело смеются, шутят и кокетливо посматривают на ребят. Конечно, ведь они не носят этих уродливых очков и </a:t>
            </a:r>
            <a:r>
              <a:rPr lang="ru-RU" sz="2400" b="1" dirty="0" err="1">
                <a:solidFill>
                  <a:srgbClr val="000000"/>
                </a:solidFill>
                <a:latin typeface="Times New Roman"/>
                <a:ea typeface="Calibri"/>
                <a:cs typeface="Times New Roman"/>
              </a:rPr>
              <a:t>брекетов</a:t>
            </a:r>
            <a:r>
              <a:rPr lang="ru-RU" sz="2400" b="1" dirty="0">
                <a:solidFill>
                  <a:srgbClr val="000000"/>
                </a:solidFill>
                <a:latin typeface="Times New Roman"/>
                <a:ea typeface="Calibri"/>
                <a:cs typeface="Times New Roman"/>
              </a:rPr>
              <a:t> на зубах. Из-за она терпела столько издевательств и насмешек среди одноклассников!</a:t>
            </a:r>
            <a:endParaRPr lang="ru-RU" sz="2400" b="1" dirty="0">
              <a:ea typeface="Calibri"/>
              <a:cs typeface="Times New Roman"/>
            </a:endParaRPr>
          </a:p>
          <a:p>
            <a:pPr indent="449580" algn="just">
              <a:spcAft>
                <a:spcPts val="300"/>
              </a:spcAft>
            </a:pPr>
            <a:r>
              <a:rPr lang="ru-RU" sz="2400" b="1" dirty="0">
                <a:solidFill>
                  <a:srgbClr val="000000"/>
                </a:solidFill>
                <a:latin typeface="Times New Roman"/>
                <a:ea typeface="Calibri"/>
                <a:cs typeface="Times New Roman"/>
              </a:rPr>
              <a:t>Только дома она могла насладиться любовью и теплом, которое дарили ей ее родители.  Пустой класс. За партой одиноко сидит Светлана. К ней подходят две девушки. Это ее одноклассницы. Начинают насмехаться над девочкой: забирают очки, бросают на пол тетради и книги, топчут их. Девочка начинает плакать.</a:t>
            </a:r>
            <a:endParaRPr lang="ru-RU" sz="2400" b="1" dirty="0">
              <a:ea typeface="Calibri"/>
              <a:cs typeface="Times New Roman"/>
            </a:endParaRPr>
          </a:p>
          <a:p>
            <a:pPr indent="449580" algn="just">
              <a:spcAft>
                <a:spcPts val="300"/>
              </a:spcAft>
            </a:pPr>
            <a:r>
              <a:rPr lang="ru-RU" sz="2400" b="1" dirty="0">
                <a:solidFill>
                  <a:srgbClr val="000000"/>
                </a:solidFill>
                <a:latin typeface="Times New Roman"/>
                <a:ea typeface="Calibri"/>
                <a:cs typeface="Times New Roman"/>
              </a:rPr>
              <a:t>И вдруг ... СТОП! </a:t>
            </a:r>
            <a:endParaRPr lang="ru-RU" sz="2400" b="1" dirty="0">
              <a:ea typeface="Calibri"/>
              <a:cs typeface="Times New Roman"/>
            </a:endParaRPr>
          </a:p>
          <a:p>
            <a:pPr algn="just">
              <a:lnSpc>
                <a:spcPct val="115000"/>
              </a:lnSpc>
              <a:spcAft>
                <a:spcPts val="30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718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696779"/>
            <a:ext cx="10543308" cy="6342506"/>
          </a:xfrm>
          <a:prstGeom prst="rect">
            <a:avLst/>
          </a:prstGeom>
        </p:spPr>
        <p:txBody>
          <a:bodyPr wrap="square">
            <a:spAutoFit/>
          </a:bodyPr>
          <a:lstStyle/>
          <a:p>
            <a:pPr lvl="0" algn="ctr">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a:t>
            </a:r>
            <a:r>
              <a:rPr lang="ru-RU" sz="2500" b="1" dirty="0">
                <a:solidFill>
                  <a:srgbClr val="000000"/>
                </a:solidFill>
                <a:latin typeface="Times New Roman"/>
                <a:ea typeface="Calibri"/>
                <a:cs typeface="Times New Roman"/>
              </a:rPr>
              <a:t>Упражнение «Я смогу помочь»</a:t>
            </a:r>
            <a:endParaRPr lang="ru-RU" sz="2500" b="1" dirty="0">
              <a:solidFill>
                <a:srgbClr val="000000"/>
              </a:solidFill>
              <a:latin typeface="Times New Roman" panose="02020603050405020304" pitchFamily="18" charset="0"/>
              <a:ea typeface="Calibri"/>
              <a:cs typeface="Times New Roman" panose="02020603050405020304" pitchFamily="18" charset="0"/>
            </a:endParaRPr>
          </a:p>
          <a:p>
            <a:pPr indent="449580" algn="just"/>
            <a:r>
              <a:rPr lang="ru-RU" sz="2300" b="1" i="1" u="sng" dirty="0" smtClean="0">
                <a:solidFill>
                  <a:srgbClr val="000000"/>
                </a:solidFill>
                <a:latin typeface="Times New Roman"/>
                <a:ea typeface="Calibri"/>
                <a:cs typeface="Times New Roman"/>
              </a:rPr>
              <a:t>Ситуация </a:t>
            </a:r>
            <a:r>
              <a:rPr lang="ru-RU" sz="2300" b="1" i="1" u="sng" dirty="0">
                <a:solidFill>
                  <a:srgbClr val="000000"/>
                </a:solidFill>
                <a:latin typeface="Times New Roman"/>
                <a:ea typeface="Calibri"/>
                <a:cs typeface="Times New Roman"/>
              </a:rPr>
              <a:t>2.</a:t>
            </a:r>
            <a:endParaRPr lang="ru-RU" sz="2300" b="1" dirty="0">
              <a:ea typeface="Calibri"/>
              <a:cs typeface="Times New Roman"/>
            </a:endParaRPr>
          </a:p>
          <a:p>
            <a:pPr indent="449580" algn="just"/>
            <a:r>
              <a:rPr lang="ru-RU" sz="2300" b="1" dirty="0">
                <a:solidFill>
                  <a:srgbClr val="000000"/>
                </a:solidFill>
                <a:latin typeface="Times New Roman"/>
                <a:ea typeface="Calibri"/>
                <a:cs typeface="Times New Roman"/>
              </a:rPr>
              <a:t>Каждое утро Максима начиналось с того, что он слышал очередную ссору отца и матери. Так произошло и в этот раз. Проспав, он быстро оделся и выбежал на улицу. Завтракать не хотелось, и ни мама, ни папа не заметят, что его уже нет. Он привык. Ведь давно его в семье не замечали.</a:t>
            </a:r>
            <a:endParaRPr lang="ru-RU" sz="2300" b="1" dirty="0">
              <a:ea typeface="Calibri"/>
              <a:cs typeface="Times New Roman"/>
            </a:endParaRPr>
          </a:p>
          <a:p>
            <a:pPr indent="449580" algn="just"/>
            <a:r>
              <a:rPr lang="ru-RU" sz="2300" b="1" dirty="0">
                <a:solidFill>
                  <a:srgbClr val="000000"/>
                </a:solidFill>
                <a:latin typeface="Times New Roman"/>
                <a:ea typeface="Calibri"/>
                <a:cs typeface="Times New Roman"/>
              </a:rPr>
              <a:t>В школу тоже не хотелось идти. Ведь там старшие ребята снова начнут издеваться над ним: цеплять на спину обидные прозвища, давать пинки, ставить подножки. Было очень тяжело, ведь пожаловаться было некому ...</a:t>
            </a:r>
            <a:endParaRPr lang="ru-RU" sz="2300" b="1" dirty="0">
              <a:ea typeface="Calibri"/>
              <a:cs typeface="Times New Roman"/>
            </a:endParaRPr>
          </a:p>
          <a:p>
            <a:pPr indent="449580" algn="just"/>
            <a:r>
              <a:rPr lang="ru-RU" sz="2300" b="1" dirty="0">
                <a:solidFill>
                  <a:srgbClr val="000000"/>
                </a:solidFill>
                <a:latin typeface="Times New Roman"/>
                <a:ea typeface="Calibri"/>
                <a:cs typeface="Times New Roman"/>
              </a:rPr>
              <a:t>Школа. Прозвенел звонок на перемену. С расстроенным лицом Максим вышел из класса.</a:t>
            </a:r>
            <a:endParaRPr lang="ru-RU" sz="2300" b="1" dirty="0">
              <a:ea typeface="Calibri"/>
              <a:cs typeface="Times New Roman"/>
            </a:endParaRPr>
          </a:p>
          <a:p>
            <a:pPr indent="449580" algn="just"/>
            <a:r>
              <a:rPr lang="ru-RU" sz="2300" b="1" dirty="0">
                <a:solidFill>
                  <a:srgbClr val="000000"/>
                </a:solidFill>
                <a:latin typeface="Times New Roman"/>
                <a:ea typeface="Calibri"/>
                <a:cs typeface="Times New Roman"/>
              </a:rPr>
              <a:t>В это время к нему подошли трое старшеклассников. Начали издеваться, насмехаться. Один из них похлопал Максима по спине, прицепив листок с надписью «Ударь меня». Парень не знал об этом. Максима больно толкнули и он упал. Было очень больно. На глаза навернулись слезы.</a:t>
            </a:r>
            <a:endParaRPr lang="ru-RU" sz="2300" b="1" dirty="0">
              <a:ea typeface="Calibri"/>
              <a:cs typeface="Times New Roman"/>
            </a:endParaRPr>
          </a:p>
          <a:p>
            <a:pPr indent="449580" algn="just"/>
            <a:r>
              <a:rPr lang="ru-RU" sz="2300" b="1" dirty="0">
                <a:solidFill>
                  <a:srgbClr val="000000"/>
                </a:solidFill>
                <a:latin typeface="Times New Roman"/>
                <a:ea typeface="Calibri"/>
                <a:cs typeface="Times New Roman"/>
              </a:rPr>
              <a:t>И вдруг ... СТОП! </a:t>
            </a:r>
            <a:endParaRPr lang="ru-RU" sz="2300" b="1" dirty="0">
              <a:ea typeface="Calibri"/>
              <a:cs typeface="Times New Roman"/>
            </a:endParaRPr>
          </a:p>
          <a:p>
            <a:pPr algn="just">
              <a:lnSpc>
                <a:spcPct val="115000"/>
              </a:lnSpc>
              <a:spcAft>
                <a:spcPts val="30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235114"/>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850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1364309"/>
            <a:ext cx="10543308" cy="3879973"/>
          </a:xfrm>
          <a:prstGeom prst="rect">
            <a:avLst/>
          </a:prstGeom>
        </p:spPr>
        <p:txBody>
          <a:bodyPr wrap="square">
            <a:spAutoFit/>
          </a:bodyPr>
          <a:lstStyle/>
          <a:p>
            <a:pPr lvl="0" algn="ctr">
              <a:lnSpc>
                <a:spcPct val="115000"/>
              </a:lnSpc>
              <a:spcAft>
                <a:spcPts val="300"/>
              </a:spcAft>
            </a:pPr>
            <a:r>
              <a:rPr lang="ru-RU" sz="2600" b="1" dirty="0">
                <a:solidFill>
                  <a:srgbClr val="000000"/>
                </a:solidFill>
                <a:latin typeface="Times New Roman"/>
                <a:ea typeface="Calibri"/>
                <a:cs typeface="Times New Roman"/>
              </a:rPr>
              <a:t>Упражнение «Я смогу помочь»</a:t>
            </a:r>
            <a:endParaRPr lang="ru-RU" sz="2600" b="1" dirty="0">
              <a:solidFill>
                <a:srgbClr val="000000"/>
              </a:solidFill>
              <a:latin typeface="Times New Roman" panose="02020603050405020304" pitchFamily="18" charset="0"/>
              <a:ea typeface="Calibri"/>
              <a:cs typeface="Times New Roman" panose="02020603050405020304" pitchFamily="18" charset="0"/>
            </a:endParaRPr>
          </a:p>
          <a:p>
            <a:pPr indent="449580" algn="just">
              <a:lnSpc>
                <a:spcPct val="115000"/>
              </a:lnSpc>
              <a:spcAft>
                <a:spcPts val="300"/>
              </a:spcAft>
            </a:pPr>
            <a:endParaRPr lang="ru-RU" sz="2600" b="1" dirty="0" smtClean="0">
              <a:solidFill>
                <a:srgbClr val="000000"/>
              </a:solidFill>
              <a:latin typeface="Times New Roman" panose="02020603050405020304" pitchFamily="18" charset="0"/>
              <a:ea typeface="Calibri"/>
              <a:cs typeface="Times New Roman" panose="02020603050405020304" pitchFamily="18" charset="0"/>
            </a:endParaRPr>
          </a:p>
          <a:p>
            <a:pPr indent="449580" algn="just">
              <a:lnSpc>
                <a:spcPct val="115000"/>
              </a:lnSpc>
              <a:spcAft>
                <a:spcPts val="300"/>
              </a:spcAft>
            </a:pPr>
            <a:r>
              <a:rPr lang="ru-RU" sz="2600" b="1" dirty="0" smtClean="0">
                <a:solidFill>
                  <a:srgbClr val="000000"/>
                </a:solidFill>
                <a:latin typeface="Times New Roman" panose="02020603050405020304" pitchFamily="18" charset="0"/>
                <a:ea typeface="Calibri"/>
                <a:cs typeface="Times New Roman" panose="02020603050405020304" pitchFamily="18" charset="0"/>
              </a:rPr>
              <a:t>	</a:t>
            </a:r>
            <a:r>
              <a:rPr lang="ru-RU" sz="2600" b="1" u="sng" dirty="0">
                <a:solidFill>
                  <a:srgbClr val="000000"/>
                </a:solidFill>
                <a:latin typeface="Times New Roman"/>
                <a:ea typeface="Calibri"/>
                <a:cs typeface="Times New Roman"/>
              </a:rPr>
              <a:t>Вопросы для обсуждения:</a:t>
            </a:r>
            <a:endParaRPr lang="ru-RU" sz="2600" b="1" dirty="0">
              <a:ea typeface="Calibri"/>
              <a:cs typeface="Times New Roman"/>
            </a:endParaRPr>
          </a:p>
          <a:p>
            <a:pPr indent="449580" algn="just">
              <a:lnSpc>
                <a:spcPct val="115000"/>
              </a:lnSpc>
              <a:spcAft>
                <a:spcPts val="300"/>
              </a:spcAft>
            </a:pPr>
            <a:r>
              <a:rPr lang="ru-RU" sz="2600" b="1" dirty="0">
                <a:solidFill>
                  <a:srgbClr val="000000"/>
                </a:solidFill>
                <a:latin typeface="Times New Roman"/>
                <a:ea typeface="Calibri"/>
                <a:cs typeface="Times New Roman"/>
              </a:rPr>
              <a:t>1. Были ли трудности при выполнении задания? Если да, то в чем именно?</a:t>
            </a:r>
            <a:endParaRPr lang="ru-RU" sz="2600" b="1" dirty="0">
              <a:ea typeface="Calibri"/>
              <a:cs typeface="Times New Roman"/>
            </a:endParaRPr>
          </a:p>
          <a:p>
            <a:pPr indent="449580" algn="just">
              <a:lnSpc>
                <a:spcPct val="115000"/>
              </a:lnSpc>
              <a:spcAft>
                <a:spcPts val="300"/>
              </a:spcAft>
            </a:pPr>
            <a:r>
              <a:rPr lang="ru-RU" sz="2600" b="1" dirty="0">
                <a:solidFill>
                  <a:srgbClr val="000000"/>
                </a:solidFill>
                <a:latin typeface="Times New Roman"/>
                <a:ea typeface="Calibri"/>
                <a:cs typeface="Times New Roman"/>
              </a:rPr>
              <a:t>2. Какие эмоции или переживания вы испытывали к детям, которые оказались в сложных ситуациях?</a:t>
            </a:r>
            <a:endParaRPr lang="ru-RU" sz="2600" b="1" dirty="0">
              <a:ea typeface="Calibri"/>
              <a:cs typeface="Times New Roman"/>
            </a:endParaRPr>
          </a:p>
          <a:p>
            <a:pPr algn="just">
              <a:lnSpc>
                <a:spcPct val="115000"/>
              </a:lnSpc>
              <a:spcAft>
                <a:spcPts val="300"/>
              </a:spcAft>
            </a:pP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444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4000" b="1" dirty="0">
                <a:solidFill>
                  <a:srgbClr val="2930F0"/>
                </a:solidFill>
                <a:latin typeface="Times New Roman" panose="02020603050405020304" pitchFamily="18" charset="0"/>
                <a:cs typeface="Times New Roman" panose="02020603050405020304" pitchFamily="18" charset="0"/>
              </a:rPr>
              <a:t>Главные компоненты определения </a:t>
            </a:r>
            <a:r>
              <a:rPr lang="ru-RU" sz="4000" b="1" dirty="0" err="1" smtClean="0">
                <a:solidFill>
                  <a:srgbClr val="2930F0"/>
                </a:solidFill>
                <a:latin typeface="Times New Roman" panose="02020603050405020304" pitchFamily="18" charset="0"/>
                <a:cs typeface="Times New Roman" panose="02020603050405020304" pitchFamily="18" charset="0"/>
              </a:rPr>
              <a:t>буллинга</a:t>
            </a:r>
            <a:endParaRPr lang="ru-RU" sz="4000"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ru-RU" sz="3600" b="1" dirty="0" smtClean="0">
                <a:latin typeface="Times New Roman" panose="02020603050405020304" pitchFamily="18" charset="0"/>
                <a:cs typeface="Times New Roman" panose="02020603050405020304" pitchFamily="18" charset="0"/>
              </a:rPr>
              <a:t>Это </a:t>
            </a:r>
            <a:r>
              <a:rPr lang="ru-RU" sz="3600" b="1" dirty="0">
                <a:latin typeface="Times New Roman" panose="02020603050405020304" pitchFamily="18" charset="0"/>
                <a:cs typeface="Times New Roman" panose="02020603050405020304" pitchFamily="18" charset="0"/>
              </a:rPr>
              <a:t>агрессивное и негативное поведение.</a:t>
            </a:r>
          </a:p>
          <a:p>
            <a:pPr marL="0" indent="0">
              <a:buNone/>
            </a:pPr>
            <a:r>
              <a:rPr lang="ru-RU" sz="3600" b="1" dirty="0">
                <a:latin typeface="Times New Roman" panose="02020603050405020304" pitchFamily="18" charset="0"/>
                <a:cs typeface="Times New Roman" panose="02020603050405020304" pitchFamily="18" charset="0"/>
              </a:rPr>
              <a:t>Оно осуществляется регулярно.</a:t>
            </a:r>
          </a:p>
          <a:p>
            <a:pPr marL="0" indent="0">
              <a:buNone/>
            </a:pPr>
            <a:r>
              <a:rPr lang="ru-RU" sz="3600" b="1" dirty="0">
                <a:latin typeface="Times New Roman" panose="02020603050405020304" pitchFamily="18" charset="0"/>
                <a:cs typeface="Times New Roman" panose="02020603050405020304" pitchFamily="18" charset="0"/>
              </a:rPr>
              <a:t>Дисбаланс власти и силы.</a:t>
            </a:r>
          </a:p>
          <a:p>
            <a:pPr marL="0" indent="0">
              <a:buNone/>
            </a:pPr>
            <a:r>
              <a:rPr lang="ru-RU" sz="3600" b="1" dirty="0">
                <a:latin typeface="Times New Roman" panose="02020603050405020304" pitchFamily="18" charset="0"/>
                <a:cs typeface="Times New Roman" panose="02020603050405020304" pitchFamily="18" charset="0"/>
              </a:rPr>
              <a:t>Это поведение является умышленным.</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892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1329" y="1364309"/>
            <a:ext cx="10543308" cy="587853"/>
          </a:xfrm>
          <a:prstGeom prst="rect">
            <a:avLst/>
          </a:prstGeom>
        </p:spPr>
        <p:txBody>
          <a:bodyPr wrap="square">
            <a:spAutoFit/>
          </a:bodyPr>
          <a:lstStyle/>
          <a:p>
            <a:pPr algn="just">
              <a:lnSpc>
                <a:spcPct val="115000"/>
              </a:lnSpc>
              <a:spcAft>
                <a:spcPts val="300"/>
              </a:spcAft>
            </a:pPr>
            <a:r>
              <a:rPr lang="ru-RU" sz="2800" b="1" dirty="0" smtClean="0">
                <a:solidFill>
                  <a:srgbClr val="000000"/>
                </a:solidFill>
                <a:latin typeface="Times New Roman" panose="02020603050405020304" pitchFamily="18" charset="0"/>
                <a:ea typeface="Calibri"/>
                <a:cs typeface="Times New Roman" panose="02020603050405020304" pitchFamily="18" charset="0"/>
              </a:rPr>
              <a:t>	</a:t>
            </a:r>
            <a:endParaRPr lang="ru-RU" sz="2300" b="1"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374074" y="420010"/>
            <a:ext cx="11637818" cy="461665"/>
          </a:xfrm>
          <a:prstGeom prst="rect">
            <a:avLst/>
          </a:prstGeom>
        </p:spPr>
        <p:txBody>
          <a:bodyPr wrap="square">
            <a:spAutoFit/>
          </a:bodyPr>
          <a:lstStyle/>
          <a:p>
            <a:pPr algn="ctr"/>
            <a:r>
              <a:rPr lang="ru-RU" sz="2400" b="1" dirty="0" smtClean="0">
                <a:solidFill>
                  <a:srgbClr val="2930F0"/>
                </a:solidFill>
                <a:latin typeface="Times New Roman" panose="02020603050405020304" pitchFamily="18" charset="0"/>
                <a:ea typeface="Times New Roman"/>
                <a:cs typeface="Times New Roman" panose="02020603050405020304" pitchFamily="18" charset="0"/>
              </a:rPr>
              <a:t>МАТЕРИАЛ ДЛЯ ИСПОЛЬЗОВАНИЯ В РАБОТЕ С УЧАЩИМИСЯ</a:t>
            </a:r>
            <a:endParaRPr lang="ru-RU" sz="2400" dirty="0" smtClean="0">
              <a:solidFill>
                <a:srgbClr val="2930F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5771644"/>
              </p:ext>
            </p:extLst>
          </p:nvPr>
        </p:nvGraphicFramePr>
        <p:xfrm>
          <a:off x="1440873" y="1205345"/>
          <a:ext cx="9587345" cy="4991685"/>
        </p:xfrm>
        <a:graphic>
          <a:graphicData uri="http://schemas.openxmlformats.org/drawingml/2006/table">
            <a:tbl>
              <a:tblPr firstRow="1" firstCol="1" bandRow="1"/>
              <a:tblGrid>
                <a:gridCol w="4793160"/>
                <a:gridCol w="4794185"/>
              </a:tblGrid>
              <a:tr h="1096869">
                <a:tc>
                  <a:txBody>
                    <a:bodyPr/>
                    <a:lstStyle/>
                    <a:p>
                      <a:pPr>
                        <a:lnSpc>
                          <a:spcPct val="115000"/>
                        </a:lnSpc>
                        <a:spcAft>
                          <a:spcPts val="1000"/>
                        </a:spcAft>
                      </a:pPr>
                      <a:r>
                        <a:rPr lang="ru-RU" sz="2000" b="1" dirty="0">
                          <a:solidFill>
                            <a:srgbClr val="000000"/>
                          </a:solidFill>
                          <a:effectLst/>
                          <a:latin typeface="Times New Roman"/>
                          <a:ea typeface="Calibri"/>
                          <a:cs typeface="Times New Roman"/>
                        </a:rPr>
                        <a:t>Просмотр художественных фильмов с последующим обсуждением:</a:t>
                      </a:r>
                      <a:endParaRPr lang="ru-RU" sz="2000" dirty="0">
                        <a:effectLst/>
                        <a:latin typeface="Calibri"/>
                        <a:ea typeface="Calibri"/>
                        <a:cs typeface="Times New Roman"/>
                      </a:endParaRPr>
                    </a:p>
                    <a:p>
                      <a:pPr>
                        <a:lnSpc>
                          <a:spcPct val="115000"/>
                        </a:lnSpc>
                        <a:spcAft>
                          <a:spcPts val="1000"/>
                        </a:spcAft>
                      </a:pPr>
                      <a:r>
                        <a:rPr lang="ru-RU" sz="2000" b="1" dirty="0">
                          <a:solidFill>
                            <a:srgbClr val="000000"/>
                          </a:solidFill>
                          <a:effectLst/>
                          <a:latin typeface="Times New Roman"/>
                          <a:ea typeface="Calibri"/>
                          <a:cs typeface="Times New Roman"/>
                        </a:rPr>
                        <a:t> </a:t>
                      </a:r>
                      <a:endParaRPr lang="ru-RU" sz="2000" dirty="0">
                        <a:effectLst/>
                        <a:latin typeface="Calibri"/>
                        <a:ea typeface="Calibri"/>
                        <a:cs typeface="Times New Roman"/>
                      </a:endParaRPr>
                    </a:p>
                  </a:txBody>
                  <a:tcPr marL="60386" marR="6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a:solidFill>
                            <a:srgbClr val="000000"/>
                          </a:solidFill>
                          <a:effectLst/>
                          <a:latin typeface="Times New Roman"/>
                          <a:ea typeface="Calibri"/>
                          <a:cs typeface="Times New Roman"/>
                        </a:rPr>
                        <a:t>Обсуждение художественной литературы, раскрывающей проблему буллинга:</a:t>
                      </a:r>
                      <a:endParaRPr lang="ru-RU" sz="2000">
                        <a:effectLst/>
                        <a:latin typeface="Calibri"/>
                        <a:ea typeface="Calibri"/>
                        <a:cs typeface="Times New Roman"/>
                      </a:endParaRPr>
                    </a:p>
                  </a:txBody>
                  <a:tcPr marL="60386" marR="6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350">
                <a:tc>
                  <a:txBody>
                    <a:bodyPr/>
                    <a:lstStyle/>
                    <a:p>
                      <a:pPr marL="342900" lvl="0" indent="-342900">
                        <a:lnSpc>
                          <a:spcPct val="115000"/>
                        </a:lnSpc>
                        <a:spcAft>
                          <a:spcPts val="1000"/>
                        </a:spcAft>
                        <a:buFont typeface="Arial"/>
                        <a:buChar char="•"/>
                      </a:pPr>
                      <a:r>
                        <a:rPr lang="en-US" sz="2000" dirty="0">
                          <a:solidFill>
                            <a:srgbClr val="000000"/>
                          </a:solidFill>
                          <a:effectLst/>
                          <a:latin typeface="Times New Roman"/>
                          <a:ea typeface="Calibri"/>
                          <a:cs typeface="Times New Roman"/>
                        </a:rPr>
                        <a:t>«</a:t>
                      </a:r>
                      <a:r>
                        <a:rPr lang="en-US" sz="2000" dirty="0" err="1">
                          <a:solidFill>
                            <a:srgbClr val="000000"/>
                          </a:solidFill>
                          <a:effectLst/>
                          <a:latin typeface="Times New Roman"/>
                          <a:ea typeface="Calibri"/>
                          <a:cs typeface="Times New Roman"/>
                        </a:rPr>
                        <a:t>Чучело</a:t>
                      </a:r>
                      <a:r>
                        <a:rPr lang="en-US" sz="2000" dirty="0">
                          <a:solidFill>
                            <a:srgbClr val="000000"/>
                          </a:solidFill>
                          <a:effectLst/>
                          <a:latin typeface="Times New Roman"/>
                          <a:ea typeface="Calibri"/>
                          <a:cs typeface="Times New Roman"/>
                        </a:rPr>
                        <a:t>» (1983 г.).</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a:solidFill>
                            <a:srgbClr val="000000"/>
                          </a:solidFill>
                          <a:effectLst/>
                          <a:latin typeface="Times New Roman"/>
                          <a:ea typeface="Calibri"/>
                          <a:cs typeface="Times New Roman"/>
                        </a:rPr>
                        <a:t>«</a:t>
                      </a:r>
                      <a:r>
                        <a:rPr lang="en-US" sz="2000" dirty="0" err="1">
                          <a:solidFill>
                            <a:srgbClr val="000000"/>
                          </a:solidFill>
                          <a:effectLst/>
                          <a:latin typeface="Times New Roman"/>
                          <a:ea typeface="Calibri"/>
                          <a:cs typeface="Times New Roman"/>
                        </a:rPr>
                        <a:t>Класс</a:t>
                      </a:r>
                      <a:r>
                        <a:rPr lang="en-US" sz="2000" dirty="0">
                          <a:solidFill>
                            <a:srgbClr val="000000"/>
                          </a:solidFill>
                          <a:effectLst/>
                          <a:latin typeface="Times New Roman"/>
                          <a:ea typeface="Calibri"/>
                          <a:cs typeface="Times New Roman"/>
                        </a:rPr>
                        <a:t>» (2007 г.).</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a:solidFill>
                            <a:srgbClr val="000000"/>
                          </a:solidFill>
                          <a:effectLst/>
                          <a:latin typeface="Times New Roman"/>
                          <a:ea typeface="Calibri"/>
                          <a:cs typeface="Times New Roman"/>
                        </a:rPr>
                        <a:t>«</a:t>
                      </a:r>
                      <a:r>
                        <a:rPr lang="en-US" sz="2000" dirty="0" err="1">
                          <a:solidFill>
                            <a:srgbClr val="000000"/>
                          </a:solidFill>
                          <a:effectLst/>
                          <a:latin typeface="Times New Roman"/>
                          <a:ea typeface="Calibri"/>
                          <a:cs typeface="Times New Roman"/>
                        </a:rPr>
                        <a:t>Розыгрыш</a:t>
                      </a:r>
                      <a:r>
                        <a:rPr lang="en-US" sz="2000" dirty="0">
                          <a:solidFill>
                            <a:srgbClr val="000000"/>
                          </a:solidFill>
                          <a:effectLst/>
                          <a:latin typeface="Times New Roman"/>
                          <a:ea typeface="Calibri"/>
                          <a:cs typeface="Times New Roman"/>
                        </a:rPr>
                        <a:t>» (2008 г.).</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a:solidFill>
                            <a:srgbClr val="000000"/>
                          </a:solidFill>
                          <a:effectLst/>
                          <a:latin typeface="Times New Roman"/>
                          <a:ea typeface="Calibri"/>
                          <a:cs typeface="Times New Roman"/>
                        </a:rPr>
                        <a:t>«</a:t>
                      </a:r>
                      <a:r>
                        <a:rPr lang="en-US" sz="2000" dirty="0" err="1">
                          <a:solidFill>
                            <a:srgbClr val="000000"/>
                          </a:solidFill>
                          <a:effectLst/>
                          <a:latin typeface="Times New Roman"/>
                          <a:ea typeface="Calibri"/>
                          <a:cs typeface="Times New Roman"/>
                        </a:rPr>
                        <a:t>Класс</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коррекции</a:t>
                      </a:r>
                      <a:r>
                        <a:rPr lang="en-US" sz="2000" dirty="0">
                          <a:solidFill>
                            <a:srgbClr val="000000"/>
                          </a:solidFill>
                          <a:effectLst/>
                          <a:latin typeface="Times New Roman"/>
                          <a:ea typeface="Calibri"/>
                          <a:cs typeface="Times New Roman"/>
                        </a:rPr>
                        <a:t>» (2014г.)</a:t>
                      </a:r>
                      <a:endParaRPr lang="ru-RU" sz="2000" dirty="0">
                        <a:effectLst/>
                        <a:latin typeface="Calibri"/>
                        <a:ea typeface="Calibri"/>
                        <a:cs typeface="Times New Roman"/>
                      </a:endParaRPr>
                    </a:p>
                    <a:p>
                      <a:pPr>
                        <a:lnSpc>
                          <a:spcPct val="115000"/>
                        </a:lnSpc>
                        <a:spcAft>
                          <a:spcPts val="1000"/>
                        </a:spcAft>
                      </a:pPr>
                      <a:r>
                        <a:rPr lang="en-US" sz="2000" dirty="0">
                          <a:solidFill>
                            <a:srgbClr val="000000"/>
                          </a:solidFill>
                          <a:effectLst/>
                          <a:latin typeface="Times New Roman"/>
                          <a:ea typeface="Calibri"/>
                          <a:cs typeface="Times New Roman"/>
                        </a:rPr>
                        <a:t> </a:t>
                      </a:r>
                      <a:endParaRPr lang="ru-RU" sz="2000" dirty="0">
                        <a:effectLst/>
                        <a:latin typeface="Calibri"/>
                        <a:ea typeface="Calibri"/>
                        <a:cs typeface="Times New Roman"/>
                      </a:endParaRPr>
                    </a:p>
                  </a:txBody>
                  <a:tcPr marL="60386" marR="6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Arial"/>
                        <a:buChar char="•"/>
                      </a:pPr>
                      <a:r>
                        <a:rPr lang="en-US" sz="2000" dirty="0">
                          <a:solidFill>
                            <a:srgbClr val="000000"/>
                          </a:solidFill>
                          <a:effectLst/>
                          <a:latin typeface="Times New Roman"/>
                          <a:ea typeface="Calibri"/>
                          <a:cs typeface="Times New Roman"/>
                        </a:rPr>
                        <a:t>В.К. </a:t>
                      </a:r>
                      <a:r>
                        <a:rPr lang="en-US" sz="2000" dirty="0" err="1">
                          <a:solidFill>
                            <a:srgbClr val="000000"/>
                          </a:solidFill>
                          <a:effectLst/>
                          <a:latin typeface="Times New Roman"/>
                          <a:ea typeface="Calibri"/>
                          <a:cs typeface="Times New Roman"/>
                        </a:rPr>
                        <a:t>Железняков</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Чучело</a:t>
                      </a:r>
                      <a:r>
                        <a:rPr lang="en-US" sz="2000" dirty="0">
                          <a:solidFill>
                            <a:srgbClr val="000000"/>
                          </a:solidFill>
                          <a:effectLst/>
                          <a:latin typeface="Times New Roman"/>
                          <a:ea typeface="Calibri"/>
                          <a:cs typeface="Times New Roman"/>
                        </a:rPr>
                        <a:t>».</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err="1">
                          <a:solidFill>
                            <a:srgbClr val="000000"/>
                          </a:solidFill>
                          <a:effectLst/>
                          <a:latin typeface="Times New Roman"/>
                          <a:ea typeface="Calibri"/>
                          <a:cs typeface="Times New Roman"/>
                        </a:rPr>
                        <a:t>Хосе</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Тассиес</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Украденные</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имена</a:t>
                      </a:r>
                      <a:r>
                        <a:rPr lang="en-US" sz="2000" dirty="0">
                          <a:solidFill>
                            <a:srgbClr val="000000"/>
                          </a:solidFill>
                          <a:effectLst/>
                          <a:latin typeface="Times New Roman"/>
                          <a:ea typeface="Calibri"/>
                          <a:cs typeface="Times New Roman"/>
                        </a:rPr>
                        <a:t>».</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a:solidFill>
                            <a:srgbClr val="000000"/>
                          </a:solidFill>
                          <a:effectLst/>
                          <a:latin typeface="Times New Roman"/>
                          <a:ea typeface="Calibri"/>
                          <a:cs typeface="Times New Roman"/>
                        </a:rPr>
                        <a:t>В.Н. </a:t>
                      </a:r>
                      <a:r>
                        <a:rPr lang="en-US" sz="2000" dirty="0" err="1">
                          <a:solidFill>
                            <a:srgbClr val="000000"/>
                          </a:solidFill>
                          <a:effectLst/>
                          <a:latin typeface="Times New Roman"/>
                          <a:ea typeface="Calibri"/>
                          <a:cs typeface="Times New Roman"/>
                        </a:rPr>
                        <a:t>Ватан</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Заморыш</a:t>
                      </a:r>
                      <a:r>
                        <a:rPr lang="en-US" sz="2000" dirty="0">
                          <a:solidFill>
                            <a:srgbClr val="000000"/>
                          </a:solidFill>
                          <a:effectLst/>
                          <a:latin typeface="Times New Roman"/>
                          <a:ea typeface="Calibri"/>
                          <a:cs typeface="Times New Roman"/>
                        </a:rPr>
                        <a:t>».</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ru-RU" sz="2000" dirty="0">
                          <a:solidFill>
                            <a:srgbClr val="000000"/>
                          </a:solidFill>
                          <a:effectLst/>
                          <a:latin typeface="Times New Roman"/>
                          <a:ea typeface="Calibri"/>
                          <a:cs typeface="Times New Roman"/>
                        </a:rPr>
                        <a:t>Е.В. Мурашов «Класс коррекции».</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err="1">
                          <a:solidFill>
                            <a:srgbClr val="000000"/>
                          </a:solidFill>
                          <a:effectLst/>
                          <a:latin typeface="Times New Roman"/>
                          <a:ea typeface="Calibri"/>
                          <a:cs typeface="Times New Roman"/>
                        </a:rPr>
                        <a:t>Стивен</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Кинг</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Кэрри</a:t>
                      </a:r>
                      <a:r>
                        <a:rPr lang="en-US" sz="2000" dirty="0">
                          <a:solidFill>
                            <a:srgbClr val="000000"/>
                          </a:solidFill>
                          <a:effectLst/>
                          <a:latin typeface="Times New Roman"/>
                          <a:ea typeface="Calibri"/>
                          <a:cs typeface="Times New Roman"/>
                        </a:rPr>
                        <a:t>».</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err="1">
                          <a:solidFill>
                            <a:srgbClr val="000000"/>
                          </a:solidFill>
                          <a:effectLst/>
                          <a:latin typeface="Times New Roman"/>
                          <a:ea typeface="Calibri"/>
                          <a:cs typeface="Times New Roman"/>
                        </a:rPr>
                        <a:t>Алексей</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Сережкин</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Ученик</a:t>
                      </a:r>
                      <a:r>
                        <a:rPr lang="en-US" sz="2000" dirty="0">
                          <a:solidFill>
                            <a:srgbClr val="000000"/>
                          </a:solidFill>
                          <a:effectLst/>
                          <a:latin typeface="Times New Roman"/>
                          <a:ea typeface="Calibri"/>
                          <a:cs typeface="Times New Roman"/>
                        </a:rPr>
                        <a:t>».</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err="1">
                          <a:solidFill>
                            <a:srgbClr val="000000"/>
                          </a:solidFill>
                          <a:effectLst/>
                          <a:latin typeface="Times New Roman"/>
                          <a:ea typeface="Calibri"/>
                          <a:cs typeface="Times New Roman"/>
                        </a:rPr>
                        <a:t>Андрей</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Богословский</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Верочка</a:t>
                      </a:r>
                      <a:r>
                        <a:rPr lang="en-US" sz="2000" dirty="0">
                          <a:solidFill>
                            <a:srgbClr val="000000"/>
                          </a:solidFill>
                          <a:effectLst/>
                          <a:latin typeface="Times New Roman"/>
                          <a:ea typeface="Calibri"/>
                          <a:cs typeface="Times New Roman"/>
                        </a:rPr>
                        <a:t>».</a:t>
                      </a:r>
                      <a:endParaRPr lang="ru-RU" sz="2000" dirty="0">
                        <a:effectLst/>
                        <a:latin typeface="Calibri"/>
                        <a:ea typeface="Calibri"/>
                        <a:cs typeface="Times New Roman"/>
                      </a:endParaRPr>
                    </a:p>
                    <a:p>
                      <a:pPr marL="342900" lvl="0" indent="-342900">
                        <a:lnSpc>
                          <a:spcPct val="115000"/>
                        </a:lnSpc>
                        <a:spcAft>
                          <a:spcPts val="1000"/>
                        </a:spcAft>
                        <a:buFont typeface="Arial"/>
                        <a:buChar char="•"/>
                      </a:pPr>
                      <a:r>
                        <a:rPr lang="en-US" sz="2000" dirty="0" err="1">
                          <a:solidFill>
                            <a:srgbClr val="000000"/>
                          </a:solidFill>
                          <a:effectLst/>
                          <a:latin typeface="Times New Roman"/>
                          <a:ea typeface="Calibri"/>
                          <a:cs typeface="Times New Roman"/>
                        </a:rPr>
                        <a:t>Джоди</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Пиколт</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Девятнадцать</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минут</a:t>
                      </a:r>
                      <a:r>
                        <a:rPr lang="en-US" sz="2000" dirty="0">
                          <a:solidFill>
                            <a:srgbClr val="000000"/>
                          </a:solidFill>
                          <a:effectLst/>
                          <a:latin typeface="Times New Roman"/>
                          <a:ea typeface="Calibri"/>
                          <a:cs typeface="Times New Roman"/>
                        </a:rPr>
                        <a:t>».</a:t>
                      </a:r>
                      <a:endParaRPr lang="ru-RU" sz="2000" dirty="0">
                        <a:effectLst/>
                        <a:latin typeface="Calibri"/>
                        <a:ea typeface="Calibri"/>
                        <a:cs typeface="Times New Roman"/>
                      </a:endParaRPr>
                    </a:p>
                  </a:txBody>
                  <a:tcPr marL="60386" marR="60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1556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40220"/>
          </a:xfrm>
        </p:spPr>
        <p:txBody>
          <a:bodyPr/>
          <a:lstStyle/>
          <a:p>
            <a:pPr lvl="0" algn="ctr"/>
            <a:r>
              <a:rPr lang="ru-RU" b="1" dirty="0" smtClean="0">
                <a:solidFill>
                  <a:srgbClr val="2930F0"/>
                </a:solidFill>
                <a:latin typeface="Times New Roman" panose="02020603050405020304" pitchFamily="18" charset="0"/>
                <a:cs typeface="Times New Roman" panose="02020603050405020304" pitchFamily="18" charset="0"/>
              </a:rPr>
              <a:t>Профилактика буллинга (ресурсы)</a:t>
            </a: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116840" lvl="1" indent="0">
              <a:lnSpc>
                <a:spcPct val="120000"/>
              </a:lnSpc>
              <a:buNone/>
            </a:pPr>
            <a:endParaRPr lang="ru-RU" sz="2000" dirty="0" smtClean="0">
              <a:solidFill>
                <a:srgbClr val="242D3C"/>
              </a:solidFill>
            </a:endParaRPr>
          </a:p>
          <a:p>
            <a:pPr marL="0" indent="0">
              <a:lnSpc>
                <a:spcPct val="120000"/>
              </a:lnSpc>
              <a:buNone/>
            </a:pPr>
            <a:endParaRPr lang="ru-RU" dirty="0"/>
          </a:p>
        </p:txBody>
      </p:sp>
      <p:pic>
        <p:nvPicPr>
          <p:cNvPr id="5" name="Рисунок 4">
            <a:extLst>
              <a:ext uri="{FF2B5EF4-FFF2-40B4-BE49-F238E27FC236}">
                <a16:creationId xmlns="" xmlns:a16="http://schemas.microsoft.com/office/drawing/2014/main" id="{83106416-9295-964C-A44F-6C18E2E3D9B6}"/>
              </a:ext>
            </a:extLst>
          </p:cNvPr>
          <p:cNvPicPr>
            <a:picLocks noChangeAspect="1"/>
          </p:cNvPicPr>
          <p:nvPr/>
        </p:nvPicPr>
        <p:blipFill>
          <a:blip r:embed="rId2"/>
          <a:stretch>
            <a:fillRect/>
          </a:stretch>
        </p:blipFill>
        <p:spPr>
          <a:xfrm>
            <a:off x="838200" y="5950610"/>
            <a:ext cx="758224" cy="682972"/>
          </a:xfrm>
          <a:prstGeom prst="rect">
            <a:avLst/>
          </a:prstGeom>
        </p:spPr>
      </p:pic>
      <p:sp>
        <p:nvSpPr>
          <p:cNvPr id="6" name="Номер слайда 5"/>
          <p:cNvSpPr>
            <a:spLocks noGrp="1"/>
          </p:cNvSpPr>
          <p:nvPr>
            <p:ph type="sldNum" sz="quarter" idx="12"/>
          </p:nvPr>
        </p:nvSpPr>
        <p:spPr/>
        <p:txBody>
          <a:bodyPr/>
          <a:lstStyle/>
          <a:p>
            <a:fld id="{87302EE0-4D63-4D92-BCF7-058D0A400CB3}" type="slidenum">
              <a:rPr lang="ru-RU" smtClean="0"/>
              <a:t>31</a:t>
            </a:fld>
            <a:endParaRPr lang="ru-RU"/>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9905" r="98" b="3726"/>
          <a:stretch/>
        </p:blipFill>
        <p:spPr>
          <a:xfrm>
            <a:off x="1534588" y="1514168"/>
            <a:ext cx="9122824" cy="4436442"/>
          </a:xfrm>
          <a:prstGeom prst="rect">
            <a:avLst/>
          </a:prstGeom>
        </p:spPr>
      </p:pic>
      <p:pic>
        <p:nvPicPr>
          <p:cNvPr id="10" name="Изображение 6" descr="профессор.png"/>
          <p:cNvPicPr>
            <a:picLocks noChangeAspect="1"/>
          </p:cNvPicPr>
          <p:nvPr/>
        </p:nvPicPr>
        <p:blipFill rotWithShape="1">
          <a:blip r:embed="rId4" cstate="print">
            <a:extLst>
              <a:ext uri="{28A0092B-C50C-407E-A947-70E740481C1C}">
                <a14:useLocalDpi xmlns:a14="http://schemas.microsoft.com/office/drawing/2010/main" val="0"/>
              </a:ext>
            </a:extLst>
          </a:blip>
          <a:srcRect l="4382" r="10798"/>
          <a:stretch/>
        </p:blipFill>
        <p:spPr>
          <a:xfrm flipH="1">
            <a:off x="9085236" y="3539613"/>
            <a:ext cx="2798582" cy="3093969"/>
          </a:xfrm>
          <a:prstGeom prst="rect">
            <a:avLst/>
          </a:prstGeom>
        </p:spPr>
      </p:pic>
      <p:sp>
        <p:nvSpPr>
          <p:cNvPr id="7" name="Прямоугольник 6"/>
          <p:cNvSpPr/>
          <p:nvPr/>
        </p:nvSpPr>
        <p:spPr>
          <a:xfrm>
            <a:off x="5069757" y="6176963"/>
            <a:ext cx="2052485"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learning.rcpp.by</a:t>
            </a:r>
            <a:r>
              <a:rPr lang="ru-RU"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5186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r>
              <a:rPr lang="ru-RU" b="1" dirty="0" smtClean="0">
                <a:solidFill>
                  <a:srgbClr val="2930F0"/>
                </a:solidFill>
                <a:latin typeface="Times New Roman" panose="02020603050405020304" pitchFamily="18" charset="0"/>
                <a:cs typeface="Times New Roman" panose="02020603050405020304" pitchFamily="18" charset="0"/>
              </a:rPr>
              <a:t>Профилактика буллинга (ресурсы)</a:t>
            </a: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116840" lvl="1" indent="0">
              <a:lnSpc>
                <a:spcPct val="120000"/>
              </a:lnSpc>
              <a:buNone/>
            </a:pPr>
            <a:endParaRPr lang="ru-RU" sz="2000" dirty="0" smtClean="0">
              <a:solidFill>
                <a:srgbClr val="242D3C"/>
              </a:solidFill>
            </a:endParaRPr>
          </a:p>
          <a:p>
            <a:pPr marL="0" indent="0">
              <a:lnSpc>
                <a:spcPct val="120000"/>
              </a:lnSpc>
              <a:buNone/>
            </a:pPr>
            <a:endParaRPr lang="ru-RU" dirty="0"/>
          </a:p>
        </p:txBody>
      </p:sp>
      <p:pic>
        <p:nvPicPr>
          <p:cNvPr id="5" name="Рисунок 4">
            <a:extLst>
              <a:ext uri="{FF2B5EF4-FFF2-40B4-BE49-F238E27FC236}">
                <a16:creationId xmlns="" xmlns:a16="http://schemas.microsoft.com/office/drawing/2014/main" id="{83106416-9295-964C-A44F-6C18E2E3D9B6}"/>
              </a:ext>
            </a:extLst>
          </p:cNvPr>
          <p:cNvPicPr>
            <a:picLocks noChangeAspect="1"/>
          </p:cNvPicPr>
          <p:nvPr/>
        </p:nvPicPr>
        <p:blipFill>
          <a:blip r:embed="rId2"/>
          <a:stretch>
            <a:fillRect/>
          </a:stretch>
        </p:blipFill>
        <p:spPr>
          <a:xfrm>
            <a:off x="838200" y="5950610"/>
            <a:ext cx="758224" cy="682972"/>
          </a:xfrm>
          <a:prstGeom prst="rect">
            <a:avLst/>
          </a:prstGeom>
        </p:spPr>
      </p:pic>
      <p:sp>
        <p:nvSpPr>
          <p:cNvPr id="6" name="Номер слайда 5"/>
          <p:cNvSpPr>
            <a:spLocks noGrp="1"/>
          </p:cNvSpPr>
          <p:nvPr>
            <p:ph type="sldNum" sz="quarter" idx="12"/>
          </p:nvPr>
        </p:nvSpPr>
        <p:spPr/>
        <p:txBody>
          <a:bodyPr/>
          <a:lstStyle/>
          <a:p>
            <a:fld id="{87302EE0-4D63-4D92-BCF7-058D0A400CB3}" type="slidenum">
              <a:rPr lang="ru-RU" smtClean="0"/>
              <a:t>32</a:t>
            </a:fld>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555" y="1689333"/>
            <a:ext cx="5314889" cy="4261277"/>
          </a:xfrm>
          <a:prstGeom prst="rect">
            <a:avLst/>
          </a:prstGeom>
        </p:spPr>
      </p:pic>
      <p:sp>
        <p:nvSpPr>
          <p:cNvPr id="8" name="Прямоугольник 7"/>
          <p:cNvSpPr/>
          <p:nvPr/>
        </p:nvSpPr>
        <p:spPr>
          <a:xfrm>
            <a:off x="4753580" y="6169580"/>
            <a:ext cx="2684838"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mts.by/</a:t>
            </a:r>
            <a:r>
              <a:rPr lang="ru-RU" b="1" dirty="0" err="1" smtClean="0">
                <a:latin typeface="Times New Roman" panose="02020603050405020304" pitchFamily="18" charset="0"/>
                <a:cs typeface="Times New Roman" panose="02020603050405020304" pitchFamily="18" charset="0"/>
              </a:rPr>
              <a:t>unicef</a:t>
            </a:r>
            <a:r>
              <a:rPr lang="ru-RU" b="1" dirty="0" smtClean="0">
                <a:latin typeface="Times New Roman" panose="02020603050405020304" pitchFamily="18" charset="0"/>
                <a:cs typeface="Times New Roman" panose="02020603050405020304" pitchFamily="18" charset="0"/>
              </a:rPr>
              <a:t>/</a:t>
            </a:r>
            <a:r>
              <a:rPr lang="ru-RU" b="1" dirty="0" err="1" smtClean="0">
                <a:latin typeface="Times New Roman" panose="02020603050405020304" pitchFamily="18" charset="0"/>
                <a:cs typeface="Times New Roman" panose="02020603050405020304" pitchFamily="18" charset="0"/>
              </a:rPr>
              <a:t>workbook</a:t>
            </a:r>
            <a:r>
              <a:rPr lang="ru-RU"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31257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r>
              <a:rPr lang="ru-RU" b="1" dirty="0" smtClean="0">
                <a:solidFill>
                  <a:srgbClr val="2930F0"/>
                </a:solidFill>
                <a:latin typeface="Times New Roman" panose="02020603050405020304" pitchFamily="18" charset="0"/>
                <a:cs typeface="Times New Roman" panose="02020603050405020304" pitchFamily="18" charset="0"/>
              </a:rPr>
              <a:t>Профилактика </a:t>
            </a:r>
            <a:r>
              <a:rPr lang="ru-RU" b="1" dirty="0" err="1" smtClean="0">
                <a:solidFill>
                  <a:srgbClr val="2930F0"/>
                </a:solidFill>
                <a:latin typeface="Times New Roman" panose="02020603050405020304" pitchFamily="18" charset="0"/>
                <a:cs typeface="Times New Roman" panose="02020603050405020304" pitchFamily="18" charset="0"/>
              </a:rPr>
              <a:t>буллинга</a:t>
            </a:r>
            <a:r>
              <a:rPr lang="ru-RU" b="1" dirty="0" smtClean="0">
                <a:solidFill>
                  <a:srgbClr val="2930F0"/>
                </a:solidFill>
                <a:latin typeface="Times New Roman" panose="02020603050405020304" pitchFamily="18" charset="0"/>
                <a:cs typeface="Times New Roman" panose="02020603050405020304" pitchFamily="18" charset="0"/>
              </a:rPr>
              <a:t> (ресурсы)</a:t>
            </a: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116840" lvl="1" indent="0">
              <a:lnSpc>
                <a:spcPct val="120000"/>
              </a:lnSpc>
              <a:buNone/>
            </a:pPr>
            <a:endParaRPr lang="ru-RU" sz="2000" dirty="0" smtClean="0">
              <a:solidFill>
                <a:srgbClr val="242D3C"/>
              </a:solidFill>
            </a:endParaRPr>
          </a:p>
          <a:p>
            <a:pPr marL="0" indent="0">
              <a:lnSpc>
                <a:spcPct val="120000"/>
              </a:lnSpc>
              <a:buNone/>
            </a:pPr>
            <a:endParaRPr lang="ru-RU" dirty="0"/>
          </a:p>
        </p:txBody>
      </p:sp>
      <p:pic>
        <p:nvPicPr>
          <p:cNvPr id="5" name="Рисунок 4">
            <a:extLst>
              <a:ext uri="{FF2B5EF4-FFF2-40B4-BE49-F238E27FC236}">
                <a16:creationId xmlns="" xmlns:a16="http://schemas.microsoft.com/office/drawing/2014/main" id="{83106416-9295-964C-A44F-6C18E2E3D9B6}"/>
              </a:ext>
            </a:extLst>
          </p:cNvPr>
          <p:cNvPicPr>
            <a:picLocks noChangeAspect="1"/>
          </p:cNvPicPr>
          <p:nvPr/>
        </p:nvPicPr>
        <p:blipFill>
          <a:blip r:embed="rId2"/>
          <a:stretch>
            <a:fillRect/>
          </a:stretch>
        </p:blipFill>
        <p:spPr>
          <a:xfrm>
            <a:off x="838200" y="5950610"/>
            <a:ext cx="758224" cy="682972"/>
          </a:xfrm>
          <a:prstGeom prst="rect">
            <a:avLst/>
          </a:prstGeom>
        </p:spPr>
      </p:pic>
      <p:pic>
        <p:nvPicPr>
          <p:cNvPr id="11" name="Picture 3"/>
          <p:cNvPicPr>
            <a:picLocks noChangeAspect="1"/>
          </p:cNvPicPr>
          <p:nvPr/>
        </p:nvPicPr>
        <p:blipFill>
          <a:blip r:embed="rId3"/>
          <a:srcRect l="5815" b="4245"/>
          <a:stretch>
            <a:fillRect/>
          </a:stretch>
        </p:blipFill>
        <p:spPr>
          <a:xfrm>
            <a:off x="1349477" y="1690686"/>
            <a:ext cx="4274576" cy="2262201"/>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18396" t="18073" r="19336" b="19887"/>
          <a:stretch/>
        </p:blipFill>
        <p:spPr>
          <a:xfrm>
            <a:off x="3951494" y="3996530"/>
            <a:ext cx="4289011" cy="2403732"/>
          </a:xfrm>
          <a:prstGeom prst="rect">
            <a:avLst/>
          </a:prstGeom>
        </p:spPr>
      </p:pic>
      <p:sp>
        <p:nvSpPr>
          <p:cNvPr id="13" name="Прямоугольник 12"/>
          <p:cNvSpPr/>
          <p:nvPr/>
        </p:nvSpPr>
        <p:spPr>
          <a:xfrm>
            <a:off x="1349477" y="3996530"/>
            <a:ext cx="1550424"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classgames.ru</a:t>
            </a:r>
          </a:p>
        </p:txBody>
      </p:sp>
      <p:sp>
        <p:nvSpPr>
          <p:cNvPr id="16" name="Прямоугольник 15"/>
          <p:cNvSpPr/>
          <p:nvPr/>
        </p:nvSpPr>
        <p:spPr>
          <a:xfrm>
            <a:off x="4991113" y="6371488"/>
            <a:ext cx="2209772"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game.legin.by</a:t>
            </a:r>
            <a:r>
              <a:rPr lang="en-US" b="1" dirty="0">
                <a:latin typeface="Times New Roman" panose="02020603050405020304" pitchFamily="18" charset="0"/>
                <a:cs typeface="Times New Roman" panose="02020603050405020304" pitchFamily="18" charset="0"/>
              </a:rPr>
              <a:t>/movie</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955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r>
              <a:rPr lang="ru-RU" b="1" dirty="0" smtClean="0">
                <a:solidFill>
                  <a:srgbClr val="2930F0"/>
                </a:solidFill>
                <a:latin typeface="Times New Roman" panose="02020603050405020304" pitchFamily="18" charset="0"/>
                <a:cs typeface="Times New Roman" panose="02020603050405020304" pitchFamily="18" charset="0"/>
              </a:rPr>
              <a:t>Профилактика </a:t>
            </a:r>
            <a:r>
              <a:rPr lang="ru-RU" b="1" dirty="0" err="1" smtClean="0">
                <a:solidFill>
                  <a:srgbClr val="2930F0"/>
                </a:solidFill>
                <a:latin typeface="Times New Roman" panose="02020603050405020304" pitchFamily="18" charset="0"/>
                <a:cs typeface="Times New Roman" panose="02020603050405020304" pitchFamily="18" charset="0"/>
              </a:rPr>
              <a:t>кибербуллинга</a:t>
            </a: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116840" lvl="1" indent="0">
              <a:lnSpc>
                <a:spcPct val="120000"/>
              </a:lnSpc>
              <a:buNone/>
            </a:pPr>
            <a:endParaRPr lang="ru-RU" sz="2000" dirty="0" smtClean="0">
              <a:solidFill>
                <a:srgbClr val="242D3C"/>
              </a:solidFill>
            </a:endParaRPr>
          </a:p>
          <a:p>
            <a:pPr marL="0" indent="0">
              <a:lnSpc>
                <a:spcPct val="120000"/>
              </a:lnSpc>
              <a:buNone/>
            </a:pPr>
            <a:endParaRPr lang="ru-RU" dirty="0"/>
          </a:p>
        </p:txBody>
      </p:sp>
      <p:pic>
        <p:nvPicPr>
          <p:cNvPr id="5" name="Рисунок 4">
            <a:extLst>
              <a:ext uri="{FF2B5EF4-FFF2-40B4-BE49-F238E27FC236}">
                <a16:creationId xmlns="" xmlns:a16="http://schemas.microsoft.com/office/drawing/2014/main" id="{83106416-9295-964C-A44F-6C18E2E3D9B6}"/>
              </a:ext>
            </a:extLst>
          </p:cNvPr>
          <p:cNvPicPr>
            <a:picLocks noChangeAspect="1"/>
          </p:cNvPicPr>
          <p:nvPr/>
        </p:nvPicPr>
        <p:blipFill>
          <a:blip r:embed="rId2"/>
          <a:stretch>
            <a:fillRect/>
          </a:stretch>
        </p:blipFill>
        <p:spPr>
          <a:xfrm>
            <a:off x="838200" y="5950610"/>
            <a:ext cx="758224" cy="682972"/>
          </a:xfrm>
          <a:prstGeom prst="rect">
            <a:avLst/>
          </a:prstGeom>
        </p:spPr>
      </p:pic>
      <p:pic>
        <p:nvPicPr>
          <p:cNvPr id="7" name="Рисунок 6"/>
          <p:cNvPicPr>
            <a:picLocks noChangeAspect="1"/>
          </p:cNvPicPr>
          <p:nvPr/>
        </p:nvPicPr>
        <p:blipFill rotWithShape="1">
          <a:blip r:embed="rId3"/>
          <a:srcRect t="3390" r="1168" b="12537"/>
          <a:stretch/>
        </p:blipFill>
        <p:spPr>
          <a:xfrm>
            <a:off x="1533746" y="1584650"/>
            <a:ext cx="9124507" cy="4365960"/>
          </a:xfrm>
          <a:prstGeom prst="rect">
            <a:avLst/>
          </a:prstGeom>
        </p:spPr>
      </p:pic>
      <p:sp>
        <p:nvSpPr>
          <p:cNvPr id="8" name="Прямоугольник 7"/>
          <p:cNvSpPr/>
          <p:nvPr/>
        </p:nvSpPr>
        <p:spPr>
          <a:xfrm>
            <a:off x="5286418" y="5942568"/>
            <a:ext cx="1619161"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mts.by/</a:t>
            </a:r>
            <a:r>
              <a:rPr lang="ru-RU" b="1" dirty="0" err="1" smtClean="0">
                <a:latin typeface="Times New Roman" panose="02020603050405020304" pitchFamily="18" charset="0"/>
                <a:cs typeface="Times New Roman" panose="02020603050405020304" pitchFamily="18" charset="0"/>
              </a:rPr>
              <a:t>unicef</a:t>
            </a:r>
            <a:r>
              <a:rPr lang="ru-RU"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705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dirty="0" smtClean="0">
                <a:solidFill>
                  <a:srgbClr val="2930F0"/>
                </a:solidFill>
                <a:latin typeface="Times New Roman" panose="02020603050405020304" pitchFamily="18" charset="0"/>
                <a:cs typeface="Times New Roman" panose="02020603050405020304" pitchFamily="18" charset="0"/>
              </a:rPr>
              <a:t>Виды буллинга</a:t>
            </a: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lvl="0" indent="0">
              <a:lnSpc>
                <a:spcPct val="100000"/>
              </a:lnSpc>
              <a:buNone/>
            </a:pPr>
            <a:endParaRPr lang="en-US" b="1" dirty="0" smtClean="0"/>
          </a:p>
          <a:p>
            <a:pPr marL="0" lvl="0" indent="0">
              <a:lnSpc>
                <a:spcPct val="100000"/>
              </a:lnSpc>
              <a:buNone/>
            </a:pPr>
            <a:r>
              <a:rPr lang="ru-RU" b="1" dirty="0" smtClean="0">
                <a:latin typeface="Times New Roman" panose="02020603050405020304" pitchFamily="18" charset="0"/>
                <a:cs typeface="Times New Roman" panose="02020603050405020304" pitchFamily="18" charset="0"/>
              </a:rPr>
              <a:t>Физический</a:t>
            </a:r>
            <a:endParaRPr lang="ru-RU" b="1" dirty="0">
              <a:latin typeface="Times New Roman" panose="02020603050405020304" pitchFamily="18" charset="0"/>
              <a:cs typeface="Times New Roman" panose="02020603050405020304" pitchFamily="18" charset="0"/>
            </a:endParaRPr>
          </a:p>
          <a:p>
            <a:pPr marL="0" lvl="0" indent="0">
              <a:lnSpc>
                <a:spcPct val="100000"/>
              </a:lnSpc>
              <a:buNone/>
            </a:pPr>
            <a:r>
              <a:rPr lang="ru-RU" b="1" dirty="0" smtClean="0">
                <a:latin typeface="Times New Roman" panose="02020603050405020304" pitchFamily="18" charset="0"/>
                <a:cs typeface="Times New Roman" panose="02020603050405020304" pitchFamily="18" charset="0"/>
              </a:rPr>
              <a:t>(избиение</a:t>
            </a:r>
            <a:r>
              <a:rPr lang="ru-RU" b="1" dirty="0">
                <a:latin typeface="Times New Roman" panose="02020603050405020304" pitchFamily="18" charset="0"/>
                <a:cs typeface="Times New Roman" panose="02020603050405020304" pitchFamily="18" charset="0"/>
              </a:rPr>
              <a:t>, побои, толчки, шлепки, удары, подзатыльники, </a:t>
            </a:r>
            <a:r>
              <a:rPr lang="ru-RU" b="1" dirty="0" smtClean="0">
                <a:latin typeface="Times New Roman" panose="02020603050405020304" pitchFamily="18" charset="0"/>
                <a:cs typeface="Times New Roman" panose="02020603050405020304" pitchFamily="18" charset="0"/>
              </a:rPr>
              <a:t>пинки)</a:t>
            </a:r>
            <a:endParaRPr lang="en-US" b="1" dirty="0" smtClean="0">
              <a:latin typeface="Times New Roman" panose="02020603050405020304" pitchFamily="18" charset="0"/>
              <a:cs typeface="Times New Roman" panose="02020603050405020304" pitchFamily="18" charset="0"/>
            </a:endParaRPr>
          </a:p>
          <a:p>
            <a:pPr marL="0" lvl="0" indent="0">
              <a:lnSpc>
                <a:spcPct val="100000"/>
              </a:lnSpc>
              <a:buNone/>
            </a:pP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Oswald"/>
              <a:cs typeface="Times New Roman" panose="02020603050405020304" pitchFamily="18" charset="0"/>
              <a:sym typeface="Oswald"/>
            </a:endParaRPr>
          </a:p>
        </p:txBody>
      </p:sp>
    </p:spTree>
    <p:extLst>
      <p:ext uri="{BB962C8B-B14F-4D97-AF65-F5344CB8AC3E}">
        <p14:creationId xmlns:p14="http://schemas.microsoft.com/office/powerpoint/2010/main" val="2114871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3618" y="323562"/>
            <a:ext cx="10515600" cy="1325563"/>
          </a:xfrm>
        </p:spPr>
        <p:txBody>
          <a:bodyPr/>
          <a:lstStyle/>
          <a:p>
            <a:pPr lvl="0"/>
            <a:r>
              <a:rPr lang="ru-RU" b="1" dirty="0">
                <a:solidFill>
                  <a:srgbClr val="2930F0"/>
                </a:solidFill>
                <a:latin typeface="Times New Roman" panose="02020603050405020304" pitchFamily="18" charset="0"/>
                <a:cs typeface="Times New Roman" panose="02020603050405020304" pitchFamily="18" charset="0"/>
              </a:rPr>
              <a:t>Виды </a:t>
            </a:r>
            <a:r>
              <a:rPr lang="ru-RU" b="1" dirty="0" smtClean="0">
                <a:solidFill>
                  <a:srgbClr val="2930F0"/>
                </a:solidFill>
                <a:latin typeface="Times New Roman" panose="02020603050405020304" pitchFamily="18" charset="0"/>
                <a:cs typeface="Times New Roman" panose="02020603050405020304" pitchFamily="18" charset="0"/>
              </a:rPr>
              <a:t>буллинга</a:t>
            </a: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479261"/>
            <a:ext cx="10515600" cy="4351338"/>
          </a:xfrm>
        </p:spPr>
        <p:txBody>
          <a:bodyPr>
            <a:normAutofit/>
          </a:bodyPr>
          <a:lstStyle/>
          <a:p>
            <a:pPr marL="0" lvl="0" indent="0">
              <a:lnSpc>
                <a:spcPct val="100000"/>
              </a:lnSpc>
              <a:spcBef>
                <a:spcPts val="0"/>
              </a:spcBef>
              <a:buClr>
                <a:srgbClr val="002060"/>
              </a:buClr>
              <a:buSzPts val="2800"/>
              <a:buNone/>
            </a:pPr>
            <a:endParaRPr lang="ru-RU" b="1" dirty="0">
              <a:ea typeface="Oswald"/>
              <a:cs typeface="Oswald"/>
              <a:sym typeface="Oswald"/>
            </a:endParaRPr>
          </a:p>
          <a:p>
            <a:pPr marL="0" lvl="0" indent="0">
              <a:lnSpc>
                <a:spcPct val="100000"/>
              </a:lnSpc>
              <a:spcBef>
                <a:spcPts val="0"/>
              </a:spcBef>
              <a:buClr>
                <a:srgbClr val="002060"/>
              </a:buClr>
              <a:buSzPts val="2800"/>
              <a:buNone/>
            </a:pPr>
            <a:r>
              <a:rPr lang="ru-RU" b="1" dirty="0" smtClean="0">
                <a:latin typeface="Times New Roman" panose="02020603050405020304" pitchFamily="18" charset="0"/>
                <a:ea typeface="Oswald"/>
                <a:cs typeface="Times New Roman" panose="02020603050405020304" pitchFamily="18" charset="0"/>
                <a:sym typeface="Oswald"/>
              </a:rPr>
              <a:t>Эмоциональный (психологический) </a:t>
            </a:r>
          </a:p>
          <a:p>
            <a:pPr marL="0" lvl="0" indent="0">
              <a:lnSpc>
                <a:spcPct val="100000"/>
              </a:lnSpc>
              <a:spcBef>
                <a:spcPts val="0"/>
              </a:spcBef>
              <a:buClr>
                <a:srgbClr val="002060"/>
              </a:buClr>
              <a:buSzPts val="2800"/>
              <a:buNone/>
            </a:pPr>
            <a:endParaRPr lang="ru-RU" b="1" dirty="0" smtClean="0">
              <a:latin typeface="Times New Roman" panose="02020603050405020304" pitchFamily="18" charset="0"/>
              <a:cs typeface="Times New Roman" panose="02020603050405020304" pitchFamily="18" charset="0"/>
            </a:endParaRPr>
          </a:p>
          <a:p>
            <a:pPr marL="0" lvl="0" indent="0">
              <a:lnSpc>
                <a:spcPct val="100000"/>
              </a:lnSpc>
              <a:spcBef>
                <a:spcPts val="0"/>
              </a:spcBef>
              <a:buClr>
                <a:srgbClr val="002060"/>
              </a:buClr>
              <a:buSzPts val="2800"/>
              <a:buNone/>
            </a:pPr>
            <a:r>
              <a:rPr lang="ru-RU" b="1" dirty="0" smtClean="0">
                <a:latin typeface="Times New Roman" panose="02020603050405020304" pitchFamily="18" charset="0"/>
                <a:cs typeface="Times New Roman" panose="02020603050405020304" pitchFamily="18" charset="0"/>
              </a:rPr>
              <a:t>Угрозы</a:t>
            </a:r>
            <a:r>
              <a:rPr lang="ru-RU" b="1" dirty="0">
                <a:latin typeface="Times New Roman" panose="02020603050405020304" pitchFamily="18" charset="0"/>
                <a:cs typeface="Times New Roman" panose="02020603050405020304" pitchFamily="18" charset="0"/>
              </a:rPr>
              <a:t>, насмешки, присвоение обидных кличек, бесконечные замечания, критика, необъективные оценки со стороны учителей, высмеивание, оскорбление, унижение ученика в </a:t>
            </a:r>
            <a:r>
              <a:rPr lang="ru-RU" b="1" dirty="0" smtClean="0">
                <a:latin typeface="Times New Roman" panose="02020603050405020304" pitchFamily="18" charset="0"/>
                <a:cs typeface="Times New Roman" panose="02020603050405020304" pitchFamily="18" charset="0"/>
              </a:rPr>
              <a:t>присутствии </a:t>
            </a:r>
            <a:r>
              <a:rPr lang="ru-RU" b="1" dirty="0">
                <a:latin typeface="Times New Roman" panose="02020603050405020304" pitchFamily="18" charset="0"/>
                <a:cs typeface="Times New Roman" panose="02020603050405020304" pitchFamily="18" charset="0"/>
              </a:rPr>
              <a:t>других детей, принуждение делать что-то, чего ребенок делать не хочет. </a:t>
            </a:r>
            <a:r>
              <a:rPr lang="ru-RU" b="1" dirty="0" smtClean="0">
                <a:latin typeface="Times New Roman" panose="02020603050405020304" pitchFamily="18" charset="0"/>
                <a:cs typeface="Times New Roman" panose="02020603050405020304" pitchFamily="18" charset="0"/>
              </a:rPr>
              <a:t>Дискриминация. Нецензурная </a:t>
            </a:r>
            <a:r>
              <a:rPr lang="ru-RU" b="1" dirty="0">
                <a:latin typeface="Times New Roman" panose="02020603050405020304" pitchFamily="18" charset="0"/>
                <a:cs typeface="Times New Roman" panose="02020603050405020304" pitchFamily="18" charset="0"/>
              </a:rPr>
              <a:t>брань. Умышленное доведение человека до стресса, срыва.</a:t>
            </a:r>
            <a:endParaRPr lang="ru-RU" b="1" dirty="0">
              <a:latin typeface="Times New Roman" panose="02020603050405020304" pitchFamily="18" charset="0"/>
              <a:ea typeface="Oswald"/>
              <a:cs typeface="Times New Roman" panose="02020603050405020304" pitchFamily="18" charset="0"/>
              <a:sym typeface="Oswald"/>
            </a:endParaRPr>
          </a:p>
          <a:p>
            <a:pPr marL="0" lvl="0" indent="0">
              <a:lnSpc>
                <a:spcPct val="100000"/>
              </a:lnSpc>
              <a:spcBef>
                <a:spcPts val="0"/>
              </a:spcBef>
              <a:buClr>
                <a:srgbClr val="002060"/>
              </a:buClr>
              <a:buSzPts val="2800"/>
              <a:buNone/>
            </a:pPr>
            <a:endParaRPr lang="ru-RU" b="1" dirty="0" smtClean="0">
              <a:ea typeface="Oswald"/>
              <a:cs typeface="Oswald"/>
              <a:sym typeface="Oswald"/>
            </a:endParaRPr>
          </a:p>
          <a:p>
            <a:pPr marL="0" lvl="0" indent="0">
              <a:lnSpc>
                <a:spcPct val="100000"/>
              </a:lnSpc>
              <a:spcBef>
                <a:spcPts val="0"/>
              </a:spcBef>
              <a:buClr>
                <a:srgbClr val="002060"/>
              </a:buClr>
              <a:buSzPts val="2800"/>
              <a:buNone/>
            </a:pPr>
            <a:endParaRPr lang="ru-RU" dirty="0">
              <a:ea typeface="Oswald"/>
              <a:cs typeface="Oswald"/>
              <a:sym typeface="Oswald"/>
            </a:endParaRPr>
          </a:p>
        </p:txBody>
      </p:sp>
      <p:sp>
        <p:nvSpPr>
          <p:cNvPr id="5" name="Номер слайда 4"/>
          <p:cNvSpPr>
            <a:spLocks noGrp="1"/>
          </p:cNvSpPr>
          <p:nvPr>
            <p:ph type="sldNum" sz="quarter" idx="12"/>
          </p:nvPr>
        </p:nvSpPr>
        <p:spPr/>
        <p:txBody>
          <a:bodyPr/>
          <a:lstStyle/>
          <a:p>
            <a:fld id="{87302EE0-4D63-4D92-BCF7-058D0A400CB3}" type="slidenum">
              <a:rPr lang="ru-RU" smtClean="0"/>
              <a:t>5</a:t>
            </a:fld>
            <a:endParaRPr lang="ru-RU"/>
          </a:p>
        </p:txBody>
      </p:sp>
    </p:spTree>
    <p:extLst>
      <p:ext uri="{BB962C8B-B14F-4D97-AF65-F5344CB8AC3E}">
        <p14:creationId xmlns:p14="http://schemas.microsoft.com/office/powerpoint/2010/main" val="2104522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dirty="0">
                <a:solidFill>
                  <a:srgbClr val="2930F0"/>
                </a:solidFill>
                <a:latin typeface="Times New Roman" panose="02020603050405020304" pitchFamily="18" charset="0"/>
                <a:cs typeface="Times New Roman" panose="02020603050405020304" pitchFamily="18" charset="0"/>
              </a:rPr>
              <a:t>Виды</a:t>
            </a:r>
            <a:r>
              <a:rPr lang="ru-RU" b="1" dirty="0" smtClean="0">
                <a:solidFill>
                  <a:srgbClr val="2930F0"/>
                </a:solidFill>
                <a:latin typeface="Times New Roman" panose="02020603050405020304" pitchFamily="18" charset="0"/>
                <a:cs typeface="Times New Roman" panose="02020603050405020304" pitchFamily="18" charset="0"/>
              </a:rPr>
              <a:t> буллинга</a:t>
            </a:r>
            <a:endParaRPr lang="ru-RU"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lvl="0" indent="0">
              <a:lnSpc>
                <a:spcPct val="100000"/>
              </a:lnSpc>
              <a:buNone/>
            </a:pPr>
            <a:r>
              <a:rPr lang="ru-RU" b="1" dirty="0" smtClean="0">
                <a:latin typeface="Times New Roman" panose="02020603050405020304" pitchFamily="18" charset="0"/>
                <a:cs typeface="Times New Roman" panose="02020603050405020304" pitchFamily="18" charset="0"/>
              </a:rPr>
              <a:t>Экономический </a:t>
            </a:r>
          </a:p>
          <a:p>
            <a:pPr marL="0" lvl="0" indent="0">
              <a:lnSpc>
                <a:spcPct val="100000"/>
              </a:lnSpc>
              <a:buNone/>
            </a:pPr>
            <a:endParaRPr lang="ru-RU" b="1" dirty="0">
              <a:latin typeface="Times New Roman" panose="02020603050405020304" pitchFamily="18" charset="0"/>
              <a:cs typeface="Times New Roman" panose="02020603050405020304" pitchFamily="18" charset="0"/>
            </a:endParaRPr>
          </a:p>
          <a:p>
            <a:pPr marL="0" lvl="0" indent="0">
              <a:lnSpc>
                <a:spcPct val="100000"/>
              </a:lnSpc>
              <a:buNone/>
            </a:pPr>
            <a:r>
              <a:rPr lang="ru-RU" b="1" dirty="0">
                <a:latin typeface="Times New Roman" panose="02020603050405020304" pitchFamily="18" charset="0"/>
                <a:cs typeface="Times New Roman" panose="02020603050405020304" pitchFamily="18" charset="0"/>
              </a:rPr>
              <a:t>Порча и отнятие личных вещей. Вымогательство. Отбирание денег. Повреждение имущества.</a:t>
            </a:r>
            <a:endParaRPr lang="ru-RU" b="1" dirty="0" smtClean="0">
              <a:latin typeface="Times New Roman" panose="02020603050405020304" pitchFamily="18" charset="0"/>
              <a:cs typeface="Times New Roman" panose="02020603050405020304" pitchFamily="18" charset="0"/>
            </a:endParaRPr>
          </a:p>
          <a:p>
            <a:pPr marL="0" lvl="0" indent="0">
              <a:lnSpc>
                <a:spcPct val="100000"/>
              </a:lnSpc>
              <a:buNone/>
            </a:pPr>
            <a:r>
              <a:rPr lang="ru-RU" dirty="0"/>
              <a:t/>
            </a:r>
            <a:br>
              <a:rPr lang="ru-RU" dirty="0"/>
            </a:br>
            <a:endParaRPr lang="ru-RU" dirty="0">
              <a:ea typeface="Oswald"/>
              <a:cs typeface="Oswald"/>
              <a:sym typeface="Oswald"/>
            </a:endParaRPr>
          </a:p>
        </p:txBody>
      </p:sp>
      <p:sp>
        <p:nvSpPr>
          <p:cNvPr id="5" name="Номер слайда 4"/>
          <p:cNvSpPr>
            <a:spLocks noGrp="1"/>
          </p:cNvSpPr>
          <p:nvPr>
            <p:ph type="sldNum" sz="quarter" idx="12"/>
          </p:nvPr>
        </p:nvSpPr>
        <p:spPr/>
        <p:txBody>
          <a:bodyPr/>
          <a:lstStyle/>
          <a:p>
            <a:fld id="{87302EE0-4D63-4D92-BCF7-058D0A400CB3}" type="slidenum">
              <a:rPr lang="ru-RU" smtClean="0"/>
              <a:t>6</a:t>
            </a:fld>
            <a:endParaRPr lang="ru-RU"/>
          </a:p>
        </p:txBody>
      </p:sp>
    </p:spTree>
    <p:extLst>
      <p:ext uri="{BB962C8B-B14F-4D97-AF65-F5344CB8AC3E}">
        <p14:creationId xmlns:p14="http://schemas.microsoft.com/office/powerpoint/2010/main" val="221318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5016"/>
            <a:ext cx="10515600" cy="1325563"/>
          </a:xfrm>
        </p:spPr>
        <p:txBody>
          <a:bodyPr>
            <a:normAutofit/>
          </a:bodyPr>
          <a:lstStyle/>
          <a:p>
            <a:pPr lvl="0"/>
            <a:r>
              <a:rPr lang="ru-RU" sz="3200" b="1" dirty="0" smtClean="0">
                <a:latin typeface="+mn-lt"/>
              </a:rPr>
              <a:t>Кибербуллинг</a:t>
            </a:r>
            <a:endParaRPr lang="ru-RU" sz="3200" b="1" dirty="0">
              <a:latin typeface="+mn-lt"/>
            </a:endParaRPr>
          </a:p>
        </p:txBody>
      </p:sp>
      <p:sp>
        <p:nvSpPr>
          <p:cNvPr id="3" name="Объект 2"/>
          <p:cNvSpPr>
            <a:spLocks noGrp="1"/>
          </p:cNvSpPr>
          <p:nvPr>
            <p:ph idx="1"/>
          </p:nvPr>
        </p:nvSpPr>
        <p:spPr>
          <a:xfrm>
            <a:off x="838200" y="1825625"/>
            <a:ext cx="10370127" cy="3979430"/>
          </a:xfrm>
        </p:spPr>
        <p:txBody>
          <a:bodyPr>
            <a:normAutofit/>
          </a:bodyPr>
          <a:lstStyle/>
          <a:p>
            <a:pPr marL="0" indent="0">
              <a:buNone/>
            </a:pPr>
            <a:endParaRPr lang="ru-RU" dirty="0" smtClean="0">
              <a:solidFill>
                <a:srgbClr val="242D3C"/>
              </a:solidFill>
            </a:endParaRPr>
          </a:p>
          <a:p>
            <a:pPr marL="0" indent="0">
              <a:buNone/>
            </a:pPr>
            <a:endParaRPr lang="ru-RU" dirty="0" smtClean="0">
              <a:solidFill>
                <a:srgbClr val="242D3C"/>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421759010"/>
              </p:ext>
            </p:extLst>
          </p:nvPr>
        </p:nvGraphicFramePr>
        <p:xfrm>
          <a:off x="900545" y="1233055"/>
          <a:ext cx="10432473" cy="5246071"/>
        </p:xfrm>
        <a:graphic>
          <a:graphicData uri="http://schemas.openxmlformats.org/drawingml/2006/table">
            <a:tbl>
              <a:tblPr firstRow="1" firstCol="1" bandRow="1"/>
              <a:tblGrid>
                <a:gridCol w="2861227"/>
                <a:gridCol w="7571246"/>
              </a:tblGrid>
              <a:tr h="1488880">
                <a:tc>
                  <a:txBody>
                    <a:bodyPr/>
                    <a:lstStyle/>
                    <a:p>
                      <a:pPr algn="just">
                        <a:lnSpc>
                          <a:spcPct val="115000"/>
                        </a:lnSpc>
                        <a:spcAft>
                          <a:spcPts val="0"/>
                        </a:spcAft>
                      </a:pPr>
                      <a:r>
                        <a:rPr lang="ru-RU" sz="1800" b="1" dirty="0">
                          <a:solidFill>
                            <a:srgbClr val="000000"/>
                          </a:solidFill>
                          <a:effectLst/>
                          <a:latin typeface="Times New Roman"/>
                          <a:ea typeface="Times New Roman"/>
                          <a:cs typeface="Times New Roman"/>
                        </a:rPr>
                        <a:t>Использование телефона</a:t>
                      </a:r>
                      <a:endParaRPr lang="ru-RU" sz="1800" b="1" dirty="0">
                        <a:effectLst/>
                        <a:latin typeface="Calibri"/>
                        <a:ea typeface="Calibri"/>
                        <a:cs typeface="Times New Roman"/>
                      </a:endParaRPr>
                    </a:p>
                  </a:txBody>
                  <a:tcPr marL="73660" marR="7366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1800" b="1" dirty="0">
                          <a:solidFill>
                            <a:srgbClr val="000000"/>
                          </a:solidFill>
                          <a:effectLst/>
                          <a:latin typeface="Times New Roman"/>
                          <a:ea typeface="Times New Roman"/>
                          <a:cs typeface="Times New Roman"/>
                        </a:rPr>
                        <a:t>1.Систематически осуществляются анонимные звонки и отправляются оскорбляющего или угрожающего рода сообщения</a:t>
                      </a:r>
                      <a:endParaRPr lang="ru-RU" sz="1800" b="1" dirty="0">
                        <a:effectLst/>
                        <a:latin typeface="Calibri"/>
                        <a:ea typeface="Calibri"/>
                        <a:cs typeface="Times New Roman"/>
                      </a:endParaRPr>
                    </a:p>
                    <a:p>
                      <a:pPr algn="just">
                        <a:lnSpc>
                          <a:spcPct val="115000"/>
                        </a:lnSpc>
                        <a:spcAft>
                          <a:spcPts val="0"/>
                        </a:spcAft>
                      </a:pPr>
                      <a:r>
                        <a:rPr lang="ru-RU" sz="1800" b="1" dirty="0">
                          <a:solidFill>
                            <a:srgbClr val="000000"/>
                          </a:solidFill>
                          <a:effectLst/>
                          <a:latin typeface="Times New Roman"/>
                          <a:ea typeface="Times New Roman"/>
                          <a:cs typeface="Times New Roman"/>
                        </a:rPr>
                        <a:t>2. Съемка компрометирующих фото- и видеоматериалов, публикация их в сети Интернет.</a:t>
                      </a:r>
                      <a:endParaRPr lang="ru-RU" sz="1800" b="1" dirty="0">
                        <a:effectLst/>
                        <a:latin typeface="Calibri"/>
                        <a:ea typeface="Calibri"/>
                        <a:cs typeface="Times New Roman"/>
                      </a:endParaRPr>
                    </a:p>
                  </a:txBody>
                  <a:tcPr marL="73660" marR="7366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321092">
                <a:tc>
                  <a:txBody>
                    <a:bodyPr/>
                    <a:lstStyle/>
                    <a:p>
                      <a:pPr algn="just">
                        <a:lnSpc>
                          <a:spcPct val="115000"/>
                        </a:lnSpc>
                        <a:spcAft>
                          <a:spcPts val="0"/>
                        </a:spcAft>
                      </a:pPr>
                      <a:r>
                        <a:rPr lang="ru-RU" sz="1800" b="1" dirty="0">
                          <a:solidFill>
                            <a:srgbClr val="000000"/>
                          </a:solidFill>
                          <a:effectLst/>
                          <a:latin typeface="Times New Roman"/>
                          <a:ea typeface="Times New Roman"/>
                          <a:cs typeface="Times New Roman"/>
                        </a:rPr>
                        <a:t>Использование E-</a:t>
                      </a:r>
                      <a:r>
                        <a:rPr lang="ru-RU" sz="1800" b="1" dirty="0" err="1">
                          <a:solidFill>
                            <a:srgbClr val="000000"/>
                          </a:solidFill>
                          <a:effectLst/>
                          <a:latin typeface="Times New Roman"/>
                          <a:ea typeface="Times New Roman"/>
                          <a:cs typeface="Times New Roman"/>
                        </a:rPr>
                        <a:t>mail</a:t>
                      </a:r>
                      <a:endParaRPr lang="ru-RU" sz="1800" b="1" dirty="0">
                        <a:effectLst/>
                        <a:latin typeface="Calibri"/>
                        <a:ea typeface="Calibri"/>
                        <a:cs typeface="Times New Roman"/>
                      </a:endParaRPr>
                    </a:p>
                  </a:txBody>
                  <a:tcPr marL="73660" marR="7366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1800" b="1" dirty="0">
                          <a:solidFill>
                            <a:srgbClr val="000000"/>
                          </a:solidFill>
                          <a:effectLst/>
                          <a:latin typeface="Times New Roman"/>
                          <a:ea typeface="Times New Roman"/>
                          <a:cs typeface="Times New Roman"/>
                        </a:rPr>
                        <a:t>Рассылка злых и негативных сообщений.</a:t>
                      </a:r>
                      <a:endParaRPr lang="ru-RU" sz="1800" b="1" dirty="0">
                        <a:effectLst/>
                        <a:latin typeface="Calibri"/>
                        <a:ea typeface="Calibri"/>
                        <a:cs typeface="Times New Roman"/>
                      </a:endParaRPr>
                    </a:p>
                  </a:txBody>
                  <a:tcPr marL="73660" marR="7366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2679983">
                <a:tc>
                  <a:txBody>
                    <a:bodyPr/>
                    <a:lstStyle/>
                    <a:p>
                      <a:pPr algn="just">
                        <a:lnSpc>
                          <a:spcPct val="115000"/>
                        </a:lnSpc>
                        <a:spcAft>
                          <a:spcPts val="0"/>
                        </a:spcAft>
                      </a:pPr>
                      <a:r>
                        <a:rPr lang="ru-RU" sz="1800" b="1" dirty="0">
                          <a:solidFill>
                            <a:srgbClr val="000000"/>
                          </a:solidFill>
                          <a:effectLst/>
                          <a:latin typeface="Times New Roman"/>
                          <a:ea typeface="Times New Roman"/>
                          <a:cs typeface="Times New Roman"/>
                        </a:rPr>
                        <a:t>Социальных сетей</a:t>
                      </a:r>
                      <a:endParaRPr lang="ru-RU" sz="1800" b="1" dirty="0">
                        <a:effectLst/>
                        <a:latin typeface="Calibri"/>
                        <a:ea typeface="Calibri"/>
                        <a:cs typeface="Times New Roman"/>
                      </a:endParaRPr>
                    </a:p>
                  </a:txBody>
                  <a:tcPr marL="73660" marR="7366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1800" b="1" dirty="0">
                          <a:solidFill>
                            <a:srgbClr val="000000"/>
                          </a:solidFill>
                          <a:effectLst/>
                          <a:latin typeface="Times New Roman"/>
                          <a:ea typeface="Times New Roman"/>
                          <a:cs typeface="Times New Roman"/>
                        </a:rPr>
                        <a:t>1. Написание обидных комментариев к фотографиям, к видео, на стене пользователя, в сообществах.</a:t>
                      </a:r>
                      <a:endParaRPr lang="ru-RU" sz="1800" b="1" dirty="0">
                        <a:effectLst/>
                        <a:latin typeface="Calibri"/>
                        <a:ea typeface="Calibri"/>
                        <a:cs typeface="Times New Roman"/>
                      </a:endParaRPr>
                    </a:p>
                    <a:p>
                      <a:pPr algn="just">
                        <a:lnSpc>
                          <a:spcPct val="115000"/>
                        </a:lnSpc>
                        <a:spcAft>
                          <a:spcPts val="0"/>
                        </a:spcAft>
                      </a:pPr>
                      <a:r>
                        <a:rPr lang="ru-RU" sz="1800" b="1" dirty="0">
                          <a:solidFill>
                            <a:srgbClr val="000000"/>
                          </a:solidFill>
                          <a:effectLst/>
                          <a:latin typeface="Times New Roman"/>
                          <a:ea typeface="Times New Roman"/>
                          <a:cs typeface="Times New Roman"/>
                        </a:rPr>
                        <a:t>2. Распространение непристойного видео и фото.</a:t>
                      </a:r>
                      <a:endParaRPr lang="ru-RU" sz="1800" b="1" dirty="0">
                        <a:effectLst/>
                        <a:latin typeface="Calibri"/>
                        <a:ea typeface="Calibri"/>
                        <a:cs typeface="Times New Roman"/>
                      </a:endParaRPr>
                    </a:p>
                    <a:p>
                      <a:pPr algn="just">
                        <a:lnSpc>
                          <a:spcPct val="115000"/>
                        </a:lnSpc>
                        <a:spcAft>
                          <a:spcPts val="0"/>
                        </a:spcAft>
                      </a:pPr>
                      <a:r>
                        <a:rPr lang="ru-RU" sz="1800" b="1" dirty="0">
                          <a:solidFill>
                            <a:srgbClr val="000000"/>
                          </a:solidFill>
                          <a:effectLst/>
                          <a:latin typeface="Times New Roman"/>
                          <a:ea typeface="Times New Roman"/>
                          <a:cs typeface="Times New Roman"/>
                        </a:rPr>
                        <a:t>3. Взлом чужого аккаунта, редактирование его с целью очернить другого человека.</a:t>
                      </a:r>
                      <a:endParaRPr lang="ru-RU" sz="1800" b="1" dirty="0">
                        <a:effectLst/>
                        <a:latin typeface="Calibri"/>
                        <a:ea typeface="Calibri"/>
                        <a:cs typeface="Times New Roman"/>
                      </a:endParaRPr>
                    </a:p>
                    <a:p>
                      <a:pPr algn="just">
                        <a:lnSpc>
                          <a:spcPct val="115000"/>
                        </a:lnSpc>
                        <a:spcAft>
                          <a:spcPts val="0"/>
                        </a:spcAft>
                      </a:pPr>
                      <a:r>
                        <a:rPr lang="ru-RU" sz="1800" b="1" dirty="0">
                          <a:solidFill>
                            <a:srgbClr val="000000"/>
                          </a:solidFill>
                          <a:effectLst/>
                          <a:latin typeface="Times New Roman"/>
                          <a:ea typeface="Times New Roman"/>
                          <a:cs typeface="Times New Roman"/>
                        </a:rPr>
                        <a:t>4. Намеренное создание группы, для выражения ненависти и травли определенного человека.</a:t>
                      </a:r>
                      <a:endParaRPr lang="ru-RU" sz="1800" b="1" dirty="0">
                        <a:effectLst/>
                        <a:latin typeface="Calibri"/>
                        <a:ea typeface="Calibri"/>
                        <a:cs typeface="Times New Roman"/>
                      </a:endParaRPr>
                    </a:p>
                    <a:p>
                      <a:pPr algn="just">
                        <a:lnSpc>
                          <a:spcPct val="115000"/>
                        </a:lnSpc>
                        <a:spcAft>
                          <a:spcPts val="0"/>
                        </a:spcAft>
                      </a:pPr>
                      <a:r>
                        <a:rPr lang="ru-RU" sz="1800" b="1" dirty="0">
                          <a:solidFill>
                            <a:srgbClr val="000000"/>
                          </a:solidFill>
                          <a:effectLst/>
                          <a:latin typeface="Times New Roman"/>
                          <a:ea typeface="Times New Roman"/>
                          <a:cs typeface="Times New Roman"/>
                        </a:rPr>
                        <a:t>5. Создание фальшивого профиля для третирования другого человека.</a:t>
                      </a:r>
                      <a:endParaRPr lang="ru-RU" sz="1800" b="1" dirty="0">
                        <a:effectLst/>
                        <a:latin typeface="Calibri"/>
                        <a:ea typeface="Calibri"/>
                        <a:cs typeface="Times New Roman"/>
                      </a:endParaRPr>
                    </a:p>
                  </a:txBody>
                  <a:tcPr marL="73660" marR="7366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756116">
                <a:tc>
                  <a:txBody>
                    <a:bodyPr/>
                    <a:lstStyle/>
                    <a:p>
                      <a:pPr algn="just">
                        <a:lnSpc>
                          <a:spcPct val="115000"/>
                        </a:lnSpc>
                        <a:spcAft>
                          <a:spcPts val="0"/>
                        </a:spcAft>
                      </a:pPr>
                      <a:r>
                        <a:rPr lang="ru-RU" sz="1800" b="1">
                          <a:solidFill>
                            <a:srgbClr val="000000"/>
                          </a:solidFill>
                          <a:effectLst/>
                          <a:latin typeface="Times New Roman"/>
                          <a:ea typeface="Times New Roman"/>
                          <a:cs typeface="Times New Roman"/>
                        </a:rPr>
                        <a:t>Видео-портал</a:t>
                      </a:r>
                      <a:endParaRPr lang="ru-RU" sz="1800" b="1">
                        <a:effectLst/>
                        <a:latin typeface="Calibri"/>
                        <a:ea typeface="Calibri"/>
                        <a:cs typeface="Times New Roman"/>
                      </a:endParaRPr>
                    </a:p>
                  </a:txBody>
                  <a:tcPr marL="73660" marR="7366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1800" b="1" dirty="0">
                          <a:solidFill>
                            <a:srgbClr val="000000"/>
                          </a:solidFill>
                          <a:effectLst/>
                          <a:latin typeface="Times New Roman"/>
                          <a:ea typeface="Times New Roman"/>
                          <a:cs typeface="Times New Roman"/>
                        </a:rPr>
                        <a:t>Публикация в Интернет непристойного, компрометирующего, позорящего другого человека видео.</a:t>
                      </a:r>
                      <a:endParaRPr lang="ru-RU" sz="1800" b="1" dirty="0">
                        <a:effectLst/>
                        <a:latin typeface="Calibri"/>
                        <a:ea typeface="Calibri"/>
                        <a:cs typeface="Times New Roman"/>
                      </a:endParaRPr>
                    </a:p>
                  </a:txBody>
                  <a:tcPr marL="73660" marR="7366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0947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sz="2600" b="1" dirty="0" smtClean="0">
                <a:solidFill>
                  <a:srgbClr val="2930F0"/>
                </a:solidFill>
                <a:latin typeface="Times New Roman" panose="02020603050405020304" pitchFamily="18" charset="0"/>
                <a:cs typeface="Times New Roman" panose="02020603050405020304" pitchFamily="18" charset="0"/>
              </a:rPr>
              <a:t>ПРИЧИНЫ ВОЗНИКНОВЕНИЯ БУЛЛИНГА </a:t>
            </a:r>
            <a:br>
              <a:rPr lang="ru-RU" sz="2600" b="1" dirty="0" smtClean="0">
                <a:solidFill>
                  <a:srgbClr val="2930F0"/>
                </a:solidFill>
                <a:latin typeface="Times New Roman" panose="02020603050405020304" pitchFamily="18" charset="0"/>
                <a:cs typeface="Times New Roman" panose="02020603050405020304" pitchFamily="18" charset="0"/>
              </a:rPr>
            </a:br>
            <a:r>
              <a:rPr lang="ru-RU" sz="2600" b="1" dirty="0" smtClean="0">
                <a:solidFill>
                  <a:srgbClr val="2930F0"/>
                </a:solidFill>
                <a:latin typeface="Times New Roman" panose="02020603050405020304" pitchFamily="18" charset="0"/>
                <a:cs typeface="Times New Roman" panose="02020603050405020304" pitchFamily="18" charset="0"/>
              </a:rPr>
              <a:t>В ОБРАЗОВАТЕЛЬНОМ УЧРЕЖДЕНИИ</a:t>
            </a:r>
            <a:endParaRPr lang="ru-RU" sz="2600"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a:lnSpc>
                <a:spcPct val="100000"/>
              </a:lnSpc>
              <a:spcBef>
                <a:spcPts val="600"/>
              </a:spcBef>
              <a:buFontTx/>
              <a:buChar char="-"/>
            </a:pPr>
            <a:r>
              <a:rPr lang="ru-RU" b="1" dirty="0" smtClean="0">
                <a:solidFill>
                  <a:srgbClr val="242D3C"/>
                </a:solidFill>
                <a:latin typeface="Times New Roman" panose="02020603050405020304" pitchFamily="18" charset="0"/>
                <a:cs typeface="Times New Roman" panose="02020603050405020304" pitchFamily="18" charset="0"/>
              </a:rPr>
              <a:t>воспитание </a:t>
            </a:r>
            <a:r>
              <a:rPr lang="ru-RU" b="1" dirty="0">
                <a:solidFill>
                  <a:srgbClr val="242D3C"/>
                </a:solidFill>
                <a:latin typeface="Times New Roman" panose="02020603050405020304" pitchFamily="18" charset="0"/>
                <a:cs typeface="Times New Roman" panose="02020603050405020304" pitchFamily="18" charset="0"/>
              </a:rPr>
              <a:t>в семье </a:t>
            </a:r>
            <a:endParaRPr lang="ru-RU" b="1" dirty="0" smtClean="0">
              <a:solidFill>
                <a:srgbClr val="242D3C"/>
              </a:solidFill>
              <a:latin typeface="Times New Roman" panose="02020603050405020304" pitchFamily="18" charset="0"/>
              <a:cs typeface="Times New Roman" panose="02020603050405020304" pitchFamily="18" charset="0"/>
            </a:endParaRPr>
          </a:p>
          <a:p>
            <a:pPr>
              <a:lnSpc>
                <a:spcPct val="100000"/>
              </a:lnSpc>
              <a:spcBef>
                <a:spcPts val="600"/>
              </a:spcBef>
              <a:buFontTx/>
              <a:buChar char="-"/>
            </a:pPr>
            <a:r>
              <a:rPr lang="ru-RU" b="1" dirty="0" smtClean="0">
                <a:solidFill>
                  <a:srgbClr val="242D3C"/>
                </a:solidFill>
                <a:latin typeface="Times New Roman" panose="02020603050405020304" pitchFamily="18" charset="0"/>
                <a:cs typeface="Times New Roman" panose="02020603050405020304" pitchFamily="18" charset="0"/>
              </a:rPr>
              <a:t>микроклимат </a:t>
            </a:r>
            <a:r>
              <a:rPr lang="ru-RU" b="1" dirty="0">
                <a:solidFill>
                  <a:srgbClr val="242D3C"/>
                </a:solidFill>
                <a:latin typeface="Times New Roman" panose="02020603050405020304" pitchFamily="18" charset="0"/>
                <a:cs typeface="Times New Roman" panose="02020603050405020304" pitchFamily="18" charset="0"/>
              </a:rPr>
              <a:t>того образовательного учреждения, куда попадают дети для получения </a:t>
            </a:r>
            <a:r>
              <a:rPr lang="ru-RU" b="1" dirty="0" smtClean="0">
                <a:solidFill>
                  <a:srgbClr val="242D3C"/>
                </a:solidFill>
                <a:latin typeface="Times New Roman" panose="02020603050405020304" pitchFamily="18" charset="0"/>
                <a:cs typeface="Times New Roman" panose="02020603050405020304" pitchFamily="18" charset="0"/>
              </a:rPr>
              <a:t>образования </a:t>
            </a:r>
          </a:p>
          <a:p>
            <a:pPr>
              <a:lnSpc>
                <a:spcPct val="100000"/>
              </a:lnSpc>
              <a:spcBef>
                <a:spcPts val="600"/>
              </a:spcBef>
              <a:buFontTx/>
              <a:buChar char="-"/>
            </a:pPr>
            <a:r>
              <a:rPr lang="ru-RU" b="1" dirty="0">
                <a:solidFill>
                  <a:srgbClr val="242D3C"/>
                </a:solidFill>
                <a:latin typeface="Times New Roman" panose="02020603050405020304" pitchFamily="18" charset="0"/>
                <a:cs typeface="Times New Roman" panose="02020603050405020304" pitchFamily="18" charset="0"/>
              </a:rPr>
              <a:t>о</a:t>
            </a:r>
            <a:r>
              <a:rPr lang="ru-RU" b="1" dirty="0" smtClean="0">
                <a:solidFill>
                  <a:srgbClr val="242D3C"/>
                </a:solidFill>
                <a:latin typeface="Times New Roman" panose="02020603050405020304" pitchFamily="18" charset="0"/>
                <a:cs typeface="Times New Roman" panose="02020603050405020304" pitchFamily="18" charset="0"/>
              </a:rPr>
              <a:t>тсутствие </a:t>
            </a:r>
            <a:r>
              <a:rPr lang="ru-RU" b="1" dirty="0">
                <a:solidFill>
                  <a:srgbClr val="242D3C"/>
                </a:solidFill>
                <a:latin typeface="Times New Roman" panose="02020603050405020304" pitchFamily="18" charset="0"/>
                <a:cs typeface="Times New Roman" panose="02020603050405020304" pitchFamily="18" charset="0"/>
              </a:rPr>
              <a:t>контроля за поведением детей во время перемены, </a:t>
            </a:r>
            <a:r>
              <a:rPr lang="ru-RU" b="1" dirty="0" smtClean="0">
                <a:solidFill>
                  <a:srgbClr val="242D3C"/>
                </a:solidFill>
                <a:latin typeface="Times New Roman" panose="02020603050405020304" pitchFamily="18" charset="0"/>
                <a:cs typeface="Times New Roman" panose="02020603050405020304" pitchFamily="18" charset="0"/>
              </a:rPr>
              <a:t>в свободное время</a:t>
            </a:r>
            <a:endParaRPr lang="ru-RU" b="1" dirty="0">
              <a:solidFill>
                <a:srgbClr val="242D3C"/>
              </a:solidFill>
              <a:latin typeface="Times New Roman" panose="02020603050405020304" pitchFamily="18" charset="0"/>
              <a:cs typeface="Times New Roman" panose="02020603050405020304" pitchFamily="18" charset="0"/>
            </a:endParaRPr>
          </a:p>
          <a:p>
            <a:pPr>
              <a:lnSpc>
                <a:spcPct val="100000"/>
              </a:lnSpc>
              <a:spcBef>
                <a:spcPts val="600"/>
              </a:spcBef>
              <a:buFontTx/>
              <a:buChar char="-"/>
            </a:pPr>
            <a:r>
              <a:rPr lang="ru-RU" b="1" dirty="0" smtClean="0">
                <a:latin typeface="Times New Roman" panose="02020603050405020304" pitchFamily="18" charset="0"/>
                <a:cs typeface="Times New Roman" panose="02020603050405020304" pitchFamily="18" charset="0"/>
              </a:rPr>
              <a:t>проблемы </a:t>
            </a:r>
            <a:r>
              <a:rPr lang="ru-RU" b="1" dirty="0">
                <a:latin typeface="Times New Roman" panose="02020603050405020304" pitchFamily="18" charset="0"/>
                <a:cs typeface="Times New Roman" panose="02020603050405020304" pitchFamily="18" charset="0"/>
              </a:rPr>
              <a:t>с успеваемостью и приклеивание ярлыков (учителя и родители говорят, что ребёнок неисправим, плохо воспитан, или </a:t>
            </a:r>
            <a:r>
              <a:rPr lang="ru-RU" b="1" dirty="0" smtClean="0">
                <a:latin typeface="Times New Roman" panose="02020603050405020304" pitchFamily="18" charset="0"/>
                <a:cs typeface="Times New Roman" panose="02020603050405020304" pitchFamily="18" charset="0"/>
              </a:rPr>
              <a:t>глуп)</a:t>
            </a:r>
          </a:p>
          <a:p>
            <a:pPr>
              <a:lnSpc>
                <a:spcPct val="100000"/>
              </a:lnSpc>
              <a:spcBef>
                <a:spcPts val="600"/>
              </a:spcBef>
              <a:buFontTx/>
              <a:buChar char="-"/>
            </a:pPr>
            <a:r>
              <a:rPr lang="ru-RU" b="1" dirty="0">
                <a:latin typeface="Times New Roman" panose="02020603050405020304" pitchFamily="18" charset="0"/>
                <a:cs typeface="Times New Roman" panose="02020603050405020304" pitchFamily="18" charset="0"/>
              </a:rPr>
              <a:t>д</a:t>
            </a:r>
            <a:r>
              <a:rPr lang="ru-RU" b="1" dirty="0" smtClean="0">
                <a:latin typeface="Times New Roman" panose="02020603050405020304" pitchFamily="18" charset="0"/>
                <a:cs typeface="Times New Roman" panose="02020603050405020304" pitchFamily="18" charset="0"/>
              </a:rPr>
              <a:t>ля </a:t>
            </a:r>
            <a:r>
              <a:rPr lang="ru-RU" b="1" dirty="0">
                <a:latin typeface="Times New Roman" panose="02020603050405020304" pitchFamily="18" charset="0"/>
                <a:cs typeface="Times New Roman" panose="02020603050405020304" pitchFamily="18" charset="0"/>
              </a:rPr>
              <a:t>неуспевающих учеников агрессивное поведение является одним из средств, при помощи которых они компенсируют свою </a:t>
            </a:r>
            <a:r>
              <a:rPr lang="ru-RU" b="1" dirty="0" smtClean="0">
                <a:latin typeface="Times New Roman" panose="02020603050405020304" pitchFamily="18" charset="0"/>
                <a:cs typeface="Times New Roman" panose="02020603050405020304" pitchFamily="18" charset="0"/>
              </a:rPr>
              <a:t>неуспеваемость</a:t>
            </a:r>
            <a:endParaRPr lang="ru-RU" b="1" dirty="0">
              <a:latin typeface="Times New Roman" panose="02020603050405020304" pitchFamily="18" charset="0"/>
              <a:cs typeface="Times New Roman" panose="02020603050405020304" pitchFamily="18" charset="0"/>
            </a:endParaRPr>
          </a:p>
          <a:p>
            <a:pPr marL="0" indent="0">
              <a:lnSpc>
                <a:spcPct val="120000"/>
              </a:lnSpc>
              <a:buNone/>
            </a:pPr>
            <a:endParaRPr lang="ru-RU" sz="2000" dirty="0"/>
          </a:p>
        </p:txBody>
      </p:sp>
      <p:sp>
        <p:nvSpPr>
          <p:cNvPr id="5" name="Номер слайда 4"/>
          <p:cNvSpPr>
            <a:spLocks noGrp="1"/>
          </p:cNvSpPr>
          <p:nvPr>
            <p:ph type="sldNum" sz="quarter" idx="12"/>
          </p:nvPr>
        </p:nvSpPr>
        <p:spPr/>
        <p:txBody>
          <a:bodyPr/>
          <a:lstStyle/>
          <a:p>
            <a:fld id="{87302EE0-4D63-4D92-BCF7-058D0A400CB3}" type="slidenum">
              <a:rPr lang="ru-RU" smtClean="0"/>
              <a:t>8</a:t>
            </a:fld>
            <a:endParaRPr lang="ru-RU"/>
          </a:p>
        </p:txBody>
      </p:sp>
    </p:spTree>
    <p:extLst>
      <p:ext uri="{BB962C8B-B14F-4D97-AF65-F5344CB8AC3E}">
        <p14:creationId xmlns:p14="http://schemas.microsoft.com/office/powerpoint/2010/main" val="1316994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494818" cy="992619"/>
          </a:xfrm>
        </p:spPr>
        <p:txBody>
          <a:bodyPr>
            <a:normAutofit/>
          </a:bodyPr>
          <a:lstStyle/>
          <a:p>
            <a:pPr lvl="0" algn="ctr"/>
            <a:r>
              <a:rPr lang="ru-RU" sz="2800" b="1" dirty="0" smtClean="0">
                <a:solidFill>
                  <a:srgbClr val="2930F0"/>
                </a:solidFill>
                <a:latin typeface="Times New Roman" panose="02020603050405020304" pitchFamily="18" charset="0"/>
                <a:cs typeface="Times New Roman" panose="02020603050405020304" pitchFamily="18" charset="0"/>
              </a:rPr>
              <a:t>УЧАСТНИКИ ПРОЦЕССА</a:t>
            </a:r>
            <a:endParaRPr lang="ru-RU" sz="2800" b="1" dirty="0">
              <a:solidFill>
                <a:srgbClr val="293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79764" y="1246909"/>
            <a:ext cx="10564092" cy="4973782"/>
          </a:xfrm>
        </p:spPr>
        <p:txBody>
          <a:bodyPr>
            <a:normAutofit fontScale="92500" lnSpcReduction="20000"/>
          </a:bodyPr>
          <a:lstStyle/>
          <a:p>
            <a:r>
              <a:rPr lang="ru-RU" sz="3000" b="1" i="1" dirty="0" smtClean="0">
                <a:latin typeface="Times New Roman" panose="02020603050405020304" pitchFamily="18" charset="0"/>
                <a:cs typeface="Times New Roman" panose="02020603050405020304" pitchFamily="18" charset="0"/>
              </a:rPr>
              <a:t>«Агрессор</a:t>
            </a:r>
            <a:r>
              <a:rPr lang="ru-RU" sz="3000" b="1" i="1" dirty="0">
                <a:latin typeface="Times New Roman" panose="02020603050405020304" pitchFamily="18" charset="0"/>
                <a:cs typeface="Times New Roman" panose="02020603050405020304" pitchFamily="18" charset="0"/>
              </a:rPr>
              <a:t>» (</a:t>
            </a:r>
            <a:r>
              <a:rPr lang="ru-RU" sz="3000" b="1" i="1" dirty="0" err="1">
                <a:latin typeface="Times New Roman" panose="02020603050405020304" pitchFamily="18" charset="0"/>
                <a:cs typeface="Times New Roman" panose="02020603050405020304" pitchFamily="18" charset="0"/>
              </a:rPr>
              <a:t>буллер</a:t>
            </a:r>
            <a:r>
              <a:rPr lang="ru-RU" sz="3000" b="1" i="1" dirty="0">
                <a:latin typeface="Times New Roman" panose="02020603050405020304" pitchFamily="18" charset="0"/>
                <a:cs typeface="Times New Roman" panose="02020603050405020304" pitchFamily="18" charset="0"/>
              </a:rPr>
              <a:t>)</a:t>
            </a:r>
            <a:r>
              <a:rPr lang="ru-RU" sz="3000" b="1" dirty="0">
                <a:latin typeface="Times New Roman" panose="02020603050405020304" pitchFamily="18" charset="0"/>
                <a:cs typeface="Times New Roman" panose="02020603050405020304" pitchFamily="18" charset="0"/>
              </a:rPr>
              <a:t> – человек, который преследует и запугивает жертву.</a:t>
            </a:r>
          </a:p>
          <a:p>
            <a:r>
              <a:rPr lang="ru-RU" sz="3000" b="1" i="1" dirty="0">
                <a:latin typeface="Times New Roman" panose="02020603050405020304" pitchFamily="18" charset="0"/>
                <a:cs typeface="Times New Roman" panose="02020603050405020304" pitchFamily="18" charset="0"/>
              </a:rPr>
              <a:t>«Жертва»</a:t>
            </a:r>
            <a:r>
              <a:rPr lang="ru-RU" sz="3000" b="1" dirty="0">
                <a:latin typeface="Times New Roman" panose="02020603050405020304" pitchFamily="18" charset="0"/>
                <a:cs typeface="Times New Roman" panose="02020603050405020304" pitchFamily="18" charset="0"/>
              </a:rPr>
              <a:t> – человек, который подвергается агрессии.</a:t>
            </a:r>
          </a:p>
          <a:p>
            <a:r>
              <a:rPr lang="ru-RU" sz="3000" b="1" i="1" dirty="0">
                <a:latin typeface="Times New Roman" panose="02020603050405020304" pitchFamily="18" charset="0"/>
                <a:cs typeface="Times New Roman" panose="02020603050405020304" pitchFamily="18" charset="0"/>
              </a:rPr>
              <a:t>«Защитник»</a:t>
            </a:r>
            <a:r>
              <a:rPr lang="ru-RU" sz="3000" b="1" dirty="0">
                <a:latin typeface="Times New Roman" panose="02020603050405020304" pitchFamily="18" charset="0"/>
                <a:cs typeface="Times New Roman" panose="02020603050405020304" pitchFamily="18" charset="0"/>
              </a:rPr>
              <a:t> – человек, находящийся на стороне жертвы и пытающийся оградить её от агрессии.</a:t>
            </a:r>
          </a:p>
          <a:p>
            <a:r>
              <a:rPr lang="ru-RU" sz="3000" b="1" i="1" dirty="0">
                <a:latin typeface="Times New Roman" panose="02020603050405020304" pitchFamily="18" charset="0"/>
                <a:cs typeface="Times New Roman" panose="02020603050405020304" pitchFamily="18" charset="0"/>
              </a:rPr>
              <a:t>«Последователи»</a:t>
            </a:r>
            <a:r>
              <a:rPr lang="ru-RU" sz="3000" b="1" dirty="0">
                <a:latin typeface="Times New Roman" panose="02020603050405020304" pitchFamily="18" charset="0"/>
                <a:cs typeface="Times New Roman" panose="02020603050405020304" pitchFamily="18" charset="0"/>
              </a:rPr>
              <a:t> - люди, участвующие в травле, начатой агрессором.</a:t>
            </a:r>
          </a:p>
          <a:p>
            <a:r>
              <a:rPr lang="ru-RU" sz="3000" b="1" i="1" dirty="0">
                <a:latin typeface="Times New Roman" panose="02020603050405020304" pitchFamily="18" charset="0"/>
                <a:cs typeface="Times New Roman" panose="02020603050405020304" pitchFamily="18" charset="0"/>
              </a:rPr>
              <a:t>«Сторонники»</a:t>
            </a:r>
            <a:r>
              <a:rPr lang="ru-RU" sz="3000" b="1" dirty="0">
                <a:latin typeface="Times New Roman" panose="02020603050405020304" pitchFamily="18" charset="0"/>
                <a:cs typeface="Times New Roman" panose="02020603050405020304" pitchFamily="18" charset="0"/>
              </a:rPr>
              <a:t> – люди, находящиеся на стороне агрессора, непосредственно не участвующий в издевательствах, но и не препятствующий им.</a:t>
            </a:r>
          </a:p>
          <a:p>
            <a:r>
              <a:rPr lang="ru-RU" sz="3000" b="1" i="1" dirty="0">
                <a:latin typeface="Times New Roman" panose="02020603050405020304" pitchFamily="18" charset="0"/>
                <a:cs typeface="Times New Roman" panose="02020603050405020304" pitchFamily="18" charset="0"/>
              </a:rPr>
              <a:t>«Наблюдатель»</a:t>
            </a:r>
            <a:r>
              <a:rPr lang="ru-RU" sz="3000" b="1" dirty="0">
                <a:latin typeface="Times New Roman" panose="02020603050405020304" pitchFamily="18" charset="0"/>
                <a:cs typeface="Times New Roman" panose="02020603050405020304" pitchFamily="18" charset="0"/>
              </a:rPr>
              <a:t> – человек, знающий о деталях агрессивного взаимодействия, издевательств, но соблюдающий нейтралитет</a:t>
            </a:r>
            <a:r>
              <a:rPr lang="ru-RU" sz="3000" b="1" dirty="0" smtClean="0">
                <a:latin typeface="Times New Roman" panose="02020603050405020304" pitchFamily="18" charset="0"/>
                <a:cs typeface="Times New Roman" panose="02020603050405020304" pitchFamily="18" charset="0"/>
              </a:rPr>
              <a:t>.</a:t>
            </a:r>
          </a:p>
          <a:p>
            <a:endParaRPr lang="ru-RU" sz="3000" b="1" dirty="0">
              <a:latin typeface="Times New Roman" panose="02020603050405020304" pitchFamily="18" charset="0"/>
              <a:cs typeface="Times New Roman" panose="02020603050405020304" pitchFamily="18" charset="0"/>
            </a:endParaRPr>
          </a:p>
          <a:p>
            <a:endParaRPr lang="ru-RU" sz="3000" b="1" dirty="0">
              <a:latin typeface="Times New Roman" panose="02020603050405020304" pitchFamily="18" charset="0"/>
              <a:cs typeface="Times New Roman" panose="02020603050405020304" pitchFamily="18" charset="0"/>
            </a:endParaRPr>
          </a:p>
          <a:p>
            <a:pPr marL="0" indent="0">
              <a:lnSpc>
                <a:spcPct val="120000"/>
              </a:lnSpc>
              <a:buNone/>
            </a:pPr>
            <a:endParaRPr lang="ru-RU" sz="2400" dirty="0"/>
          </a:p>
        </p:txBody>
      </p:sp>
      <p:sp>
        <p:nvSpPr>
          <p:cNvPr id="5" name="Номер слайда 4"/>
          <p:cNvSpPr>
            <a:spLocks noGrp="1"/>
          </p:cNvSpPr>
          <p:nvPr>
            <p:ph type="sldNum" sz="quarter" idx="12"/>
          </p:nvPr>
        </p:nvSpPr>
        <p:spPr/>
        <p:txBody>
          <a:bodyPr/>
          <a:lstStyle/>
          <a:p>
            <a:fld id="{87302EE0-4D63-4D92-BCF7-058D0A400CB3}" type="slidenum">
              <a:rPr lang="ru-RU" smtClean="0"/>
              <a:t>9</a:t>
            </a:fld>
            <a:endParaRPr lang="ru-RU"/>
          </a:p>
        </p:txBody>
      </p:sp>
    </p:spTree>
    <p:extLst>
      <p:ext uri="{BB962C8B-B14F-4D97-AF65-F5344CB8AC3E}">
        <p14:creationId xmlns:p14="http://schemas.microsoft.com/office/powerpoint/2010/main" val="2146261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876</Words>
  <Application>Microsoft Office PowerPoint</Application>
  <PresentationFormat>Произвольный</PresentationFormat>
  <Paragraphs>226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 ПРОФИЛАКТИКА БУЛЛИНГА  В ОБРАЗОВАТЕЛЬНОМ УЧРЕЖДЕНИИ </vt:lpstr>
      <vt:lpstr>Буллинг</vt:lpstr>
      <vt:lpstr>Главные компоненты определения буллинга</vt:lpstr>
      <vt:lpstr>Виды буллинга</vt:lpstr>
      <vt:lpstr>Виды буллинга</vt:lpstr>
      <vt:lpstr>Виды буллинга</vt:lpstr>
      <vt:lpstr>Кибербуллинг</vt:lpstr>
      <vt:lpstr>ПРИЧИНЫ ВОЗНИКНОВЕНИЯ БУЛЛИНГА  В ОБРАЗОВАТЕЛЬНОМ УЧРЕЖДЕНИИ</vt:lpstr>
      <vt:lpstr>УЧАСТНИКИ ПРОЦЕССА</vt:lpstr>
      <vt:lpstr> УПРАЖНЕНИЕ  «ПОЧЕМУ ТАК ПРОИСХОДИТ» </vt:lpstr>
      <vt:lpstr>ПСИХОЛОГИЧЕСКИЕ ПРИЗНАКИ  ВЕРОЯТНОЙ ЖЕРТВЫ БУЛЛИНГА (ТРАВЛИ)</vt:lpstr>
      <vt:lpstr>ПОВЕДЕНЧЕСКИЕ ПРИЗНАКИ  ВЕРОЯТНОЙ ЖЕРТВЫ БУЛЛИНГА (ТРАВЛИ)</vt:lpstr>
      <vt:lpstr>ПСИХОЛОГИЧЕСКИЕ ХАРАКТЕРИСТИКИ ПРЕДПОЛАГАЕМОГО ОБИДЧИКА (БУЛЛЕРА) </vt:lpstr>
      <vt:lpstr>НАБЛЮДАТЕЛИ</vt:lpstr>
      <vt:lpstr> РЕКОМЕНДАЦИИ ПЕДАГОГАМ  В ВЫЯВЛЕНИИ БУЛЛИНГА И ПРОТИВОДЕЙСТВИИ ЕМУ  В УЧРЕЖДЕНИЯХ ОБРАЗОВАНИЯ </vt:lpstr>
      <vt:lpstr> МЕТОДЫ ПРОФИЛАКТИКИ БУЛЛИНГА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Профилактика буллинга (ресурсы)</vt:lpstr>
      <vt:lpstr>Профилактика буллинга (ресурсы)</vt:lpstr>
      <vt:lpstr>Профилактика буллинга (ресурсы)</vt:lpstr>
      <vt:lpstr>Профилактика кибербуллинга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165</cp:revision>
  <dcterms:created xsi:type="dcterms:W3CDTF">2022-10-20T13:24:00Z</dcterms:created>
  <dcterms:modified xsi:type="dcterms:W3CDTF">2022-11-30T09:04:51Z</dcterms:modified>
</cp:coreProperties>
</file>