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4" r:id="rId17"/>
    <p:sldId id="273" r:id="rId18"/>
    <p:sldId id="272" r:id="rId19"/>
    <p:sldId id="271" r:id="rId20"/>
    <p:sldId id="275" r:id="rId21"/>
    <p:sldId id="276" r:id="rId22"/>
    <p:sldId id="277" r:id="rId23"/>
    <p:sldId id="284" r:id="rId24"/>
    <p:sldId id="285" r:id="rId25"/>
    <p:sldId id="286" r:id="rId26"/>
    <p:sldId id="278" r:id="rId27"/>
    <p:sldId id="279" r:id="rId28"/>
    <p:sldId id="280" r:id="rId29"/>
    <p:sldId id="281" r:id="rId30"/>
    <p:sldId id="282" r:id="rId31"/>
    <p:sldId id="287"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2" d="100"/>
          <a:sy n="92" d="100"/>
        </p:scale>
        <p:origin x="8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BBA19B31-2E29-4B38-9338-972528E789F0}"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3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624FA3-2DF2-4FF7-B8EA-BA05608F63FF}" type="datetimeFigureOut">
              <a:rPr lang="ru-RU" smtClean="0"/>
              <a:t>21.03.2022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A19B31-2E29-4B38-9338-972528E789F0}" type="slidenum">
              <a:rPr lang="ru-RU" smtClean="0"/>
              <a:t>‹#›</a:t>
            </a:fld>
            <a:endParaRPr lang="ru-RU"/>
          </a:p>
        </p:txBody>
      </p:sp>
    </p:spTree>
    <p:extLst>
      <p:ext uri="{BB962C8B-B14F-4D97-AF65-F5344CB8AC3E}">
        <p14:creationId xmlns:p14="http://schemas.microsoft.com/office/powerpoint/2010/main" val="315893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75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49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spTree>
    <p:extLst>
      <p:ext uri="{BB962C8B-B14F-4D97-AF65-F5344CB8AC3E}">
        <p14:creationId xmlns:p14="http://schemas.microsoft.com/office/powerpoint/2010/main" val="419637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70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935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30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06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spTree>
    <p:extLst>
      <p:ext uri="{BB962C8B-B14F-4D97-AF65-F5344CB8AC3E}">
        <p14:creationId xmlns:p14="http://schemas.microsoft.com/office/powerpoint/2010/main" val="141395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624FA3-2DF2-4FF7-B8EA-BA05608F63FF}" type="datetimeFigureOut">
              <a:rPr lang="ru-RU" smtClean="0"/>
              <a:t>21.03.2022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BA19B31-2E29-4B38-9338-972528E789F0}"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30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A624FA3-2DF2-4FF7-B8EA-BA05608F63FF}" type="datetimeFigureOut">
              <a:rPr lang="ru-RU" smtClean="0"/>
              <a:t>21.03.2022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A19B31-2E29-4B38-9338-972528E789F0}" type="slidenum">
              <a:rPr lang="ru-RU" smtClean="0"/>
              <a:t>‹#›</a:t>
            </a:fld>
            <a:endParaRPr lang="ru-RU"/>
          </a:p>
        </p:txBody>
      </p:sp>
    </p:spTree>
    <p:extLst>
      <p:ext uri="{BB962C8B-B14F-4D97-AF65-F5344CB8AC3E}">
        <p14:creationId xmlns:p14="http://schemas.microsoft.com/office/powerpoint/2010/main" val="250804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A624FA3-2DF2-4FF7-B8EA-BA05608F63FF}" type="datetimeFigureOut">
              <a:rPr lang="ru-RU" smtClean="0"/>
              <a:t>21.03.2022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BA19B31-2E29-4B38-9338-972528E789F0}"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66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A624FA3-2DF2-4FF7-B8EA-BA05608F63FF}" type="datetimeFigureOut">
              <a:rPr lang="ru-RU" smtClean="0"/>
              <a:t>21.03.2022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BA19B31-2E29-4B38-9338-972528E789F0}"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5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24FA3-2DF2-4FF7-B8EA-BA05608F63FF}" type="datetimeFigureOut">
              <a:rPr lang="ru-RU" smtClean="0"/>
              <a:t>21.03.2022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BA19B31-2E29-4B38-9338-972528E789F0}" type="slidenum">
              <a:rPr lang="ru-RU" smtClean="0"/>
              <a:t>‹#›</a:t>
            </a:fld>
            <a:endParaRPr lang="ru-RU"/>
          </a:p>
        </p:txBody>
      </p:sp>
    </p:spTree>
    <p:extLst>
      <p:ext uri="{BB962C8B-B14F-4D97-AF65-F5344CB8AC3E}">
        <p14:creationId xmlns:p14="http://schemas.microsoft.com/office/powerpoint/2010/main" val="253786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624FA3-2DF2-4FF7-B8EA-BA05608F63FF}" type="datetimeFigureOut">
              <a:rPr lang="ru-RU" smtClean="0"/>
              <a:t>21.03.2022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A19B31-2E29-4B38-9338-972528E789F0}"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8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624FA3-2DF2-4FF7-B8EA-BA05608F63FF}" type="datetimeFigureOut">
              <a:rPr lang="ru-RU" smtClean="0"/>
              <a:t>21.03.2022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BA19B31-2E29-4B38-9338-972528E789F0}" type="slidenum">
              <a:rPr lang="ru-RU" smtClean="0"/>
              <a:t>‹#›</a:t>
            </a:fld>
            <a:endParaRPr lang="ru-RU"/>
          </a:p>
        </p:txBody>
      </p:sp>
    </p:spTree>
    <p:extLst>
      <p:ext uri="{BB962C8B-B14F-4D97-AF65-F5344CB8AC3E}">
        <p14:creationId xmlns:p14="http://schemas.microsoft.com/office/powerpoint/2010/main" val="282090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624FA3-2DF2-4FF7-B8EA-BA05608F63FF}" type="datetimeFigureOut">
              <a:rPr lang="ru-RU" smtClean="0"/>
              <a:t>21.03.2022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A19B31-2E29-4B38-9338-972528E789F0}" type="slidenum">
              <a:rPr lang="ru-RU" smtClean="0"/>
              <a:t>‹#›</a:t>
            </a:fld>
            <a:endParaRPr lang="ru-RU"/>
          </a:p>
        </p:txBody>
      </p:sp>
    </p:spTree>
    <p:extLst>
      <p:ext uri="{BB962C8B-B14F-4D97-AF65-F5344CB8AC3E}">
        <p14:creationId xmlns:p14="http://schemas.microsoft.com/office/powerpoint/2010/main" val="24585324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be-BY" sz="4000" dirty="0"/>
              <a:t>Психологическая работа с детьми, подвергшимися сексуальному насилию</a:t>
            </a:r>
            <a:endParaRPr lang="ru-RU" sz="4000" dirty="0"/>
          </a:p>
        </p:txBody>
      </p:sp>
      <p:sp>
        <p:nvSpPr>
          <p:cNvPr id="3" name="Подзаголовок 2"/>
          <p:cNvSpPr>
            <a:spLocks noGrp="1"/>
          </p:cNvSpPr>
          <p:nvPr>
            <p:ph type="subTitle" idx="1"/>
          </p:nvPr>
        </p:nvSpPr>
        <p:spPr/>
        <p:txBody>
          <a:bodyPr>
            <a:normAutofit/>
          </a:bodyPr>
          <a:lstStyle/>
          <a:p>
            <a:r>
              <a:rPr lang="ru-RU" dirty="0" smtClean="0"/>
              <a:t>Психолог учреждения «Гомельская областная клиническая психиатрическая больница </a:t>
            </a:r>
          </a:p>
          <a:p>
            <a:r>
              <a:rPr lang="ru-RU" dirty="0" smtClean="0"/>
              <a:t>Грищенко Олеся Николаевна</a:t>
            </a:r>
            <a:endParaRPr lang="ru-RU" dirty="0"/>
          </a:p>
        </p:txBody>
      </p:sp>
    </p:spTree>
    <p:extLst>
      <p:ext uri="{BB962C8B-B14F-4D97-AF65-F5344CB8AC3E}">
        <p14:creationId xmlns:p14="http://schemas.microsoft.com/office/powerpoint/2010/main" val="93270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731519" y="681644"/>
            <a:ext cx="10715105" cy="5786199"/>
          </a:xfrm>
          <a:prstGeom prst="rect">
            <a:avLst/>
          </a:prstGeom>
        </p:spPr>
        <p:txBody>
          <a:bodyPr wrap="square">
            <a:spAutoFit/>
          </a:bodyPr>
          <a:lstStyle/>
          <a:p>
            <a:pPr indent="450000" algn="just"/>
            <a:r>
              <a:rPr lang="ru-RU" sz="1600" dirty="0" smtClean="0">
                <a:latin typeface="Times New Roman" panose="02020603050405020304" pitchFamily="18" charset="0"/>
                <a:cs typeface="Times New Roman" panose="02020603050405020304" pitchFamily="18" charset="0"/>
              </a:rPr>
              <a:t>Помимо физических показателей, существуют поведенческие показатели сексуального насилия.</a:t>
            </a:r>
          </a:p>
          <a:p>
            <a:r>
              <a:rPr lang="ru-RU" sz="1600" b="1" dirty="0" smtClean="0">
                <a:latin typeface="Times New Roman" panose="02020603050405020304" pitchFamily="18" charset="0"/>
                <a:cs typeface="Times New Roman" panose="02020603050405020304" pitchFamily="18" charset="0"/>
              </a:rPr>
              <a:t>Дети </a:t>
            </a:r>
            <a:r>
              <a:rPr lang="ru-RU" sz="1600" b="1" dirty="0">
                <a:latin typeface="Times New Roman" panose="02020603050405020304" pitchFamily="18" charset="0"/>
                <a:cs typeface="Times New Roman" panose="02020603050405020304" pitchFamily="18" charset="0"/>
              </a:rPr>
              <a:t>дошкольного возраста:</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ночные кошмары;</a:t>
            </a:r>
          </a:p>
          <a:p>
            <a:r>
              <a:rPr lang="ru-RU" sz="1600" dirty="0">
                <a:latin typeface="Times New Roman" panose="02020603050405020304" pitchFamily="18" charset="0"/>
                <a:cs typeface="Times New Roman" panose="02020603050405020304" pitchFamily="18" charset="0"/>
              </a:rPr>
              <a:t>- страхи; регрессивное поведение (появление действий или поступков, характерных для младшего возраста);</a:t>
            </a:r>
          </a:p>
          <a:p>
            <a:r>
              <a:rPr lang="ru-RU" sz="1600" dirty="0">
                <a:latin typeface="Times New Roman" panose="02020603050405020304" pitchFamily="18" charset="0"/>
                <a:cs typeface="Times New Roman" panose="02020603050405020304" pitchFamily="18" charset="0"/>
              </a:rPr>
              <a:t>- несвойственные характеру сексуальные игры с самим собой, сверстниками или игрушками;</a:t>
            </a:r>
          </a:p>
          <a:p>
            <a:r>
              <a:rPr lang="ru-RU" sz="1600" dirty="0">
                <a:latin typeface="Times New Roman" panose="02020603050405020304" pitchFamily="18" charset="0"/>
                <a:cs typeface="Times New Roman" panose="02020603050405020304" pitchFamily="18" charset="0"/>
              </a:rPr>
              <a:t>- открытая мастурбация;</a:t>
            </a:r>
          </a:p>
          <a:p>
            <a:r>
              <a:rPr lang="ru-RU" sz="1600" dirty="0">
                <a:latin typeface="Times New Roman" panose="02020603050405020304" pitchFamily="18" charset="0"/>
                <a:cs typeface="Times New Roman" panose="02020603050405020304" pitchFamily="18" charset="0"/>
              </a:rPr>
              <a:t>- несвойственные возрасту знания о сексуальном поведении;</a:t>
            </a:r>
          </a:p>
          <a:p>
            <a:r>
              <a:rPr lang="ru-RU" sz="1600" dirty="0">
                <a:latin typeface="Times New Roman" panose="02020603050405020304" pitchFamily="18" charset="0"/>
                <a:cs typeface="Times New Roman" panose="02020603050405020304" pitchFamily="18" charset="0"/>
              </a:rPr>
              <a:t>- беспричинные нервно-психические расстройства. </a:t>
            </a:r>
          </a:p>
          <a:p>
            <a:r>
              <a:rPr lang="ru-RU" sz="1600" b="1" dirty="0">
                <a:latin typeface="Times New Roman" panose="02020603050405020304" pitchFamily="18" charset="0"/>
                <a:cs typeface="Times New Roman" panose="02020603050405020304" pitchFamily="18" charset="0"/>
              </a:rPr>
              <a:t>Дети младшего дошкольного возраста:</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низкая успеваемость;</a:t>
            </a:r>
          </a:p>
          <a:p>
            <a:r>
              <a:rPr lang="ru-RU" sz="1600" dirty="0">
                <a:latin typeface="Times New Roman" panose="02020603050405020304" pitchFamily="18" charset="0"/>
                <a:cs typeface="Times New Roman" panose="02020603050405020304" pitchFamily="18" charset="0"/>
              </a:rPr>
              <a:t>- замкнутость, стремление к уединению;</a:t>
            </a:r>
          </a:p>
          <a:p>
            <a:r>
              <a:rPr lang="ru-RU" sz="1600" dirty="0">
                <a:latin typeface="Times New Roman" panose="02020603050405020304" pitchFamily="18" charset="0"/>
                <a:cs typeface="Times New Roman" panose="02020603050405020304" pitchFamily="18" charset="0"/>
              </a:rPr>
              <a:t>- изменение ролевого поведения (берет на себя функции родителя);</a:t>
            </a:r>
          </a:p>
          <a:p>
            <a:r>
              <a:rPr lang="ru-RU" sz="1600" dirty="0">
                <a:latin typeface="Times New Roman" panose="02020603050405020304" pitchFamily="18" charset="0"/>
                <a:cs typeface="Times New Roman" panose="02020603050405020304" pitchFamily="18" charset="0"/>
              </a:rPr>
              <a:t>- ухудшение взаимоотношений со сверстниками;</a:t>
            </a:r>
          </a:p>
          <a:p>
            <a:r>
              <a:rPr lang="ru-RU" sz="1600" dirty="0">
                <a:latin typeface="Times New Roman" panose="02020603050405020304" pitchFamily="18" charset="0"/>
                <a:cs typeface="Times New Roman" panose="02020603050405020304" pitchFamily="18" charset="0"/>
              </a:rPr>
              <a:t>- несвойственное возрасту сексуально окрашенное поведение;</a:t>
            </a:r>
          </a:p>
          <a:p>
            <a:r>
              <a:rPr lang="ru-RU" sz="1600" dirty="0">
                <a:latin typeface="Times New Roman" panose="02020603050405020304" pitchFamily="18" charset="0"/>
                <a:cs typeface="Times New Roman" panose="02020603050405020304" pitchFamily="18" charset="0"/>
              </a:rPr>
              <a:t>- стремление полностью закрыть тело одеждой, даже если в этом нет необходимости.</a:t>
            </a:r>
          </a:p>
          <a:p>
            <a:r>
              <a:rPr lang="ru-RU" sz="1600" b="1" dirty="0">
                <a:latin typeface="Times New Roman" panose="02020603050405020304" pitchFamily="18" charset="0"/>
                <a:cs typeface="Times New Roman" panose="02020603050405020304" pitchFamily="18" charset="0"/>
              </a:rPr>
              <a:t>Дети старшего школьного возраста, подростки: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депрессия</a:t>
            </a:r>
            <a:r>
              <a:rPr lang="ru-RU" sz="1600" dirty="0" smtClean="0">
                <a:latin typeface="Times New Roman" panose="02020603050405020304" pitchFamily="18" charset="0"/>
                <a:cs typeface="Times New Roman" panose="02020603050405020304" pitchFamily="18" charset="0"/>
              </a:rPr>
              <a:t>; угрозы или попытки самоубийства</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побеги из дома или институциональных учреждений;</a:t>
            </a:r>
          </a:p>
          <a:p>
            <a:r>
              <a:rPr lang="ru-RU" sz="1600" dirty="0">
                <a:latin typeface="Times New Roman" panose="02020603050405020304" pitchFamily="18" charset="0"/>
                <a:cs typeface="Times New Roman" panose="02020603050405020304" pitchFamily="18" charset="0"/>
              </a:rPr>
              <a:t>- низкая самооценка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сексуализированное</a:t>
            </a:r>
            <a:r>
              <a:rPr lang="ru-RU" sz="1600" dirty="0">
                <a:latin typeface="Times New Roman" panose="02020603050405020304" pitchFamily="18" charset="0"/>
                <a:cs typeface="Times New Roman" panose="02020603050405020304" pitchFamily="18" charset="0"/>
              </a:rPr>
              <a:t> поведение</a:t>
            </a:r>
            <a:r>
              <a:rPr lang="ru-RU" sz="1600" dirty="0" smtClean="0">
                <a:latin typeface="Times New Roman" panose="02020603050405020304" pitchFamily="18" charset="0"/>
                <a:cs typeface="Times New Roman" panose="02020603050405020304" pitchFamily="18" charset="0"/>
              </a:rPr>
              <a:t>; проституция или беспорядочные половые связи;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употребление наркотиков или алкоголя;</a:t>
            </a:r>
          </a:p>
          <a:p>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жалобы </a:t>
            </a:r>
            <a:r>
              <a:rPr lang="ru-RU" sz="1600" dirty="0">
                <a:latin typeface="Times New Roman" panose="02020603050405020304" pitchFamily="18" charset="0"/>
                <a:cs typeface="Times New Roman" panose="02020603050405020304" pitchFamily="18" charset="0"/>
              </a:rPr>
              <a:t>на боли в животе.</a:t>
            </a:r>
          </a:p>
          <a:p>
            <a:pPr indent="450000" algn="just"/>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57877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2713" y="751343"/>
            <a:ext cx="10515600" cy="3385542"/>
          </a:xfrm>
          <a:prstGeom prst="rect">
            <a:avLst/>
          </a:prstGeom>
        </p:spPr>
        <p:txBody>
          <a:bodyPr wrap="square">
            <a:spAutoFit/>
          </a:bodyPr>
          <a:lstStyle/>
          <a:p>
            <a:pPr indent="450000" algn="just">
              <a:spcAft>
                <a:spcPts val="0"/>
              </a:spcAft>
            </a:pPr>
            <a:r>
              <a:rPr lang="ru-RU" dirty="0">
                <a:solidFill>
                  <a:srgbClr val="000000"/>
                </a:solidFill>
                <a:latin typeface="Times New Roman" panose="02020603050405020304" pitchFamily="18" charset="0"/>
                <a:ea typeface="Times New Roman" panose="02020603050405020304" pitchFamily="18" charset="0"/>
              </a:rPr>
              <a:t>Дети и подростки, подвергшиеся различного рода насилию, сами испытывают гнев, который чаще всего изливают на более слабых - младших по возрасту детей, на животных. Часто их агрессивность проявляется в игре, порой вспышки гнева не имеют видимой причины. Некоторые из них, напротив, чрезмерно пассивны, не могут себя защищать. И в том, и в другом случае нарушается контакт, общение со сверстниками. У заброшенных, эмоционально </a:t>
            </a:r>
            <a:r>
              <a:rPr lang="ru-RU" dirty="0" err="1">
                <a:solidFill>
                  <a:srgbClr val="000000"/>
                </a:solidFill>
                <a:latin typeface="Times New Roman" panose="02020603050405020304" pitchFamily="18" charset="0"/>
                <a:ea typeface="Times New Roman" panose="02020603050405020304" pitchFamily="18" charset="0"/>
              </a:rPr>
              <a:t>депривированных</a:t>
            </a:r>
            <a:r>
              <a:rPr lang="ru-RU" dirty="0">
                <a:solidFill>
                  <a:srgbClr val="000000"/>
                </a:solidFill>
                <a:latin typeface="Times New Roman" panose="02020603050405020304" pitchFamily="18" charset="0"/>
                <a:ea typeface="Times New Roman" panose="02020603050405020304" pitchFamily="18" charset="0"/>
              </a:rPr>
              <a:t> детей стремление любым путём привлечь к себе внимание проявляется в виде вызывающего, эксцентричного </a:t>
            </a:r>
            <a:r>
              <a:rPr lang="ru-RU" dirty="0" smtClean="0">
                <a:solidFill>
                  <a:srgbClr val="000000"/>
                </a:solidFill>
                <a:latin typeface="Times New Roman" panose="02020603050405020304" pitchFamily="18" charset="0"/>
                <a:ea typeface="Times New Roman" panose="02020603050405020304" pitchFamily="18" charset="0"/>
              </a:rPr>
              <a:t>поведения.</a:t>
            </a:r>
          </a:p>
          <a:p>
            <a:pPr indent="450000"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Дети </a:t>
            </a:r>
            <a:r>
              <a:rPr lang="ru-RU" dirty="0">
                <a:solidFill>
                  <a:srgbClr val="000000"/>
                </a:solidFill>
                <a:latin typeface="Times New Roman" panose="02020603050405020304" pitchFamily="18" charset="0"/>
                <a:ea typeface="Times New Roman" panose="02020603050405020304" pitchFamily="18" charset="0"/>
              </a:rPr>
              <a:t>и подростки, </a:t>
            </a:r>
            <a:r>
              <a:rPr lang="ru-RU" dirty="0" smtClean="0">
                <a:solidFill>
                  <a:srgbClr val="000000"/>
                </a:solidFill>
                <a:latin typeface="Times New Roman" panose="02020603050405020304" pitchFamily="18" charset="0"/>
                <a:ea typeface="Times New Roman" panose="02020603050405020304" pitchFamily="18" charset="0"/>
              </a:rPr>
              <a:t>пережившие сексуальное насилие, приобретают </a:t>
            </a:r>
            <a:r>
              <a:rPr lang="ru-RU" dirty="0">
                <a:solidFill>
                  <a:srgbClr val="000000"/>
                </a:solidFill>
                <a:latin typeface="Times New Roman" panose="02020603050405020304" pitchFamily="18" charset="0"/>
                <a:ea typeface="Times New Roman" panose="02020603050405020304" pitchFamily="18" charset="0"/>
              </a:rPr>
              <a:t>несвойственные возрасту познания о сексуальных взаимоотношениях, что проявляется в их поведении, в играх с другими детьми или игрушками. Даже маленькие, не достигшие школьного возраста дети, пострадавшие от сексуального насилия, впоследствии сами могут стать инициаторами развратных действий и втягивать в них большое число участников</a:t>
            </a:r>
            <a:r>
              <a:rPr lang="ru-RU" dirty="0" smtClean="0">
                <a:solidFill>
                  <a:srgbClr val="000000"/>
                </a:solidFill>
                <a:latin typeface="Times New Roman" panose="02020603050405020304" pitchFamily="18" charset="0"/>
                <a:ea typeface="Times New Roman" panose="02020603050405020304" pitchFamily="18" charset="0"/>
              </a:rPr>
              <a:t>.</a:t>
            </a:r>
          </a:p>
          <a:p>
            <a:pPr indent="450000" algn="just">
              <a:spcAft>
                <a:spcPts val="0"/>
              </a:spcAft>
            </a:pP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058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6583" y="681644"/>
            <a:ext cx="10723418" cy="5632311"/>
          </a:xfrm>
          <a:prstGeom prst="rect">
            <a:avLst/>
          </a:prstGeom>
        </p:spPr>
        <p:txBody>
          <a:bodyPr wrap="square">
            <a:spAutoFit/>
          </a:bodyPr>
          <a:lstStyle/>
          <a:p>
            <a:pPr indent="449580" algn="just">
              <a:spcAft>
                <a:spcPts val="0"/>
              </a:spcAft>
            </a:pPr>
            <a:r>
              <a:rPr lang="ru-RU" dirty="0">
                <a:solidFill>
                  <a:srgbClr val="000000"/>
                </a:solidFill>
                <a:latin typeface="Times New Roman" panose="02020603050405020304" pitchFamily="18" charset="0"/>
                <a:ea typeface="Times New Roman" panose="02020603050405020304" pitchFamily="18" charset="0"/>
              </a:rPr>
              <a:t>В разные периоды жизни </a:t>
            </a:r>
            <a:r>
              <a:rPr lang="ru-RU" b="1" i="1" dirty="0">
                <a:solidFill>
                  <a:srgbClr val="000000"/>
                </a:solidFill>
                <a:latin typeface="Times New Roman" panose="02020603050405020304" pitchFamily="18" charset="0"/>
                <a:ea typeface="Times New Roman" panose="02020603050405020304" pitchFamily="18" charset="0"/>
              </a:rPr>
              <a:t>реакция на сексуальное насилие </a:t>
            </a:r>
            <a:r>
              <a:rPr lang="ru-RU" dirty="0">
                <a:solidFill>
                  <a:srgbClr val="000000"/>
                </a:solidFill>
                <a:latin typeface="Times New Roman" panose="02020603050405020304" pitchFamily="18" charset="0"/>
                <a:ea typeface="Times New Roman" panose="02020603050405020304" pitchFamily="18" charset="0"/>
              </a:rPr>
              <a:t>у детей и подростков проявляется по-разному :</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r>
              <a:rPr lang="ru-RU" i="1" dirty="0">
                <a:solidFill>
                  <a:srgbClr val="000000"/>
                </a:solidFill>
                <a:latin typeface="Times New Roman" panose="02020603050405020304" pitchFamily="18" charset="0"/>
                <a:ea typeface="Times New Roman" panose="02020603050405020304" pitchFamily="18" charset="0"/>
              </a:rPr>
              <a:t>детям до 3 лет </a:t>
            </a:r>
            <a:r>
              <a:rPr lang="ru-RU" dirty="0">
                <a:solidFill>
                  <a:srgbClr val="000000"/>
                </a:solidFill>
                <a:latin typeface="Times New Roman" panose="02020603050405020304" pitchFamily="18" charset="0"/>
                <a:ea typeface="Times New Roman" panose="02020603050405020304" pitchFamily="18" charset="0"/>
              </a:rPr>
              <a:t>свойственны страхи, спутанность чувств, нарушения сна, потеря аппетита, агрессия, страх перед чужими людьми, сексуальные игры;</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r>
              <a:rPr lang="ru-RU" i="1" dirty="0">
                <a:solidFill>
                  <a:srgbClr val="000000"/>
                </a:solidFill>
                <a:latin typeface="Times New Roman" panose="02020603050405020304" pitchFamily="18" charset="0"/>
                <a:ea typeface="Times New Roman" panose="02020603050405020304" pitchFamily="18" charset="0"/>
              </a:rPr>
              <a:t>для дошкольников</a:t>
            </a:r>
            <a:r>
              <a:rPr lang="ru-RU" dirty="0">
                <a:solidFill>
                  <a:srgbClr val="000000"/>
                </a:solidFill>
                <a:latin typeface="Times New Roman" panose="02020603050405020304" pitchFamily="18" charset="0"/>
                <a:ea typeface="Times New Roman" panose="02020603050405020304" pitchFamily="18" charset="0"/>
              </a:rPr>
              <a:t> свойственны эмоциональные нарушения: тревога, вина, стыд, отвращение, беспомощность, ощущение своей испорченности</a:t>
            </a:r>
            <a:r>
              <a:rPr lang="ru-RU" dirty="0" smtClean="0">
                <a:solidFill>
                  <a:srgbClr val="000000"/>
                </a:solidFill>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 нарушения поведения: регресс, отстраненность, агрессия, сексуальные игры, мастурбация;</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r>
              <a:rPr lang="ru-RU" i="1" dirty="0">
                <a:solidFill>
                  <a:srgbClr val="000000"/>
                </a:solidFill>
                <a:latin typeface="Times New Roman" panose="02020603050405020304" pitchFamily="18" charset="0"/>
                <a:ea typeface="Times New Roman" panose="02020603050405020304" pitchFamily="18" charset="0"/>
              </a:rPr>
              <a:t>у детей младшего школьного возраста</a:t>
            </a:r>
            <a:r>
              <a:rPr lang="ru-RU" dirty="0">
                <a:solidFill>
                  <a:srgbClr val="000000"/>
                </a:solidFill>
                <a:latin typeface="Times New Roman" panose="02020603050405020304" pitchFamily="18" charset="0"/>
                <a:ea typeface="Times New Roman" panose="02020603050405020304" pitchFamily="18" charset="0"/>
              </a:rPr>
              <a:t> – амбивалентные чувства по отношению к взрослым, сложности в определении семейных ролей, страх, чувство стыда, отвращения, ощущение своей испорченности, недоверие к миру; в поведении отмечаются отстраненность, агрессия, молчаливость либо неожиданная разговорчивость, нарушения сна, аппетита, ощущение «грязного тела», сексуальные действия с другими детьми;</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r>
              <a:rPr lang="ru-RU" i="1" dirty="0">
                <a:solidFill>
                  <a:srgbClr val="000000"/>
                </a:solidFill>
                <a:latin typeface="Times New Roman" panose="02020603050405020304" pitchFamily="18" charset="0"/>
                <a:ea typeface="Times New Roman" panose="02020603050405020304" pitchFamily="18" charset="0"/>
              </a:rPr>
              <a:t>для детей 9–13 лет</a:t>
            </a:r>
            <a:r>
              <a:rPr lang="ru-RU" dirty="0">
                <a:solidFill>
                  <a:srgbClr val="000000"/>
                </a:solidFill>
                <a:latin typeface="Times New Roman" panose="02020603050405020304" pitchFamily="18" charset="0"/>
                <a:ea typeface="Times New Roman" panose="02020603050405020304" pitchFamily="18" charset="0"/>
              </a:rPr>
              <a:t> характерно тоже, что и для детей младшего школьного возраста, а также депрессия, чувство потери ощущений; в поведении: изоляция, манипулирование другими детьми с целью получения сексуального удовлетворения, противоречивое поведение;</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 </a:t>
            </a:r>
            <a:r>
              <a:rPr lang="ru-RU" i="1" dirty="0">
                <a:solidFill>
                  <a:srgbClr val="000000"/>
                </a:solidFill>
                <a:latin typeface="Times New Roman" panose="02020603050405020304" pitchFamily="18" charset="0"/>
                <a:ea typeface="Times New Roman" panose="02020603050405020304" pitchFamily="18" charset="0"/>
              </a:rPr>
              <a:t>для подростков 13–18 лет </a:t>
            </a:r>
            <a:r>
              <a:rPr lang="ru-RU" dirty="0">
                <a:solidFill>
                  <a:srgbClr val="000000"/>
                </a:solidFill>
                <a:latin typeface="Times New Roman" panose="02020603050405020304" pitchFamily="18" charset="0"/>
                <a:ea typeface="Times New Roman" panose="02020603050405020304" pitchFamily="18" charset="0"/>
              </a:rPr>
              <a:t>– отвращение, стыд, вина, недоверие, амбивалентные чувства по отношению к взрослым, сексуальные нарушения, неопределенность своей роли в семье, чувство собственной ненужности;</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в поведении: попытки суицида, уходы из дома, агрессия, избегание телесной и эмоциональной интимности, непоследовательность и противоречивость поведения.</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983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1644" y="789709"/>
            <a:ext cx="10806545" cy="3970318"/>
          </a:xfrm>
          <a:prstGeom prst="rect">
            <a:avLst/>
          </a:prstGeom>
        </p:spPr>
        <p:txBody>
          <a:bodyPr wrap="square">
            <a:spAutoFit/>
          </a:bodyPr>
          <a:lstStyle/>
          <a:p>
            <a:pPr indent="450000" algn="just">
              <a:spcAft>
                <a:spcPts val="0"/>
              </a:spcAft>
            </a:pPr>
            <a:r>
              <a:rPr lang="ru-RU" dirty="0">
                <a:solidFill>
                  <a:srgbClr val="000000"/>
                </a:solidFill>
                <a:latin typeface="Times New Roman" panose="02020603050405020304" pitchFamily="18" charset="0"/>
                <a:ea typeface="Times New Roman" panose="02020603050405020304" pitchFamily="18" charset="0"/>
              </a:rPr>
              <a:t>Для детей – жертв физического и сексуального насилия характерно использование неконструктивных механизмов психологической защиты, которые ограждают ребенка от осознания неприятных чувств, воспоминаний и действий. Цель психологической защиты заключается в сохранении «Я» и снижении </a:t>
            </a:r>
            <a:r>
              <a:rPr lang="ru-RU" dirty="0" smtClean="0">
                <a:solidFill>
                  <a:srgbClr val="000000"/>
                </a:solidFill>
                <a:latin typeface="Times New Roman" panose="02020603050405020304" pitchFamily="18" charset="0"/>
                <a:ea typeface="Times New Roman" panose="02020603050405020304" pitchFamily="18" charset="0"/>
              </a:rPr>
              <a:t>тревоги.</a:t>
            </a:r>
            <a:endParaRPr lang="ru-RU" sz="1600" dirty="0" smtClean="0">
              <a:latin typeface="Times New Roman" panose="02020603050405020304" pitchFamily="18" charset="0"/>
              <a:ea typeface="Times New Roman" panose="02020603050405020304" pitchFamily="18" charset="0"/>
            </a:endParaRPr>
          </a:p>
          <a:p>
            <a:pPr indent="450000"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Так </a:t>
            </a:r>
            <a:r>
              <a:rPr lang="ru-RU" dirty="0">
                <a:solidFill>
                  <a:srgbClr val="000000"/>
                </a:solidFill>
                <a:latin typeface="Times New Roman" panose="02020603050405020304" pitchFamily="18" charset="0"/>
                <a:ea typeface="Times New Roman" panose="02020603050405020304" pitchFamily="18" charset="0"/>
              </a:rPr>
              <a:t>как тело подвергается насилию и жертва не в состоянии это предотвратить, единство личности сохраняется путем отщепления «Я» от собственного тела. Результатом становится переживание «оцепенения», «омертвения», </a:t>
            </a:r>
            <a:r>
              <a:rPr lang="ru-RU" dirty="0" err="1">
                <a:solidFill>
                  <a:srgbClr val="000000"/>
                </a:solidFill>
                <a:latin typeface="Times New Roman" panose="02020603050405020304" pitchFamily="18" charset="0"/>
                <a:ea typeface="Times New Roman" panose="02020603050405020304" pitchFamily="18" charset="0"/>
              </a:rPr>
              <a:t>дереализация</a:t>
            </a:r>
            <a:r>
              <a:rPr lang="ru-RU" dirty="0">
                <a:solidFill>
                  <a:srgbClr val="000000"/>
                </a:solidFill>
                <a:latin typeface="Times New Roman" panose="02020603050405020304" pitchFamily="18" charset="0"/>
                <a:ea typeface="Times New Roman" panose="02020603050405020304" pitchFamily="18" charset="0"/>
              </a:rPr>
              <a:t> (ощущение нереальности происходящего) и частичная амнезия.</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Следует отметить, что ранние признаки диссоциации у маленьких детей немного отличаются от признаков диссоциации у детей постарше, которые достаточно многообразны: наличие воображаемого спутника, забывчивость, провалы в памяти, чрезмерное фантазирование и мечтательность, лунатизм, временная потеря </a:t>
            </a:r>
            <a:r>
              <a:rPr lang="ru-RU" dirty="0" smtClean="0">
                <a:solidFill>
                  <a:srgbClr val="000000"/>
                </a:solidFill>
                <a:latin typeface="Times New Roman" panose="02020603050405020304" pitchFamily="18" charset="0"/>
                <a:ea typeface="Times New Roman" panose="02020603050405020304" pitchFamily="18" charset="0"/>
              </a:rPr>
              <a:t>памяти.</a:t>
            </a:r>
            <a:endParaRPr lang="ru-RU" sz="1600" dirty="0" smtClean="0">
              <a:latin typeface="Times New Roman" panose="02020603050405020304" pitchFamily="18" charset="0"/>
              <a:ea typeface="Times New Roman" panose="02020603050405020304" pitchFamily="18" charset="0"/>
            </a:endParaRPr>
          </a:p>
          <a:p>
            <a:pPr indent="450000" algn="just">
              <a:spcAft>
                <a:spcPts val="0"/>
              </a:spcAft>
            </a:pPr>
            <a:r>
              <a:rPr lang="ru-RU" dirty="0" smtClean="0">
                <a:solidFill>
                  <a:srgbClr val="000000"/>
                </a:solidFill>
                <a:latin typeface="Times New Roman" panose="02020603050405020304" pitchFamily="18" charset="0"/>
                <a:ea typeface="Calibri" panose="020F0502020204030204" pitchFamily="34" charset="0"/>
              </a:rPr>
              <a:t>Таким </a:t>
            </a:r>
            <a:r>
              <a:rPr lang="ru-RU" dirty="0">
                <a:solidFill>
                  <a:srgbClr val="000000"/>
                </a:solidFill>
                <a:latin typeface="Times New Roman" panose="02020603050405020304" pitchFamily="18" charset="0"/>
                <a:ea typeface="Calibri" panose="020F0502020204030204" pitchFamily="34" charset="0"/>
              </a:rPr>
              <a:t>образом, большинство исследователей сходятся в том, что результатами пережитого в детстве насилия, так называемыми «отдаленными эффектами травмы», являются нарушения Я-концепции, чувство вины, депрессия, трудности в межличностных отношениях и сексуальные дисфункции </a:t>
            </a:r>
            <a:endParaRPr lang="ru-RU" dirty="0"/>
          </a:p>
        </p:txBody>
      </p:sp>
    </p:spTree>
    <p:extLst>
      <p:ext uri="{BB962C8B-B14F-4D97-AF65-F5344CB8AC3E}">
        <p14:creationId xmlns:p14="http://schemas.microsoft.com/office/powerpoint/2010/main" val="88617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73" y="698269"/>
            <a:ext cx="10582102" cy="5798510"/>
          </a:xfrm>
          <a:prstGeom prst="rect">
            <a:avLst/>
          </a:prstGeom>
        </p:spPr>
        <p:txBody>
          <a:bodyPr wrap="square">
            <a:spAutoFit/>
          </a:bodyPr>
          <a:lstStyle/>
          <a:p>
            <a:pPr indent="449263" algn="just">
              <a:spcBef>
                <a:spcPct val="0"/>
              </a:spcBef>
              <a:spcAft>
                <a:spcPct val="0"/>
              </a:spcAft>
            </a:pPr>
            <a:r>
              <a:rPr lang="ru-RU" altLang="ru-RU" dirty="0">
                <a:latin typeface="Times New Roman" panose="02020603050405020304" pitchFamily="18" charset="0"/>
                <a:cs typeface="Times New Roman" panose="02020603050405020304" pitchFamily="18" charset="0"/>
              </a:rPr>
              <a:t>Конечно, выявив у ребенка какой-либо из этих признаков, не стоит сразу подозревать насилие, но если они присутствуют в комплексе, на такого ребенка стоит обратить внимание и деликатно расспросить его о том, что происходит в его жизни.</a:t>
            </a:r>
          </a:p>
          <a:p>
            <a:pPr indent="449263" algn="just">
              <a:spcBef>
                <a:spcPct val="0"/>
              </a:spcBef>
              <a:spcAft>
                <a:spcPct val="0"/>
              </a:spcAft>
            </a:pPr>
            <a:endParaRPr lang="ru-RU" altLang="ru-RU" dirty="0">
              <a:latin typeface="Times New Roman" panose="02020603050405020304" pitchFamily="18" charset="0"/>
              <a:cs typeface="Times New Roman" panose="02020603050405020304" pitchFamily="18" charset="0"/>
            </a:endParaRPr>
          </a:p>
          <a:p>
            <a:pPr indent="449263" algn="just">
              <a:spcBef>
                <a:spcPct val="0"/>
              </a:spcBef>
              <a:spcAft>
                <a:spcPct val="0"/>
              </a:spcAft>
            </a:pPr>
            <a:r>
              <a:rPr lang="ru-RU" altLang="ru-RU" dirty="0">
                <a:latin typeface="Times New Roman" panose="02020603050405020304" pitchFamily="18" charset="0"/>
                <a:cs typeface="Times New Roman" panose="02020603050405020304" pitchFamily="18" charset="0"/>
              </a:rPr>
              <a:t>Если же ваши опасения подтвердились, то необходимо сразу же сообщить о преступлении в милицию либо в следственный комитет, и специально обученный психолог проведет дружественный детям опрос в одной </a:t>
            </a:r>
            <a:r>
              <a:rPr lang="ru-RU" altLang="ru-RU" dirty="0" smtClean="0">
                <a:latin typeface="Times New Roman" panose="02020603050405020304" pitchFamily="18" charset="0"/>
                <a:cs typeface="Times New Roman" panose="02020603050405020304" pitchFamily="18" charset="0"/>
              </a:rPr>
              <a:t>из18 комнат опроса, </a:t>
            </a:r>
            <a:r>
              <a:rPr lang="ru-RU" altLang="ru-RU" dirty="0">
                <a:latin typeface="Times New Roman" panose="02020603050405020304" pitchFamily="18" charset="0"/>
                <a:cs typeface="Times New Roman" panose="02020603050405020304" pitchFamily="18" charset="0"/>
              </a:rPr>
              <a:t>расположенных в различных районах Беларуси. Таким образом, ребенок может избежать травмирующего и нежелательного для него общения с множеством чужих людей, полностью доверившись только одному человеку – психологу. </a:t>
            </a:r>
            <a:endParaRPr lang="ru-RU" altLang="ru-RU" dirty="0" smtClean="0">
              <a:latin typeface="Times New Roman" panose="02020603050405020304" pitchFamily="18" charset="0"/>
              <a:cs typeface="Times New Roman" panose="02020603050405020304" pitchFamily="18" charset="0"/>
            </a:endParaRPr>
          </a:p>
          <a:p>
            <a:pPr indent="449263" algn="just">
              <a:spcBef>
                <a:spcPct val="0"/>
              </a:spcBef>
              <a:spcAft>
                <a:spcPct val="0"/>
              </a:spcAft>
            </a:pPr>
            <a:r>
              <a:rPr lang="ru-RU" altLang="ru-RU" i="1" dirty="0" smtClean="0">
                <a:latin typeface="Times New Roman" panose="02020603050405020304" pitchFamily="18" charset="0"/>
                <a:cs typeface="Times New Roman" panose="02020603050405020304" pitchFamily="18" charset="0"/>
              </a:rPr>
              <a:t>г</a:t>
            </a:r>
            <a:r>
              <a:rPr lang="ru-RU" altLang="ru-RU" i="1" dirty="0">
                <a:latin typeface="Times New Roman" panose="02020603050405020304" pitchFamily="18" charset="0"/>
                <a:cs typeface="Times New Roman" panose="02020603050405020304" pitchFamily="18" charset="0"/>
              </a:rPr>
              <a:t>. Гомель, ул. </a:t>
            </a:r>
            <a:r>
              <a:rPr lang="ru-RU" altLang="ru-RU" i="1" dirty="0" err="1">
                <a:latin typeface="Times New Roman" panose="02020603050405020304" pitchFamily="18" charset="0"/>
                <a:cs typeface="Times New Roman" panose="02020603050405020304" pitchFamily="18" charset="0"/>
              </a:rPr>
              <a:t>Маневича</a:t>
            </a:r>
            <a:r>
              <a:rPr lang="ru-RU" altLang="ru-RU" i="1" dirty="0">
                <a:latin typeface="Times New Roman" panose="02020603050405020304" pitchFamily="18" charset="0"/>
                <a:cs typeface="Times New Roman" panose="02020603050405020304" pitchFamily="18" charset="0"/>
              </a:rPr>
              <a:t> 26а, </a:t>
            </a:r>
            <a:endParaRPr lang="ru-RU" altLang="ru-RU" dirty="0" smtClean="0">
              <a:latin typeface="Times New Roman" panose="02020603050405020304" pitchFamily="18" charset="0"/>
              <a:cs typeface="Times New Roman" panose="02020603050405020304" pitchFamily="18" charset="0"/>
            </a:endParaRPr>
          </a:p>
          <a:p>
            <a:pPr indent="449263" algn="just">
              <a:spcBef>
                <a:spcPct val="0"/>
              </a:spcBef>
              <a:spcAft>
                <a:spcPct val="0"/>
              </a:spcAft>
            </a:pPr>
            <a:endParaRPr lang="ru-RU" altLang="ru-RU" dirty="0" smtClean="0">
              <a:latin typeface="Times New Roman" panose="02020603050405020304" pitchFamily="18" charset="0"/>
              <a:cs typeface="Times New Roman" panose="02020603050405020304" pitchFamily="18" charset="0"/>
            </a:endParaRPr>
          </a:p>
          <a:p>
            <a:pPr indent="449263" algn="just">
              <a:spcBef>
                <a:spcPct val="0"/>
              </a:spcBef>
              <a:spcAft>
                <a:spcPct val="0"/>
              </a:spcAft>
            </a:pPr>
            <a:r>
              <a:rPr lang="ru-RU" altLang="ru-RU" b="1" i="1" dirty="0">
                <a:solidFill>
                  <a:srgbClr val="7030A0"/>
                </a:solidFill>
                <a:latin typeface="Times New Roman" panose="02020603050405020304" pitchFamily="18" charset="0"/>
                <a:cs typeface="Times New Roman" panose="02020603050405020304" pitchFamily="18" charset="0"/>
              </a:rPr>
              <a:t>Куда обратиться за помощью</a:t>
            </a:r>
            <a:r>
              <a:rPr lang="ru-RU" altLang="ru-RU" dirty="0" smtClean="0">
                <a:latin typeface="Times New Roman" panose="02020603050405020304" pitchFamily="18" charset="0"/>
                <a:cs typeface="Times New Roman" panose="02020603050405020304" pitchFamily="18" charset="0"/>
              </a:rPr>
              <a:t>: </a:t>
            </a:r>
          </a:p>
          <a:p>
            <a:pPr indent="449263" algn="just">
              <a:spcBef>
                <a:spcPct val="0"/>
              </a:spcBef>
              <a:spcAft>
                <a:spcPct val="0"/>
              </a:spcAft>
            </a:pPr>
            <a:endParaRPr lang="ru-RU" altLang="ru-RU" dirty="0" smtClean="0">
              <a:latin typeface="Times New Roman" panose="02020603050405020304" pitchFamily="18" charset="0"/>
              <a:cs typeface="Times New Roman" panose="02020603050405020304" pitchFamily="18" charset="0"/>
            </a:endParaRPr>
          </a:p>
          <a:p>
            <a:pPr algn="just"/>
            <a:r>
              <a:rPr lang="ru-RU" altLang="ru-RU" dirty="0" smtClean="0">
                <a:latin typeface="Times New Roman" panose="02020603050405020304" pitchFamily="18" charset="0"/>
                <a:cs typeface="Times New Roman" panose="02020603050405020304" pitchFamily="18" charset="0"/>
              </a:rPr>
              <a:t>- В </a:t>
            </a:r>
            <a:r>
              <a:rPr lang="ru-RU" altLang="ru-RU" dirty="0">
                <a:latin typeface="Times New Roman" panose="02020603050405020304" pitchFamily="18" charset="0"/>
                <a:cs typeface="Times New Roman" panose="02020603050405020304" pitchFamily="18" charset="0"/>
              </a:rPr>
              <a:t>отдел/отделение милиции, подразделение Следственного Комитета или районную прокуратуру в случаях выявления сексуального и физического насилия, а также травм, предположительно носящих криминальный характер!</a:t>
            </a:r>
          </a:p>
          <a:p>
            <a:pPr>
              <a:lnSpc>
                <a:spcPct val="60000"/>
              </a:lnSpc>
            </a:pPr>
            <a:endParaRPr lang="ru-RU" altLang="ru-RU" dirty="0">
              <a:latin typeface="Times New Roman" panose="02020603050405020304" pitchFamily="18" charset="0"/>
              <a:cs typeface="Times New Roman" panose="02020603050405020304" pitchFamily="18" charset="0"/>
            </a:endParaRPr>
          </a:p>
          <a:p>
            <a:pPr algn="just"/>
            <a:r>
              <a:rPr lang="ru-RU" altLang="ru-RU" dirty="0" smtClean="0">
                <a:latin typeface="Times New Roman" panose="02020603050405020304" pitchFamily="18" charset="0"/>
                <a:cs typeface="Times New Roman" panose="02020603050405020304" pitchFamily="18" charset="0"/>
              </a:rPr>
              <a:t>- Во </a:t>
            </a:r>
            <a:r>
              <a:rPr lang="ru-RU" altLang="ru-RU" dirty="0">
                <a:latin typeface="Times New Roman" panose="02020603050405020304" pitchFamily="18" charset="0"/>
                <a:cs typeface="Times New Roman" panose="02020603050405020304" pitchFamily="18" charset="0"/>
              </a:rPr>
              <a:t>всех выявленных случаях и подозрениях о совершении насилия над детьми необходимо сообщать в органы охраны детства – секторы охраны прав детства/опеки районных отделов/ управлений образования и в районную комиссию по делам несовершеннолетних</a:t>
            </a:r>
          </a:p>
          <a:p>
            <a:pPr indent="449263" algn="just">
              <a:spcBef>
                <a:spcPct val="0"/>
              </a:spcBef>
              <a:spcAft>
                <a:spcPct val="0"/>
              </a:spcAft>
            </a:pPr>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7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8145" y="640080"/>
            <a:ext cx="10557164" cy="6992684"/>
          </a:xfrm>
          <a:prstGeom prst="rect">
            <a:avLst/>
          </a:prstGeom>
        </p:spPr>
        <p:txBody>
          <a:bodyPr wrap="square">
            <a:spAutoFit/>
          </a:bodyPr>
          <a:lstStyle/>
          <a:p>
            <a:pPr algn="ctr">
              <a:spcAft>
                <a:spcPts val="0"/>
              </a:spcAft>
            </a:pPr>
            <a:r>
              <a:rPr lang="ru-RU" b="1" dirty="0" smtClean="0">
                <a:solidFill>
                  <a:srgbClr val="C00000"/>
                </a:solidFill>
                <a:latin typeface="Times New Roman" panose="02020603050405020304" pitchFamily="18" charset="0"/>
                <a:ea typeface="Times New Roman" panose="02020603050405020304" pitchFamily="18" charset="0"/>
              </a:rPr>
              <a:t>Выделяются общие рекомендации для работы психолога с такими детьми:</a:t>
            </a:r>
          </a:p>
          <a:p>
            <a:pPr algn="ctr">
              <a:spcAft>
                <a:spcPts val="0"/>
              </a:spcAft>
            </a:pPr>
            <a:endParaRPr lang="ru-RU" b="1" dirty="0" smtClean="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1. Основная цель работы психолога с жертвами насилия заключается в уменьшении и ликвидации травматических переживаний.</a:t>
            </a:r>
            <a:endParaRPr lang="ru-RU"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2. В процессе консультирования этих детей и подростков чрезвычайно важным аспектом является установление контакта психолога с клиентом-ребенком, причем акцент должен быть сделан на постоянной демонстрации заботы о ребенке. Скорее всего, ребенок будет постоянно проверять адекватными и неадекватными способами, насколько психолог действительно о нем заботится.</a:t>
            </a:r>
          </a:p>
          <a:p>
            <a:pPr algn="just"/>
            <a:r>
              <a:rPr lang="ru-RU" dirty="0" smtClean="0">
                <a:solidFill>
                  <a:srgbClr val="000000"/>
                </a:solidFill>
                <a:latin typeface="Times New Roman" panose="02020603050405020304" pitchFamily="18" charset="0"/>
                <a:ea typeface="Times New Roman" panose="02020603050405020304" pitchFamily="18" charset="0"/>
              </a:rPr>
              <a:t>3. Основные техники консультирования должны быть направлены на преодоление у ребенка чувства собственной неполноценности, чувства вины, а также на формирование адекватной самооценки. Чувство вины приводит к тому, что ребенок лишается определенной свободы действий, поведение становится </a:t>
            </a:r>
            <a:r>
              <a:rPr lang="ru-RU" dirty="0" err="1" smtClean="0">
                <a:solidFill>
                  <a:srgbClr val="000000"/>
                </a:solidFill>
                <a:latin typeface="Times New Roman" panose="02020603050405020304" pitchFamily="18" charset="0"/>
                <a:ea typeface="Times New Roman" panose="02020603050405020304" pitchFamily="18" charset="0"/>
              </a:rPr>
              <a:t>саморазрушающим</a:t>
            </a:r>
            <a:r>
              <a:rPr lang="ru-RU" dirty="0" smtClean="0">
                <a:solidFill>
                  <a:srgbClr val="000000"/>
                </a:solidFill>
                <a:latin typeface="Times New Roman" panose="02020603050405020304" pitchFamily="18" charset="0"/>
                <a:ea typeface="Times New Roman" panose="02020603050405020304" pitchFamily="18" charset="0"/>
              </a:rPr>
              <a:t> – ребенок как бы застревает в прошлом, в травматической ситуации насилия. Следовательно, важно подвести ребенка к понимаю того, что забыть произошедшее нельзя, но жить с этим в новом качестве можно.</a:t>
            </a: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4. Задачи, стоящие перед психологом :</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способствовать уменьшению, у ребенка чувств стыда, вины, бессилия;</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помочь в укреплении чувства собственной значимости;</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сформировать новые поведенческие паттерны;</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способствовать дифференцированию взаимодействия с окружающими людьми;</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способствовать развитию восприятия ребенком собственного организма, самоопределения.</a:t>
            </a:r>
            <a:endParaRPr lang="ru-RU" sz="1600" dirty="0" smtClean="0">
              <a:effectLst/>
              <a:latin typeface="Times New Roman" panose="02020603050405020304" pitchFamily="18" charset="0"/>
              <a:ea typeface="Times New Roman" panose="02020603050405020304" pitchFamily="18" charset="0"/>
            </a:endParaRPr>
          </a:p>
          <a:p>
            <a:pPr algn="just"/>
            <a:endParaRPr lang="ru-RU" dirty="0" smtClean="0">
              <a:solidFill>
                <a:srgbClr val="000000"/>
              </a:solidFill>
              <a:latin typeface="Times New Roman" panose="02020603050405020304" pitchFamily="18" charset="0"/>
              <a:ea typeface="Times New Roman" panose="02020603050405020304" pitchFamily="18" charset="0"/>
            </a:endParaRPr>
          </a:p>
          <a:p>
            <a:pPr algn="just">
              <a:spcAft>
                <a:spcPts val="0"/>
              </a:spcAft>
            </a:pPr>
            <a:endParaRPr lang="ru-RU" dirty="0" smtClean="0">
              <a:solidFill>
                <a:srgbClr val="000000"/>
              </a:solidFill>
              <a:latin typeface="Times New Roman" panose="02020603050405020304" pitchFamily="18" charset="0"/>
              <a:ea typeface="Times New Roman" panose="02020603050405020304" pitchFamily="18" charset="0"/>
            </a:endParaRPr>
          </a:p>
          <a:p>
            <a:pPr algn="just"/>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26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98022" y="648393"/>
            <a:ext cx="10590414" cy="5078313"/>
          </a:xfrm>
          <a:prstGeom prst="rect">
            <a:avLst/>
          </a:prstGeom>
        </p:spPr>
        <p:txBody>
          <a:bodyPr wrap="square">
            <a:spAutoFit/>
          </a:bodyPr>
          <a:lstStyle/>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5. Консультирование лучше проводить в игровой или релаксационной комнате, нежели в кабинете или классе. Это способствует снятию напряжения с ребенка, появлению ощущения большей безопасности и контроля над ситуацией. По данным исследований, игровая деятельность детей, переживших насилие, как правило, примитивна и хаотична, что отражает поведенческие проблемы; также эти дети чувствуют себя бессильными повлиять на поведение окружающих. Следовательно, именно посредством организации игровой деятельности психолог обучает ребенка контролировать свои импульсы, поддерживать социально одобряемое взаимодействие со взрослыми.</a:t>
            </a: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6. Дети и подростки, пережившее сексуальное насилие, нуждаются в усиленном внимании, понимании и поддержке со стороны психолога. Наличие сильного чувства вины не позволяет детям и подросткам обсуждать свою проблему с психологом: они считают, что каким-то образом спровоцировали атаку или должны были бы сделать что-нибудь, чтобы ее предотвратить. Стыд за себя не дает им раскрыться – дети и подростки больше боятся последующих вопросов и реакций, нежели непосредственно самого инцидента. Поэтому при интервьюировании детей и подростков следует избегать закрытых или направляющих вопросов, которые могли бы повлиять на ответы.</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7. Следует с большой осторожностью использовать групповое психологическое консультирование для детей и подростков, переживших сексуальное насилие, поскольку их раны могут быть слишком свежими, чтобы высказывать свои чувства в присутствии группы.</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endParaRPr lang="ru-RU" dirty="0"/>
          </a:p>
        </p:txBody>
      </p:sp>
    </p:spTree>
    <p:extLst>
      <p:ext uri="{BB962C8B-B14F-4D97-AF65-F5344CB8AC3E}">
        <p14:creationId xmlns:p14="http://schemas.microsoft.com/office/powerpoint/2010/main" val="163294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80901" y="839584"/>
            <a:ext cx="10449099" cy="5909310"/>
          </a:xfrm>
          <a:prstGeom prst="rect">
            <a:avLst/>
          </a:prstGeom>
        </p:spPr>
        <p:txBody>
          <a:bodyPr wrap="square">
            <a:spAutoFit/>
          </a:bodyPr>
          <a:lstStyle/>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8. Детям и подросткам необходимо научиться определять, какое поведение взрослых, то есть какие поведенческие формы насилия, являются неподобающими и как реагировать в соответствующих ситуациях.</a:t>
            </a:r>
            <a:endParaRPr lang="ru-RU" sz="1600" dirty="0" smtClean="0">
              <a:effectLst/>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9</a:t>
            </a:r>
            <a:r>
              <a:rPr lang="ru-RU" dirty="0">
                <a:solidFill>
                  <a:srgbClr val="000000"/>
                </a:solidFill>
                <a:latin typeface="Times New Roman" panose="02020603050405020304" pitchFamily="18" charset="0"/>
                <a:ea typeface="Times New Roman" panose="02020603050405020304" pitchFamily="18" charset="0"/>
              </a:rPr>
              <a:t>. Детей и подростков необходимо научить, немедленно, обращаться за помощью в случае возможного или уже случившегося насилия, несмотря на то, что взрослые-насильники убеждают их все держать в секрете. Детям и подросткам необходимо помочь разобраться, какая информация должна быть конфиденциальной, а что следует сообщить окружающим; с кем им стоит поделиться своими проблемами и что делать в случае, если взрослый им не поверит.</a:t>
            </a:r>
          </a:p>
          <a:p>
            <a:pPr algn="just">
              <a:spcAft>
                <a:spcPts val="0"/>
              </a:spcAft>
            </a:pPr>
            <a:r>
              <a:rPr lang="ru-RU" dirty="0">
                <a:solidFill>
                  <a:srgbClr val="000000"/>
                </a:solidFill>
                <a:latin typeface="Times New Roman" panose="02020603050405020304" pitchFamily="18" charset="0"/>
                <a:ea typeface="Times New Roman" panose="02020603050405020304" pitchFamily="18" charset="0"/>
              </a:rPr>
              <a:t>10. У детей и подростков, переживших насилие, проблема доверия к окружающим, и взрослым, в частности, одна из самых актуальных. Групповые дискуссии и упражнения могут помочь детям и подросткам решить для себя, кому в этом мире они могут доверять, а с кем следует быть осторожными.</a:t>
            </a:r>
          </a:p>
          <a:p>
            <a:pPr algn="just"/>
            <a:r>
              <a:rPr lang="ru-RU" dirty="0">
                <a:solidFill>
                  <a:srgbClr val="000000"/>
                </a:solidFill>
                <a:latin typeface="Times New Roman" panose="02020603050405020304" pitchFamily="18" charset="0"/>
                <a:ea typeface="Times New Roman" panose="02020603050405020304" pitchFamily="18" charset="0"/>
              </a:rPr>
              <a:t>11. В целом специалисты придерживаются эклектичного подхода в работе с такими детьми и подростками. Наиболее эффективными считаются визуализация, </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работа с эмоциями, ведение дневника, написание писем, когнитивное </a:t>
            </a:r>
            <a:r>
              <a:rPr lang="ru-RU" dirty="0" err="1">
                <a:solidFill>
                  <a:srgbClr val="000000"/>
                </a:solidFill>
                <a:latin typeface="Times New Roman" panose="02020603050405020304" pitchFamily="18" charset="0"/>
                <a:ea typeface="Times New Roman" panose="02020603050405020304" pitchFamily="18" charset="0"/>
              </a:rPr>
              <a:t>переструктурирование</a:t>
            </a:r>
            <a:r>
              <a:rPr lang="ru-RU" dirty="0">
                <a:solidFill>
                  <a:srgbClr val="000000"/>
                </a:solidFill>
                <a:latin typeface="Times New Roman" panose="02020603050405020304" pitchFamily="18" charset="0"/>
                <a:ea typeface="Times New Roman" panose="02020603050405020304" pitchFamily="18" charset="0"/>
              </a:rPr>
              <a:t>, техника «пустого стула», </a:t>
            </a:r>
            <a:r>
              <a:rPr lang="ru-RU" dirty="0" err="1">
                <a:solidFill>
                  <a:srgbClr val="000000"/>
                </a:solidFill>
                <a:latin typeface="Times New Roman" panose="02020603050405020304" pitchFamily="18" charset="0"/>
                <a:ea typeface="Times New Roman" panose="02020603050405020304" pitchFamily="18" charset="0"/>
              </a:rPr>
              <a:t>психодрама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арттерапия</a:t>
            </a:r>
            <a:r>
              <a:rPr lang="ru-RU" dirty="0">
                <a:solidFill>
                  <a:srgbClr val="000000"/>
                </a:solidFill>
                <a:latin typeface="Times New Roman" panose="02020603050405020304" pitchFamily="18" charset="0"/>
                <a:ea typeface="Times New Roman" panose="02020603050405020304" pitchFamily="18" charset="0"/>
              </a:rPr>
              <a:t>, музыкотерапия, танцевальная </a:t>
            </a:r>
            <a:r>
              <a:rPr lang="ru-RU" dirty="0" smtClean="0">
                <a:solidFill>
                  <a:srgbClr val="000000"/>
                </a:solidFill>
                <a:latin typeface="Times New Roman" panose="02020603050405020304" pitchFamily="18" charset="0"/>
                <a:ea typeface="Times New Roman" panose="02020603050405020304" pitchFamily="18" charset="0"/>
              </a:rPr>
              <a:t>терапия, песочная терапия, </a:t>
            </a:r>
            <a:r>
              <a:rPr lang="ru-RU" dirty="0" err="1" smtClean="0">
                <a:solidFill>
                  <a:srgbClr val="000000"/>
                </a:solidFill>
                <a:latin typeface="Times New Roman" panose="02020603050405020304" pitchFamily="18" charset="0"/>
                <a:ea typeface="Times New Roman" panose="02020603050405020304" pitchFamily="18" charset="0"/>
              </a:rPr>
              <a:t>когнитивно</a:t>
            </a:r>
            <a:r>
              <a:rPr lang="ru-RU" dirty="0" smtClean="0">
                <a:solidFill>
                  <a:srgbClr val="000000"/>
                </a:solidFill>
                <a:latin typeface="Times New Roman" panose="02020603050405020304" pitchFamily="18" charset="0"/>
                <a:ea typeface="Times New Roman" panose="02020603050405020304" pitchFamily="18" charset="0"/>
              </a:rPr>
              <a:t>-поведенческая терапия</a:t>
            </a:r>
            <a:endParaRPr lang="ru-RU" dirty="0">
              <a:solidFill>
                <a:srgbClr val="000000"/>
              </a:solidFill>
              <a:latin typeface="Times New Roman" panose="02020603050405020304" pitchFamily="18" charset="0"/>
              <a:ea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Беседуя с ребенком, важно, прежде всего, оценить свое отношение к насилию. Взрослый, имеющий собственные проблемы в данной области, может столкнуться со значительными трудностями, ему будет труднее вызвать у ребенка доверие.</a:t>
            </a:r>
          </a:p>
          <a:p>
            <a:pPr algn="ctr">
              <a:spcAft>
                <a:spcPts val="0"/>
              </a:spcAft>
            </a:pPr>
            <a:endPar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ru-RU"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525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2961" y="731520"/>
            <a:ext cx="10382596" cy="5189113"/>
          </a:xfrm>
          <a:prstGeom prst="rect">
            <a:avLst/>
          </a:prstGeom>
        </p:spPr>
        <p:txBody>
          <a:bodyPr wrap="square">
            <a:spAutoFit/>
          </a:bodyPr>
          <a:lstStyle/>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 установлении контракта с ребенком на психологическую работу с ним важно учитывать феномен сопротивления. Дети жертвы насилия - испытывают сильный страх при встрече с любым незнакомым человеком, а так же при посещении нового места. Часто они не знают, куда и зачем ведут их родители. Это может оказать влияние на формирование у ребенка негативных ожиданий от встречи. У ребенка могут возникать следующие вопросы: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Кто такой психолог, зачем туда идти?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Что подумают мои друзья, если узнают об этом?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Будет ли мне больно?</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Сколько я там пробуду?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Смогу ли уйти оттуда, если мне не понравится?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Что я должен говорить о своей семье, неужели я должен говорить что-то плохое?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Расскажет ли этот взрослый другим то, что я ему рассказал?</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ситуации консультирования ребенок может беспокоиться за свою автономию, отказываться говорить или что-то делать. Дети жертвы насилия могут сердиться на психолога, испытывать страх рассказать то, что с ними произошло. Сопротивление может проявляться: в избегании контакта глаз, опоздании, враждебности, </a:t>
            </a:r>
            <a:r>
              <a:rPr lang="ru-RU" dirty="0" err="1">
                <a:latin typeface="Times New Roman" panose="02020603050405020304" pitchFamily="18" charset="0"/>
                <a:ea typeface="Calibri" panose="020F0502020204030204" pitchFamily="34" charset="0"/>
                <a:cs typeface="Times New Roman" panose="02020603050405020304" pitchFamily="18" charset="0"/>
              </a:rPr>
              <a:t>прятании</a:t>
            </a:r>
            <a:r>
              <a:rPr lang="ru-RU" dirty="0">
                <a:latin typeface="Times New Roman" panose="02020603050405020304" pitchFamily="18" charset="0"/>
                <a:ea typeface="Calibri" panose="020F0502020204030204" pitchFamily="34" charset="0"/>
                <a:cs typeface="Times New Roman" panose="02020603050405020304" pitchFamily="18" charset="0"/>
              </a:rPr>
              <a:t> (за мебелью) и так далее</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285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7775" y="689956"/>
            <a:ext cx="10474036" cy="4385816"/>
          </a:xfrm>
          <a:prstGeom prst="rect">
            <a:avLst/>
          </a:prstGeom>
        </p:spPr>
        <p:txBody>
          <a:bodyPr wrap="square">
            <a:spAutoFit/>
          </a:bodyPr>
          <a:lstStyle/>
          <a:p>
            <a:pPr indent="180340" algn="just">
              <a:lnSpc>
                <a:spcPct val="115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Преодолению сопротивления ребенка помогает интерес, дружелюбие, искренность и теплота, которая исходит от психолога. Только в этом случае (возможно не сразу) ребенок почувствует себя услышанным и сможет доверять. Важно, чтобы ребенок чувствовал себя комфортно в кабинете специалиста, это достигается постоянством места и времени консультации, защищенностью (никто не входит в кабинет во время работы, нет телефонных звонков, консультации начинаются вовремя). Нарушение этих простых правил разрушает для ребенка безопасность его присутствия и в конечном счете разрушает саму психологическую работу.</a:t>
            </a:r>
          </a:p>
          <a:p>
            <a:pPr indent="180340" algn="just">
              <a:lnSpc>
                <a:spcPct val="115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Иногда </a:t>
            </a:r>
            <a:r>
              <a:rPr lang="ru-RU" dirty="0">
                <a:latin typeface="Times New Roman" panose="02020603050405020304" pitchFamily="18" charset="0"/>
                <a:ea typeface="Calibri" panose="020F0502020204030204" pitchFamily="34" charset="0"/>
                <a:cs typeface="Times New Roman" panose="02020603050405020304" pitchFamily="18" charset="0"/>
              </a:rPr>
              <a:t>в начале работе с детьми бывает важно продиагностировать ситуацию насилия и определить феноменологию переживания ребенка. Обследование обычно проводится в форме игры или игровых заданий. Возможны следующие варианты заданий:</a:t>
            </a:r>
          </a:p>
          <a:p>
            <a:r>
              <a:rPr lang="ru-RU" dirty="0">
                <a:latin typeface="Times New Roman" panose="02020603050405020304" pitchFamily="18" charset="0"/>
                <a:ea typeface="Calibri" panose="020F0502020204030204" pitchFamily="34" charset="0"/>
                <a:cs typeface="Times New Roman" panose="02020603050405020304" pitchFamily="18" charset="0"/>
              </a:rPr>
              <a:t>• Игра с куклами: для детей от 2 до 7 лет;</a:t>
            </a:r>
          </a:p>
          <a:p>
            <a:r>
              <a:rPr lang="ru-RU" dirty="0">
                <a:latin typeface="Times New Roman" panose="02020603050405020304" pitchFamily="18" charset="0"/>
                <a:ea typeface="Calibri" panose="020F0502020204030204" pitchFamily="34" charset="0"/>
                <a:cs typeface="Times New Roman" panose="02020603050405020304" pitchFamily="18" charset="0"/>
              </a:rPr>
              <a:t>• Рисование: для детей от 5 лет;</a:t>
            </a:r>
          </a:p>
          <a:p>
            <a:r>
              <a:rPr lang="ru-RU" dirty="0">
                <a:latin typeface="Times New Roman" panose="02020603050405020304" pitchFamily="18" charset="0"/>
                <a:ea typeface="Calibri" panose="020F0502020204030204" pitchFamily="34" charset="0"/>
                <a:cs typeface="Times New Roman" panose="02020603050405020304" pitchFamily="18" charset="0"/>
              </a:rPr>
              <a:t>• Рассказывание историй: для детей школьного возраста, имеющих достаточные вербальные способности и хороший словарный запас</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120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9584" y="982663"/>
            <a:ext cx="10507289" cy="4786370"/>
          </a:xfrm>
        </p:spPr>
        <p:txBody>
          <a:bodyPr>
            <a:normAutofit/>
          </a:bodyPr>
          <a:lstStyle/>
          <a:p>
            <a:pPr algn="just"/>
            <a:r>
              <a:rPr lang="ru-RU" sz="2800" dirty="0">
                <a:solidFill>
                  <a:srgbClr val="C00000"/>
                </a:solidFill>
                <a:latin typeface="Times New Roman" panose="02020603050405020304" pitchFamily="18" charset="0"/>
                <a:cs typeface="Times New Roman" panose="02020603050405020304" pitchFamily="18" charset="0"/>
              </a:rPr>
              <a:t>Сексуальное насилие</a:t>
            </a:r>
            <a:r>
              <a:rPr lang="ru-RU" sz="2800" dirty="0">
                <a:latin typeface="Times New Roman" panose="02020603050405020304" pitchFamily="18" charset="0"/>
                <a:cs typeface="Times New Roman" panose="02020603050405020304" pitchFamily="18" charset="0"/>
              </a:rPr>
              <a:t> или развращение (совращение, злоупотребление) – вовлечение ребенка с его согласия или без такового, осознаваемое или неосознаваемое им в силу функциональной незрелости или других причин в сексуальные действия со взрослыми или старшим ребенком (подростком) с целью получения последними удовлетворения сексуальных потребностей или получения выгоды с применением физического, психического насилия или без него.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0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9833" y="673331"/>
            <a:ext cx="10665229" cy="5084469"/>
          </a:xfrm>
          <a:prstGeom prst="rect">
            <a:avLst/>
          </a:prstGeom>
        </p:spPr>
        <p:txBody>
          <a:bodyPr wrap="square">
            <a:spAutoFit/>
          </a:bodyPr>
          <a:lstStyle/>
          <a:p>
            <a:pPr indent="450000" algn="just"/>
            <a:r>
              <a:rPr lang="ru-RU" u="sng" dirty="0" smtClean="0">
                <a:latin typeface="Times New Roman" panose="02020603050405020304" pitchFamily="18" charset="0"/>
                <a:ea typeface="Calibri" panose="020F0502020204030204" pitchFamily="34" charset="0"/>
                <a:cs typeface="Times New Roman" panose="02020603050405020304" pitchFamily="18" charset="0"/>
              </a:rPr>
              <a:t>Игра с куклами</a:t>
            </a:r>
            <a:r>
              <a:rPr lang="ru-RU" dirty="0" smtClean="0">
                <a:latin typeface="Times New Roman" panose="02020603050405020304" pitchFamily="18" charset="0"/>
                <a:ea typeface="Calibri" panose="020F0502020204030204" pitchFamily="34" charset="0"/>
                <a:cs typeface="Times New Roman" panose="02020603050405020304" pitchFamily="18" charset="0"/>
              </a:rPr>
              <a:t>. Дети, которые не испытывали насилия, воспроизводят в игре повседневную жизнь. Дети, пережившие насилие (особенно сексуальное), часто раздевают кукол, разглядывают их, кладут вместе в кровать, проигрывают соответствующие роли.</a:t>
            </a:r>
          </a:p>
          <a:p>
            <a:pPr indent="450000" algn="just"/>
            <a:r>
              <a:rPr lang="ru-RU" u="sng" dirty="0" smtClean="0">
                <a:latin typeface="Times New Roman" panose="02020603050405020304" pitchFamily="18" charset="0"/>
                <a:ea typeface="Calibri" panose="020F0502020204030204" pitchFamily="34" charset="0"/>
                <a:cs typeface="Times New Roman" panose="02020603050405020304" pitchFamily="18" charset="0"/>
              </a:rPr>
              <a:t>Рисование</a:t>
            </a:r>
            <a:r>
              <a:rPr lang="ru-RU" u="sng" dirty="0">
                <a:latin typeface="Times New Roman" panose="02020603050405020304" pitchFamily="18" charset="0"/>
                <a:ea typeface="Calibri" panose="020F0502020204030204" pitchFamily="34" charset="0"/>
                <a:cs typeface="Times New Roman" panose="02020603050405020304" pitchFamily="18" charset="0"/>
              </a:rPr>
              <a:t>.</a:t>
            </a:r>
            <a:r>
              <a:rPr lang="ru-RU" dirty="0">
                <a:latin typeface="Times New Roman" panose="02020603050405020304" pitchFamily="18" charset="0"/>
                <a:ea typeface="Calibri" panose="020F0502020204030204" pitchFamily="34" charset="0"/>
                <a:cs typeface="Times New Roman" panose="02020603050405020304" pitchFamily="18" charset="0"/>
              </a:rPr>
              <a:t> Рисунки детей служат потенциальными индикаторами насилия. Для диагностики особенностей контакта ребенка со средой можно использовать рисунки на тему: нарисовать картинку о своей семье, нарисовать картинку о себе самом, спонтанное рисование.</a:t>
            </a: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Для рисунков детей, переживших насилие, характерны: </a:t>
            </a:r>
            <a:r>
              <a:rPr lang="ru-RU" dirty="0" err="1">
                <a:latin typeface="Times New Roman" panose="02020603050405020304" pitchFamily="18" charset="0"/>
                <a:ea typeface="Calibri" panose="020F0502020204030204" pitchFamily="34" charset="0"/>
                <a:cs typeface="Times New Roman" panose="02020603050405020304" pitchFamily="18" charset="0"/>
              </a:rPr>
              <a:t>зачернение</a:t>
            </a:r>
            <a:r>
              <a:rPr lang="ru-RU" dirty="0">
                <a:latin typeface="Times New Roman" panose="02020603050405020304" pitchFamily="18" charset="0"/>
                <a:ea typeface="Calibri" panose="020F0502020204030204" pitchFamily="34" charset="0"/>
                <a:cs typeface="Times New Roman" panose="02020603050405020304" pitchFamily="18" charset="0"/>
              </a:rPr>
              <a:t> рисунка, излишняя штриховка (особенно в области рта или гениталий), агрессивные и устрашающие предметы (например, ножи), прорисованная мимика (слезы, нахмуренные брови), чересчур выделенные и в изобилии нарисованные волосы или полное их отсутствие (свидетельствует о тревожности, растерянности, неадекватности), отсутствие рук на рисунке (потеря контроля над событиями, чувства вины), отсутствие на рисунке нижней части тела, выделенные фаллические символы и так </a:t>
            </a:r>
            <a:r>
              <a:rPr lang="ru-RU" dirty="0" smtClean="0">
                <a:latin typeface="Times New Roman" panose="02020603050405020304" pitchFamily="18" charset="0"/>
                <a:ea typeface="Calibri" panose="020F0502020204030204" pitchFamily="34" charset="0"/>
                <a:cs typeface="Times New Roman" panose="02020603050405020304" pitchFamily="18" charset="0"/>
              </a:rPr>
              <a:t>далее.</a:t>
            </a:r>
          </a:p>
          <a:p>
            <a:pPr indent="450000" algn="just"/>
            <a:r>
              <a:rPr lang="ru-RU" u="sng" dirty="0" smtClean="0">
                <a:latin typeface="Times New Roman" panose="02020603050405020304" pitchFamily="18" charset="0"/>
                <a:ea typeface="Calibri" panose="020F0502020204030204" pitchFamily="34" charset="0"/>
                <a:cs typeface="Times New Roman" panose="02020603050405020304" pitchFamily="18" charset="0"/>
              </a:rPr>
              <a:t>Рассказывание </a:t>
            </a:r>
            <a:r>
              <a:rPr lang="ru-RU" u="sng" dirty="0">
                <a:latin typeface="Times New Roman" panose="02020603050405020304" pitchFamily="18" charset="0"/>
                <a:ea typeface="Calibri" panose="020F0502020204030204" pitchFamily="34" charset="0"/>
                <a:cs typeface="Times New Roman" panose="02020603050405020304" pitchFamily="18" charset="0"/>
              </a:rPr>
              <a:t>историй</a:t>
            </a:r>
            <a:r>
              <a:rPr lang="ru-RU" dirty="0">
                <a:latin typeface="Times New Roman" panose="02020603050405020304" pitchFamily="18" charset="0"/>
                <a:ea typeface="Calibri" panose="020F0502020204030204" pitchFamily="34" charset="0"/>
                <a:cs typeface="Times New Roman" panose="02020603050405020304" pitchFamily="18" charset="0"/>
              </a:rPr>
              <a:t>. Рассказывание историй может быть: по стандартным картинкам, по специально разработанным тестам. Во время рассказа ребенка важно обратить внимание на его комментарии к изображенным лицам, реакции страха, волнение. Воспоминание о пережитом насилие может возникать в ходе рассказа в зависимости от того, как часто ребенок подвергался насилию, сколько времени прошло с последнего случая и насколько он был травмирован.</a:t>
            </a:r>
          </a:p>
          <a:p>
            <a:pPr indent="180340" algn="just">
              <a:lnSpc>
                <a:spcPct val="115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58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211" y="723206"/>
            <a:ext cx="10498973" cy="6109365"/>
          </a:xfrm>
          <a:prstGeom prst="rect">
            <a:avLst/>
          </a:prstGeom>
        </p:spPr>
        <p:txBody>
          <a:bodyPr wrap="square">
            <a:spAutoFit/>
          </a:bodyPr>
          <a:lstStyle/>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работе с детьми - жертвами насилия можно использовать различные психотерапевтические подходы. Однако наиболее подходящим видом психологической работы для детей до 12 лет является игровая терапия. Игра - это единственная деятельность ребенка, имеющая место во все времена и у всех народов. Детей не нужно учить играть: они играют спонтанно, охотно, с удовольствием, не преследуя никаких </a:t>
            </a:r>
            <a:r>
              <a:rPr lang="ru-RU" dirty="0" smtClean="0">
                <a:latin typeface="Times New Roman" panose="02020603050405020304" pitchFamily="18" charset="0"/>
                <a:ea typeface="Calibri" panose="020F0502020204030204" pitchFamily="34" charset="0"/>
                <a:cs typeface="Times New Roman" panose="02020603050405020304" pitchFamily="18" charset="0"/>
              </a:rPr>
              <a:t>целей. </a:t>
            </a:r>
            <a:r>
              <a:rPr lang="ru-RU" dirty="0">
                <a:latin typeface="Times New Roman" panose="02020603050405020304" pitchFamily="18" charset="0"/>
                <a:ea typeface="Calibri" panose="020F0502020204030204" pitchFamily="34" charset="0"/>
                <a:cs typeface="Times New Roman" panose="02020603050405020304" pitchFamily="18" charset="0"/>
              </a:rPr>
              <a:t>В игре ребенок на </a:t>
            </a:r>
            <a:r>
              <a:rPr lang="ru-RU" dirty="0" err="1">
                <a:latin typeface="Times New Roman" panose="02020603050405020304" pitchFamily="18" charset="0"/>
                <a:ea typeface="Calibri" panose="020F0502020204030204" pitchFamily="34" charset="0"/>
                <a:cs typeface="Times New Roman" panose="02020603050405020304" pitchFamily="18" charset="0"/>
              </a:rPr>
              <a:t>сенсо</a:t>
            </a:r>
            <a:r>
              <a:rPr lang="ru-RU" dirty="0">
                <a:latin typeface="Times New Roman" panose="02020603050405020304" pitchFamily="18" charset="0"/>
                <a:ea typeface="Calibri" panose="020F0502020204030204" pitchFamily="34" charset="0"/>
                <a:cs typeface="Times New Roman" panose="02020603050405020304" pitchFamily="18" charset="0"/>
              </a:rPr>
              <a:t>-моторном уровне демонстрирует с помощью конкретных предметов, которые являются символом чего-то другого, то, что он когда-либо прямым или косвенным образом испытал. Игра придает конкретную форму и выражение внутреннему миру ребенка. Главная функция игры в работе с ребенком - превращать нечто в поддающиеся контролю ситуации.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настоящее время существуют разные формы игровой терапии, в том числе директивная игровая терапия, </a:t>
            </a:r>
            <a:r>
              <a:rPr lang="ru-RU" dirty="0" err="1">
                <a:latin typeface="Times New Roman" panose="02020603050405020304" pitchFamily="18" charset="0"/>
                <a:ea typeface="Calibri" panose="020F0502020204030204" pitchFamily="34" charset="0"/>
                <a:cs typeface="Times New Roman" panose="02020603050405020304" pitchFamily="18" charset="0"/>
              </a:rPr>
              <a:t>недирективная</a:t>
            </a:r>
            <a:r>
              <a:rPr lang="ru-RU" dirty="0">
                <a:latin typeface="Times New Roman" panose="02020603050405020304" pitchFamily="18" charset="0"/>
                <a:ea typeface="Calibri" panose="020F0502020204030204" pitchFamily="34" charset="0"/>
                <a:cs typeface="Times New Roman" panose="02020603050405020304" pitchFamily="18" charset="0"/>
              </a:rPr>
              <a:t> игровая терапия, игровая терапия в рамках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гештальт</a:t>
            </a:r>
            <a:r>
              <a:rPr lang="ru-RU" dirty="0" smtClean="0">
                <a:latin typeface="Times New Roman" panose="02020603050405020304" pitchFamily="18" charset="0"/>
                <a:ea typeface="Calibri" panose="020F0502020204030204" pitchFamily="34" charset="0"/>
                <a:cs typeface="Times New Roman" panose="02020603050405020304" pitchFamily="18" charset="0"/>
              </a:rPr>
              <a:t>-подхода</a:t>
            </a:r>
            <a:r>
              <a:rPr lang="ru-RU" dirty="0">
                <a:latin typeface="Times New Roman" panose="02020603050405020304" pitchFamily="18" charset="0"/>
                <a:ea typeface="Calibri" panose="020F0502020204030204" pitchFamily="34" charset="0"/>
                <a:cs typeface="Times New Roman" panose="02020603050405020304" pitchFamily="18" charset="0"/>
              </a:rPr>
              <a:t>, игровая терапия в рамках психоаналитического подхода</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При использовании </a:t>
            </a:r>
            <a:r>
              <a:rPr lang="ru-RU" i="1" dirty="0" smtClean="0">
                <a:latin typeface="Times New Roman" panose="02020603050405020304" pitchFamily="18" charset="0"/>
                <a:ea typeface="Calibri" panose="020F0502020204030204" pitchFamily="34" charset="0"/>
                <a:cs typeface="Times New Roman" panose="02020603050405020304" pitchFamily="18" charset="0"/>
              </a:rPr>
              <a:t>директивной игровой терапии</a:t>
            </a:r>
            <a:r>
              <a:rPr lang="ru-RU" dirty="0" smtClean="0">
                <a:latin typeface="Times New Roman" panose="02020603050405020304" pitchFamily="18" charset="0"/>
                <a:ea typeface="Calibri" panose="020F0502020204030204" pitchFamily="34" charset="0"/>
                <a:cs typeface="Times New Roman" panose="02020603050405020304" pitchFamily="18" charset="0"/>
              </a:rPr>
              <a:t> психолог использует игру как средство интерпретации, наблюдая за игровым процессом и сюжетом. В определенные моменты в ходе разговора психолог помогает ребенку осознать свои мысли и чувства, а так же то, как игровая ситуация связана с реальной жизнью, в частности с перенесенным насилием. Психолог направляет деятельность ребенка таким образом, чтобы «отыграть» травматическую ситуацию, сопутствующие ей мысли и чувства и новые, более конструктивные способы выхода из нее.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20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462" y="615142"/>
            <a:ext cx="10424160" cy="4981364"/>
          </a:xfrm>
          <a:prstGeom prst="rect">
            <a:avLst/>
          </a:prstGeom>
        </p:spPr>
        <p:txBody>
          <a:bodyPr wrap="square">
            <a:spAutoFit/>
          </a:bodyPr>
          <a:lstStyle/>
          <a:p>
            <a:pPr indent="180340" algn="just">
              <a:lnSpc>
                <a:spcPct val="115000"/>
              </a:lnSpc>
              <a:spcAft>
                <a:spcPts val="0"/>
              </a:spcAft>
            </a:pPr>
            <a:r>
              <a:rPr lang="ru-RU" i="1" dirty="0" err="1" smtClean="0">
                <a:latin typeface="Times New Roman" panose="02020603050405020304" pitchFamily="18" charset="0"/>
                <a:ea typeface="Calibri" panose="020F0502020204030204" pitchFamily="34" charset="0"/>
                <a:cs typeface="Times New Roman" panose="02020603050405020304" pitchFamily="18" charset="0"/>
              </a:rPr>
              <a:t>Недирективная</a:t>
            </a:r>
            <a:r>
              <a:rPr lang="ru-RU" i="1" dirty="0" smtClean="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игровая психотерапия</a:t>
            </a:r>
            <a:r>
              <a:rPr lang="ru-RU" dirty="0">
                <a:latin typeface="Times New Roman" panose="02020603050405020304" pitchFamily="18" charset="0"/>
                <a:ea typeface="Calibri" panose="020F0502020204030204" pitchFamily="34" charset="0"/>
                <a:cs typeface="Times New Roman" panose="02020603050405020304" pitchFamily="18" charset="0"/>
              </a:rPr>
              <a:t>. Данный подход основан на идее К. </a:t>
            </a:r>
            <a:r>
              <a:rPr lang="ru-RU" dirty="0" err="1">
                <a:latin typeface="Times New Roman" panose="02020603050405020304" pitchFamily="18" charset="0"/>
                <a:ea typeface="Calibri" panose="020F0502020204030204" pitchFamily="34" charset="0"/>
                <a:cs typeface="Times New Roman" panose="02020603050405020304" pitchFamily="18" charset="0"/>
              </a:rPr>
              <a:t>Роджерса</a:t>
            </a:r>
            <a:r>
              <a:rPr lang="ru-RU" dirty="0">
                <a:latin typeface="Times New Roman" panose="02020603050405020304" pitchFamily="18" charset="0"/>
                <a:ea typeface="Calibri" panose="020F0502020204030204" pitchFamily="34" charset="0"/>
                <a:cs typeface="Times New Roman" panose="02020603050405020304" pitchFamily="18" charset="0"/>
              </a:rPr>
              <a:t> о том, что у каждого человека есть подсознательное стремление к независимости, личностному росту и зрелости, поэтому ребенка важно принимать таким, какой он есть, а не таким, каким его хотели бы видеть взрослые. Психолог дает возможность ребенку почувствовать, что он свободен в выражении своих чувств и мыслей, отражает его реакции на вербальном и невербальном уровнях.</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Игровая терапия в рамках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гештальт</a:t>
            </a:r>
            <a:r>
              <a:rPr lang="ru-RU" dirty="0" smtClean="0">
                <a:latin typeface="Times New Roman" panose="02020603050405020304" pitchFamily="18" charset="0"/>
                <a:ea typeface="Calibri" panose="020F0502020204030204" pitchFamily="34" charset="0"/>
                <a:cs typeface="Times New Roman" panose="02020603050405020304" pitchFamily="18" charset="0"/>
              </a:rPr>
              <a:t> - подхода </a:t>
            </a:r>
            <a:r>
              <a:rPr lang="ru-RU" dirty="0">
                <a:latin typeface="Times New Roman" panose="02020603050405020304" pitchFamily="18" charset="0"/>
                <a:ea typeface="Calibri" panose="020F0502020204030204" pitchFamily="34" charset="0"/>
                <a:cs typeface="Times New Roman" panose="02020603050405020304" pitchFamily="18" charset="0"/>
              </a:rPr>
              <a:t>направлена на исследование неудовлетворенных потребностей ребенка. То, какие чувства и реакции вызывает у окружающих желания ребенка (прямое высказывание о потребностях), определяет способ его обращения со своими потребностями: он может их заметить, проигнорировать, испугаться, застыдиться. В контакте с психологом, ребенок может лучше узнать свои потребности, научиться говорить о них, развить адекватные границы, восстановить способность к творческому приспособлению.</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000" algn="just"/>
            <a:r>
              <a:rPr lang="ru-RU" dirty="0">
                <a:latin typeface="Times New Roman" panose="02020603050405020304" pitchFamily="18" charset="0"/>
                <a:ea typeface="Calibri" panose="020F0502020204030204" pitchFamily="34" charset="0"/>
              </a:rPr>
              <a:t>В психоаналитическом подходе игровая техника рассматривается как средство анализа бессознательного: предполагается, что, как и поведение взрослых, детская игра направляется скрытыми мотивациями и свободными ассоциациями. Психоаналитическая игровая терапия позволяет проникнуть в бессознательное, вскрыть прошлое и усилить «эго» </a:t>
            </a:r>
            <a:r>
              <a:rPr lang="ru-RU" dirty="0" smtClean="0">
                <a:latin typeface="Times New Roman" panose="02020603050405020304" pitchFamily="18" charset="0"/>
                <a:ea typeface="Calibri" panose="020F0502020204030204" pitchFamily="34" charset="0"/>
              </a:rPr>
              <a:t>ребенка</a:t>
            </a:r>
          </a:p>
          <a:p>
            <a:pPr indent="450000" algn="just"/>
            <a:endParaRPr lang="ru-RU" dirty="0"/>
          </a:p>
        </p:txBody>
      </p:sp>
    </p:spTree>
    <p:extLst>
      <p:ext uri="{BB962C8B-B14F-4D97-AF65-F5344CB8AC3E}">
        <p14:creationId xmlns:p14="http://schemas.microsoft.com/office/powerpoint/2010/main" val="306581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8022" y="673330"/>
            <a:ext cx="10607040" cy="5355312"/>
          </a:xfrm>
          <a:prstGeom prst="rect">
            <a:avLst/>
          </a:prstGeom>
        </p:spPr>
        <p:txBody>
          <a:bodyPr wrap="square">
            <a:spAutoFit/>
          </a:bodyPr>
          <a:lstStyle/>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При психологической работе с ребенком можно выделить несколько блоков:</a:t>
            </a:r>
          </a:p>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1. Установление доверительного контакта с ребенком, прояснение истории насилия.</a:t>
            </a:r>
          </a:p>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2. Работа с травматическими переживаниями.</a:t>
            </a:r>
          </a:p>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3. Работа по формированию новых стратегий поведения – по отношению к себе, к окружающим, к будущему.</a:t>
            </a:r>
          </a:p>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Надо заметить, что каждый случай индивидуален и после установления контакта с ребенком можно сразу переходить к отработке чувств, без прояснения истории, а потом к ней вернуться.</a:t>
            </a:r>
          </a:p>
          <a:p>
            <a:pPr indent="450000" algn="just"/>
            <a:r>
              <a:rPr lang="ru-RU" b="1" i="0" dirty="0" smtClean="0">
                <a:solidFill>
                  <a:srgbClr val="333333"/>
                </a:solidFill>
                <a:effectLst/>
                <a:latin typeface="Times New Roman" panose="02020603050405020304" pitchFamily="18" charset="0"/>
                <a:cs typeface="Times New Roman" panose="02020603050405020304" pitchFamily="18" charset="0"/>
              </a:rPr>
              <a:t>Первый блок</a:t>
            </a:r>
            <a:r>
              <a:rPr lang="ru-RU" b="0" i="0" dirty="0" smtClean="0">
                <a:solidFill>
                  <a:srgbClr val="333333"/>
                </a:solidFill>
                <a:effectLst/>
                <a:latin typeface="Times New Roman" panose="02020603050405020304" pitchFamily="18" charset="0"/>
                <a:cs typeface="Times New Roman" panose="02020603050405020304" pitchFamily="18" charset="0"/>
              </a:rPr>
              <a:t> – установление доверия является ключевым моментом психологической работы с ребенком, т.к. одним из тяжелейших последствий сексуального насилия является чувство недоверия к окружающим и, прежде всего к взрослым. «Необходимо обеспечение комфорта и безопасности в кабинете (постоянство места, времени, обстановки, людей), установление границ поведения и правила, которые должны соблюдаться постоянно». </a:t>
            </a:r>
          </a:p>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Необходимо продемонстрировать ребенку интерес, дружелюбие, искренность, </a:t>
            </a:r>
            <a:r>
              <a:rPr lang="ru-RU" b="0" i="0" dirty="0" err="1" smtClean="0">
                <a:solidFill>
                  <a:srgbClr val="333333"/>
                </a:solidFill>
                <a:effectLst/>
                <a:latin typeface="Times New Roman" panose="02020603050405020304" pitchFamily="18" charset="0"/>
                <a:cs typeface="Times New Roman" panose="02020603050405020304" pitchFamily="18" charset="0"/>
              </a:rPr>
              <a:t>эмпатию</a:t>
            </a:r>
            <a:r>
              <a:rPr lang="ru-RU" b="0" i="0" dirty="0" smtClean="0">
                <a:solidFill>
                  <a:srgbClr val="333333"/>
                </a:solidFill>
                <a:effectLst/>
                <a:latin typeface="Times New Roman" panose="02020603050405020304" pitchFamily="18" charset="0"/>
                <a:cs typeface="Times New Roman" panose="02020603050405020304" pitchFamily="18" charset="0"/>
              </a:rPr>
              <a:t>. Можно для начала поговорить о нейтральных темах – любимые занятия, интересы, порисовать.</a:t>
            </a:r>
          </a:p>
          <a:p>
            <a:pPr indent="450000" algn="just"/>
            <a:r>
              <a:rPr lang="ru-RU" b="0" i="0" dirty="0" err="1" smtClean="0">
                <a:solidFill>
                  <a:srgbClr val="333333"/>
                </a:solidFill>
                <a:effectLst/>
                <a:latin typeface="Times New Roman" panose="02020603050405020304" pitchFamily="18" charset="0"/>
                <a:cs typeface="Times New Roman" panose="02020603050405020304" pitchFamily="18" charset="0"/>
              </a:rPr>
              <a:t>Психодагностику</a:t>
            </a:r>
            <a:r>
              <a:rPr lang="ru-RU" b="0" i="0" dirty="0" smtClean="0">
                <a:solidFill>
                  <a:srgbClr val="333333"/>
                </a:solidFill>
                <a:effectLst/>
                <a:latin typeface="Times New Roman" panose="02020603050405020304" pitchFamily="18" charset="0"/>
                <a:cs typeface="Times New Roman" panose="02020603050405020304" pitchFamily="18" charset="0"/>
              </a:rPr>
              <a:t> можно также использовать</a:t>
            </a:r>
            <a:r>
              <a:rPr lang="ru-RU" b="1" i="0" dirty="0" smtClean="0">
                <a:solidFill>
                  <a:srgbClr val="333333"/>
                </a:solidFill>
                <a:effectLst/>
                <a:latin typeface="Times New Roman" panose="02020603050405020304" pitchFamily="18" charset="0"/>
                <a:cs typeface="Times New Roman" panose="02020603050405020304" pitchFamily="18" charset="0"/>
              </a:rPr>
              <a:t> </a:t>
            </a:r>
            <a:r>
              <a:rPr lang="ru-RU" b="0" i="0" dirty="0" smtClean="0">
                <a:solidFill>
                  <a:srgbClr val="333333"/>
                </a:solidFill>
                <a:effectLst/>
                <a:latin typeface="Times New Roman" panose="02020603050405020304" pitchFamily="18" charset="0"/>
                <a:cs typeface="Times New Roman" panose="02020603050405020304" pitchFamily="18" charset="0"/>
              </a:rPr>
              <a:t>как способ вступления в контакт, и как метод </a:t>
            </a:r>
            <a:r>
              <a:rPr lang="ru-RU" b="0" i="0" dirty="0" err="1" smtClean="0">
                <a:solidFill>
                  <a:srgbClr val="333333"/>
                </a:solidFill>
                <a:effectLst/>
                <a:latin typeface="Times New Roman" panose="02020603050405020304" pitchFamily="18" charset="0"/>
                <a:cs typeface="Times New Roman" panose="02020603050405020304" pitchFamily="18" charset="0"/>
              </a:rPr>
              <a:t>психокоррекции</a:t>
            </a:r>
            <a:r>
              <a:rPr lang="ru-RU" b="0" i="0" dirty="0" smtClean="0">
                <a:solidFill>
                  <a:srgbClr val="333333"/>
                </a:solidFill>
                <a:effectLst/>
                <a:latin typeface="Times New Roman" panose="02020603050405020304" pitchFamily="18" charset="0"/>
                <a:cs typeface="Times New Roman" panose="02020603050405020304" pitchFamily="18" charset="0"/>
              </a:rPr>
              <a:t>.</a:t>
            </a:r>
          </a:p>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Необходимо быть очень терпеливым и чётко осознавать, что может пройти много времени, прежде чем ребенок будет в состоянии доверять вам и решится рассказать о том, чему он подвергся, не надо настаивать на рассказе событий, а перейти к </a:t>
            </a:r>
            <a:r>
              <a:rPr lang="ru-RU" b="0" i="0" dirty="0" err="1" smtClean="0">
                <a:solidFill>
                  <a:srgbClr val="333333"/>
                </a:solidFill>
                <a:effectLst/>
                <a:latin typeface="Times New Roman" panose="02020603050405020304" pitchFamily="18" charset="0"/>
                <a:cs typeface="Times New Roman" panose="02020603050405020304" pitchFamily="18" charset="0"/>
              </a:rPr>
              <a:t>отреагированию</a:t>
            </a:r>
            <a:r>
              <a:rPr lang="ru-RU" b="0" i="0" dirty="0" smtClean="0">
                <a:solidFill>
                  <a:srgbClr val="333333"/>
                </a:solidFill>
                <a:effectLst/>
                <a:latin typeface="Times New Roman" panose="02020603050405020304" pitchFamily="18" charset="0"/>
                <a:cs typeface="Times New Roman" panose="02020603050405020304" pitchFamily="18" charset="0"/>
              </a:rPr>
              <a:t> чувств</a:t>
            </a:r>
            <a:r>
              <a:rPr lang="ru-RU" b="0" i="0" dirty="0" smtClean="0">
                <a:solidFill>
                  <a:srgbClr val="333333"/>
                </a:solidFill>
                <a:effectLst/>
                <a:latin typeface="Helvetica Neue"/>
              </a:rPr>
              <a:t>.</a:t>
            </a:r>
            <a:endParaRPr lang="ru-RU" b="0" i="0" dirty="0">
              <a:solidFill>
                <a:srgbClr val="333333"/>
              </a:solidFill>
              <a:effectLst/>
              <a:latin typeface="Helvetica Neue"/>
            </a:endParaRPr>
          </a:p>
        </p:txBody>
      </p:sp>
    </p:spTree>
    <p:extLst>
      <p:ext uri="{BB962C8B-B14F-4D97-AF65-F5344CB8AC3E}">
        <p14:creationId xmlns:p14="http://schemas.microsoft.com/office/powerpoint/2010/main" val="2119472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9709" y="756457"/>
            <a:ext cx="10557164" cy="4801314"/>
          </a:xfrm>
          <a:prstGeom prst="rect">
            <a:avLst/>
          </a:prstGeom>
        </p:spPr>
        <p:txBody>
          <a:bodyPr wrap="square">
            <a:spAutoFit/>
          </a:bodyPr>
          <a:lstStyle/>
          <a:p>
            <a:pPr indent="450000" algn="just"/>
            <a:r>
              <a:rPr lang="ru-RU" b="1" dirty="0">
                <a:solidFill>
                  <a:srgbClr val="333333"/>
                </a:solidFill>
                <a:latin typeface="Times New Roman" panose="02020603050405020304" pitchFamily="18" charset="0"/>
                <a:cs typeface="Times New Roman" panose="02020603050405020304" pitchFamily="18" charset="0"/>
              </a:rPr>
              <a:t>Во втором блоке </a:t>
            </a:r>
            <a:r>
              <a:rPr lang="ru-RU" dirty="0">
                <a:solidFill>
                  <a:srgbClr val="333333"/>
                </a:solidFill>
                <a:latin typeface="Times New Roman" panose="02020603050405020304" pitchFamily="18" charset="0"/>
                <a:cs typeface="Times New Roman" panose="02020603050405020304" pitchFamily="18" charset="0"/>
              </a:rPr>
              <a:t>на начальной стадии применяются методы «Я» – поддерживающей терапии. На основе диагностики, наблюдения, рассказа родителей, рассказа самого ребенка необходимо определить, какие положительные качества в нем есть, подчеркнуть, что он может справиться с проблемой и восстановить нормальные отношения, вернуться к прежней жизни и т.п. Это делается, чтобы перед работой с негативными переживаниями создать высокий энергетический потенциал.</a:t>
            </a:r>
          </a:p>
          <a:p>
            <a:pPr indent="450000" algn="just"/>
            <a:r>
              <a:rPr lang="ru-RU" dirty="0">
                <a:solidFill>
                  <a:srgbClr val="333333"/>
                </a:solidFill>
                <a:latin typeface="Times New Roman" panose="02020603050405020304" pitchFamily="18" charset="0"/>
                <a:cs typeface="Times New Roman" panose="02020603050405020304" pitchFamily="18" charset="0"/>
              </a:rPr>
              <a:t>Дети, подвергшиеся сексуальным домогательствам, </a:t>
            </a:r>
            <a:r>
              <a:rPr lang="ru-RU" dirty="0" err="1">
                <a:solidFill>
                  <a:srgbClr val="333333"/>
                </a:solidFill>
                <a:latin typeface="Times New Roman" panose="02020603050405020304" pitchFamily="18" charset="0"/>
                <a:cs typeface="Times New Roman" panose="02020603050405020304" pitchFamily="18" charset="0"/>
              </a:rPr>
              <a:t>травматизированы</a:t>
            </a:r>
            <a:r>
              <a:rPr lang="ru-RU" dirty="0">
                <a:solidFill>
                  <a:srgbClr val="333333"/>
                </a:solidFill>
                <a:latin typeface="Times New Roman" panose="02020603050405020304" pitchFamily="18" charset="0"/>
                <a:cs typeface="Times New Roman" panose="02020603050405020304" pitchFamily="18" charset="0"/>
              </a:rPr>
              <a:t> </a:t>
            </a:r>
            <a:r>
              <a:rPr lang="ru-RU" dirty="0" err="1">
                <a:solidFill>
                  <a:srgbClr val="333333"/>
                </a:solidFill>
                <a:latin typeface="Times New Roman" panose="02020603050405020304" pitchFamily="18" charset="0"/>
                <a:cs typeface="Times New Roman" panose="02020603050405020304" pitchFamily="18" charset="0"/>
              </a:rPr>
              <a:t>пержитым</a:t>
            </a:r>
            <a:r>
              <a:rPr lang="ru-RU" dirty="0">
                <a:solidFill>
                  <a:srgbClr val="333333"/>
                </a:solidFill>
                <a:latin typeface="Times New Roman" panose="02020603050405020304" pitchFamily="18" charset="0"/>
                <a:cs typeface="Times New Roman" panose="02020603050405020304" pitchFamily="18" charset="0"/>
              </a:rPr>
              <a:t>, включая и потерю контроля над своей жизнью. Они испытывают сильные, неприятные чувства, с которыми они не могут справиться обычным образом. При работе с чувствами важно научить ребенка как их выражать и как их отреагировать. Прежде всего, необходимо отработать острые реакции – страх, паника, растерянность, агрессия, ненависть</a:t>
            </a:r>
            <a:r>
              <a:rPr lang="ru-RU" dirty="0" smtClean="0">
                <a:solidFill>
                  <a:srgbClr val="333333"/>
                </a:solidFill>
                <a:latin typeface="Times New Roman" panose="02020603050405020304" pitchFamily="18" charset="0"/>
                <a:cs typeface="Times New Roman" panose="02020603050405020304" pitchFamily="18" charset="0"/>
              </a:rPr>
              <a:t>, вина </a:t>
            </a:r>
            <a:r>
              <a:rPr lang="ru-RU" dirty="0">
                <a:solidFill>
                  <a:srgbClr val="333333"/>
                </a:solidFill>
                <a:latin typeface="Times New Roman" panose="02020603050405020304" pitchFamily="18" charset="0"/>
                <a:cs typeface="Times New Roman" panose="02020603050405020304" pitchFamily="18" charset="0"/>
              </a:rPr>
              <a:t>и т.п. Если насилие произошло давно, необходимо работать с симптомами </a:t>
            </a:r>
            <a:r>
              <a:rPr lang="ru-RU" dirty="0" smtClean="0">
                <a:solidFill>
                  <a:srgbClr val="333333"/>
                </a:solidFill>
                <a:latin typeface="Times New Roman" panose="02020603050405020304" pitchFamily="18" charset="0"/>
                <a:cs typeface="Times New Roman" panose="02020603050405020304" pitchFamily="18" charset="0"/>
              </a:rPr>
              <a:t>посттравматического </a:t>
            </a:r>
            <a:r>
              <a:rPr lang="ru-RU" dirty="0">
                <a:solidFill>
                  <a:srgbClr val="333333"/>
                </a:solidFill>
                <a:latin typeface="Times New Roman" panose="02020603050405020304" pitchFamily="18" charset="0"/>
                <a:cs typeface="Times New Roman" panose="02020603050405020304" pitchFamily="18" charset="0"/>
              </a:rPr>
              <a:t>стрессового расстройства.</a:t>
            </a:r>
          </a:p>
          <a:p>
            <a:pPr indent="450000" algn="just"/>
            <a:r>
              <a:rPr lang="ru-RU" dirty="0">
                <a:solidFill>
                  <a:srgbClr val="333333"/>
                </a:solidFill>
                <a:latin typeface="Times New Roman" panose="02020603050405020304" pitchFamily="18" charset="0"/>
                <a:cs typeface="Times New Roman" panose="02020603050405020304" pitchFamily="18" charset="0"/>
              </a:rPr>
              <a:t>Необходимо отработать чувства ребенка к насильнику. Ребенок может испытывать хорошие чувства к насильнику, особенно если обидчик является близким ребенку человеком. Надо поддержать его в этом, но скажите, что, то, что он делает отвратительно, и это никому непозволительно. В тех случаях, где обидчик является близким ребенку человеком (членом семьи) и его удалили из окружения ребенка, одновременно с чувством ненависти к обидчику, ребёнок переживает чувство потери. Ребёнок может находиться в растерянности от своих противоречивых чувств.</a:t>
            </a:r>
          </a:p>
        </p:txBody>
      </p:sp>
    </p:spTree>
    <p:extLst>
      <p:ext uri="{BB962C8B-B14F-4D97-AF65-F5344CB8AC3E}">
        <p14:creationId xmlns:p14="http://schemas.microsoft.com/office/powerpoint/2010/main" val="348428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3207" y="640080"/>
            <a:ext cx="10723418" cy="4524315"/>
          </a:xfrm>
          <a:prstGeom prst="rect">
            <a:avLst/>
          </a:prstGeom>
        </p:spPr>
        <p:txBody>
          <a:bodyPr wrap="square">
            <a:spAutoFit/>
          </a:bodyPr>
          <a:lstStyle/>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В работе с детьми, подвергшимися сексуальным злоупотреблениям, важное место занимает работа над отношением таких детей к собственному телу или телу других лиц. Люди, пострадавшие от насилия имеют нарушенный образ тела, размытые личностные границы. Часто эти дети не любят свое тело, считают его испорченным. Это могут быть </a:t>
            </a:r>
            <a:r>
              <a:rPr lang="ru-RU" b="0" i="0" dirty="0" err="1" smtClean="0">
                <a:solidFill>
                  <a:srgbClr val="333333"/>
                </a:solidFill>
                <a:effectLst/>
                <a:latin typeface="Times New Roman" panose="02020603050405020304" pitchFamily="18" charset="0"/>
                <a:cs typeface="Times New Roman" panose="02020603050405020304" pitchFamily="18" charset="0"/>
              </a:rPr>
              <a:t>диссоциативные</a:t>
            </a:r>
            <a:r>
              <a:rPr lang="ru-RU" b="0" i="0" dirty="0" smtClean="0">
                <a:solidFill>
                  <a:srgbClr val="333333"/>
                </a:solidFill>
                <a:effectLst/>
                <a:latin typeface="Times New Roman" panose="02020603050405020304" pitchFamily="18" charset="0"/>
                <a:cs typeface="Times New Roman" panose="02020603050405020304" pitchFamily="18" charset="0"/>
              </a:rPr>
              <a:t> нарушения, когда происходит отрицание своего тела, отстранение от него, чтобы избежать чувства боли и стыда. Очень важно научить ребенка, что прикосновение к телу не обязательно должно быть связано с болью. Ребенку необходимо «понять разницу между «хорошим» и «плохим» прикосновением, уметь устанавливать границы, что дает возможность детям научиться доверять окружающим, а также осознать, что прикосновение может отражать заботу друг о друге и не нести никакой сексуальной информации».  Необходимо научить ребенка твердо и уверенно говорить «НЕТ» в ситуациях, которые его пугают.</a:t>
            </a:r>
          </a:p>
          <a:p>
            <a:pPr indent="450000" algn="just"/>
            <a:r>
              <a:rPr lang="ru-RU" b="0" i="0" dirty="0" smtClean="0">
                <a:solidFill>
                  <a:srgbClr val="333333"/>
                </a:solidFill>
                <a:effectLst/>
                <a:latin typeface="Times New Roman" panose="02020603050405020304" pitchFamily="18" charset="0"/>
                <a:cs typeface="Times New Roman" panose="02020603050405020304" pitchFamily="18" charset="0"/>
              </a:rPr>
              <a:t>«Если дети хорошо осведомлены о неуместных прикосновениях, умеют доверять своим чувствам, анализировать различные ситуации, хорошо разбираться в людях и знают, где можно получить помощь, если она понадобится, они менее подвержены тому, чтобы стать жертвами любого насилия». </a:t>
            </a:r>
          </a:p>
          <a:p>
            <a:pPr indent="450000" algn="just"/>
            <a:r>
              <a:rPr lang="ru-RU" dirty="0">
                <a:solidFill>
                  <a:srgbClr val="333333"/>
                </a:solidFill>
                <a:latin typeface="Times New Roman" panose="02020603050405020304" pitchFamily="18" charset="0"/>
                <a:cs typeface="Times New Roman" panose="02020603050405020304" pitchFamily="18" charset="0"/>
              </a:rPr>
              <a:t>В </a:t>
            </a:r>
            <a:r>
              <a:rPr lang="ru-RU" b="1" dirty="0">
                <a:solidFill>
                  <a:srgbClr val="333333"/>
                </a:solidFill>
                <a:latin typeface="Times New Roman" panose="02020603050405020304" pitchFamily="18" charset="0"/>
                <a:cs typeface="Times New Roman" panose="02020603050405020304" pitchFamily="18" charset="0"/>
              </a:rPr>
              <a:t>третьем блоке</a:t>
            </a:r>
            <a:r>
              <a:rPr lang="ru-RU" dirty="0">
                <a:solidFill>
                  <a:srgbClr val="333333"/>
                </a:solidFill>
                <a:latin typeface="Times New Roman" panose="02020603050405020304" pitchFamily="18" charset="0"/>
                <a:cs typeface="Times New Roman" panose="02020603050405020304" pitchFamily="18" charset="0"/>
              </a:rPr>
              <a:t>, работая по формированию новых стратегий поведения – по отношению к себе, к окружающим, к будущему, важно сформировать личностный ресурс ребенка, позволяющий повысить самооценку, уверенность в себе, доверие к себе, к окружающим, развить навыки </a:t>
            </a:r>
            <a:r>
              <a:rPr lang="ru-RU" dirty="0" smtClean="0">
                <a:solidFill>
                  <a:srgbClr val="333333"/>
                </a:solidFill>
                <a:latin typeface="Times New Roman" panose="02020603050405020304" pitchFamily="18" charset="0"/>
                <a:cs typeface="Times New Roman" panose="02020603050405020304" pitchFamily="18" charset="0"/>
              </a:rPr>
              <a:t>общения</a:t>
            </a:r>
            <a:r>
              <a:rPr lang="ru-RU" dirty="0" smtClean="0"/>
              <a:t>.</a:t>
            </a:r>
          </a:p>
        </p:txBody>
      </p:sp>
    </p:spTree>
    <p:extLst>
      <p:ext uri="{BB962C8B-B14F-4D97-AF65-F5344CB8AC3E}">
        <p14:creationId xmlns:p14="http://schemas.microsoft.com/office/powerpoint/2010/main" val="2610865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7897" y="756458"/>
            <a:ext cx="10424161" cy="5509200"/>
          </a:xfrm>
          <a:prstGeom prst="rect">
            <a:avLst/>
          </a:prstGeom>
        </p:spPr>
        <p:txBody>
          <a:bodyPr wrap="square">
            <a:spAutoFit/>
          </a:bodyPr>
          <a:lstStyle/>
          <a:p>
            <a:pPr algn="just">
              <a:buFont typeface="Georgia" panose="02040502050405020303" pitchFamily="18" charset="0"/>
              <a:buNone/>
            </a:pPr>
            <a:r>
              <a:rPr lang="ru-RU" altLang="ru-RU" b="1" i="1" dirty="0">
                <a:solidFill>
                  <a:srgbClr val="7030A0"/>
                </a:solidFill>
                <a:latin typeface="Times New Roman" panose="02020603050405020304" pitchFamily="18" charset="0"/>
                <a:cs typeface="Times New Roman" panose="02020603050405020304" pitchFamily="18" charset="0"/>
              </a:rPr>
              <a:t>Методики психологического </a:t>
            </a:r>
            <a:r>
              <a:rPr lang="ru-RU" altLang="ru-RU" b="1" i="1" dirty="0" smtClean="0">
                <a:solidFill>
                  <a:srgbClr val="7030A0"/>
                </a:solidFill>
                <a:latin typeface="Times New Roman" panose="02020603050405020304" pitchFamily="18" charset="0"/>
                <a:cs typeface="Times New Roman" panose="02020603050405020304" pitchFamily="18" charset="0"/>
              </a:rPr>
              <a:t>исследования  </a:t>
            </a:r>
            <a:r>
              <a:rPr lang="ru-RU" altLang="ru-RU" b="1" i="1" dirty="0">
                <a:solidFill>
                  <a:srgbClr val="7030A0"/>
                </a:solidFill>
                <a:latin typeface="Times New Roman" panose="02020603050405020304" pitchFamily="18" charset="0"/>
                <a:cs typeface="Times New Roman" panose="02020603050405020304" pitchFamily="18" charset="0"/>
              </a:rPr>
              <a:t>для выявление индикаторов опыта пережитого насилия</a:t>
            </a:r>
          </a:p>
          <a:p>
            <a:pPr algn="just">
              <a:spcBef>
                <a:spcPct val="0"/>
              </a:spcBef>
              <a:spcAft>
                <a:spcPct val="0"/>
              </a:spcAft>
              <a:buFont typeface="Georgia" panose="02040502050405020303" pitchFamily="18" charset="0"/>
              <a:buNone/>
            </a:pPr>
            <a:r>
              <a:rPr lang="ru-RU" altLang="ru-RU" sz="1600" i="1" dirty="0" smtClean="0">
                <a:latin typeface="Times New Roman" panose="02020603050405020304" pitchFamily="18" charset="0"/>
                <a:cs typeface="Times New Roman" panose="02020603050405020304" pitchFamily="18" charset="0"/>
              </a:rPr>
              <a:t>Выявление ребенка, пережившего опыт насилия, является первым шагом в оказании ему последующей комплексной психологической, социальной, правовой, медицинской помощи. И поэтому является важной частью защиты ребенка от всех форм насилия. Психологический анализ детей, которые могут быть подвергнуты насилию, позволит специалистам на ранних этапах вмешиваться в ситуацию с целью профилактики и предотвращения ненадлежащего обращения с ребенком.</a:t>
            </a:r>
            <a:endParaRPr lang="ru-RU" altLang="ru-RU" sz="2000" b="1" dirty="0" smtClean="0">
              <a:solidFill>
                <a:srgbClr val="7030A0"/>
              </a:solidFill>
              <a:latin typeface="Times New Roman" panose="02020603050405020304" pitchFamily="18" charset="0"/>
              <a:cs typeface="Times New Roman" panose="02020603050405020304" pitchFamily="18" charset="0"/>
            </a:endParaRPr>
          </a:p>
          <a:p>
            <a:pPr algn="just">
              <a:buFont typeface="Georgia" panose="02040502050405020303" pitchFamily="18" charset="0"/>
              <a:buNone/>
            </a:pPr>
            <a:r>
              <a:rPr lang="ru-RU" altLang="ru-RU" sz="2000" dirty="0" smtClean="0">
                <a:latin typeface="Times New Roman" panose="02020603050405020304" pitchFamily="18" charset="0"/>
                <a:cs typeface="Times New Roman" panose="02020603050405020304" pitchFamily="18" charset="0"/>
              </a:rPr>
              <a:t>1</a:t>
            </a:r>
            <a:r>
              <a:rPr lang="ru-RU" altLang="ru-RU" dirty="0">
                <a:latin typeface="Times New Roman" panose="02020603050405020304" pitchFamily="18" charset="0"/>
                <a:cs typeface="Times New Roman" panose="02020603050405020304" pitchFamily="18" charset="0"/>
              </a:rPr>
              <a:t>. Анкета оценки социально-психологического состояния подростков И.М. Никольской – И.В. </a:t>
            </a:r>
            <a:r>
              <a:rPr lang="ru-RU" altLang="ru-RU" dirty="0" err="1">
                <a:latin typeface="Times New Roman" panose="02020603050405020304" pitchFamily="18" charset="0"/>
                <a:cs typeface="Times New Roman" panose="02020603050405020304" pitchFamily="18" charset="0"/>
              </a:rPr>
              <a:t>Добрякова</a:t>
            </a:r>
            <a:r>
              <a:rPr lang="ru-RU" altLang="ru-RU" dirty="0">
                <a:latin typeface="Times New Roman" panose="02020603050405020304" pitchFamily="18" charset="0"/>
                <a:cs typeface="Times New Roman" panose="02020603050405020304" pitchFamily="18" charset="0"/>
              </a:rPr>
              <a:t> (2014).</a:t>
            </a:r>
          </a:p>
          <a:p>
            <a:pPr algn="just">
              <a:buFont typeface="Georgia" panose="02040502050405020303" pitchFamily="18" charset="0"/>
              <a:buNone/>
            </a:pPr>
            <a:r>
              <a:rPr lang="ru-RU" altLang="ru-RU" dirty="0">
                <a:latin typeface="Times New Roman" panose="02020603050405020304" pitchFamily="18" charset="0"/>
                <a:cs typeface="Times New Roman" panose="02020603050405020304" pitchFamily="18" charset="0"/>
              </a:rPr>
              <a:t>2. Методика диагностики представлений ребенка о насилии «Незаконченные предложения» (Волкова Е.Н., 2008).</a:t>
            </a:r>
          </a:p>
          <a:p>
            <a:pPr algn="just">
              <a:buFont typeface="Georgia" panose="02040502050405020303" pitchFamily="18" charset="0"/>
              <a:buNone/>
            </a:pPr>
            <a:r>
              <a:rPr lang="ru-RU" altLang="ru-RU" dirty="0">
                <a:latin typeface="Times New Roman" panose="02020603050405020304" pitchFamily="18" charset="0"/>
                <a:cs typeface="Times New Roman" panose="02020603050405020304" pitchFamily="18" charset="0"/>
              </a:rPr>
              <a:t>3. Детская шкала для диагностики тяжести реакций на травматический стресс (Р. </a:t>
            </a:r>
            <a:r>
              <a:rPr lang="ru-RU" altLang="ru-RU" dirty="0" err="1">
                <a:latin typeface="Times New Roman" panose="02020603050405020304" pitchFamily="18" charset="0"/>
                <a:cs typeface="Times New Roman" panose="02020603050405020304" pitchFamily="18" charset="0"/>
              </a:rPr>
              <a:t>Пинос</a:t>
            </a:r>
            <a:r>
              <a:rPr lang="ru-RU" altLang="ru-RU" dirty="0">
                <a:latin typeface="Times New Roman" panose="02020603050405020304" pitchFamily="18" charset="0"/>
                <a:cs typeface="Times New Roman" panose="02020603050405020304" pitchFamily="18" charset="0"/>
              </a:rPr>
              <a:t>, А. </a:t>
            </a:r>
            <a:r>
              <a:rPr lang="ru-RU" altLang="ru-RU" dirty="0" err="1">
                <a:latin typeface="Times New Roman" panose="02020603050405020304" pitchFamily="18" charset="0"/>
                <a:cs typeface="Times New Roman" panose="02020603050405020304" pitchFamily="18" charset="0"/>
              </a:rPr>
              <a:t>Стенберг</a:t>
            </a:r>
            <a:r>
              <a:rPr lang="ru-RU" altLang="ru-RU" dirty="0">
                <a:latin typeface="Times New Roman" panose="02020603050405020304" pitchFamily="18" charset="0"/>
                <a:cs typeface="Times New Roman" panose="02020603050405020304" pitchFamily="18" charset="0"/>
              </a:rPr>
              <a:t>, 2002).</a:t>
            </a:r>
          </a:p>
          <a:p>
            <a:pPr algn="just">
              <a:buFont typeface="Georgia" panose="02040502050405020303" pitchFamily="18" charset="0"/>
              <a:buNone/>
            </a:pPr>
            <a:r>
              <a:rPr lang="ru-RU" altLang="ru-RU" dirty="0">
                <a:latin typeface="Times New Roman" panose="02020603050405020304" pitchFamily="18" charset="0"/>
                <a:cs typeface="Times New Roman" panose="02020603050405020304" pitchFamily="18" charset="0"/>
              </a:rPr>
              <a:t>4. Проективная методика по выбору исследователя («Дом, дерево, человек» «Автопортрет», «Кинетический рисунок семьи», «Кинетический рисунок класса/группы», «Несуществующее животное», ЦТО Эткинда);</a:t>
            </a:r>
          </a:p>
          <a:p>
            <a:pPr algn="just">
              <a:buFont typeface="Georgia" panose="02040502050405020303" pitchFamily="18" charset="0"/>
              <a:buNone/>
            </a:pPr>
            <a:r>
              <a:rPr lang="ru-RU" altLang="ru-RU" dirty="0">
                <a:latin typeface="Times New Roman" panose="02020603050405020304" pitchFamily="18" charset="0"/>
                <a:cs typeface="Times New Roman" panose="02020603050405020304" pitchFamily="18" charset="0"/>
              </a:rPr>
              <a:t>5. Карта наблюдений для выявления внешних физических и поведенческих проявлений, характерных для ребенка, пережившего ситуацию насилия (Волкова Е.Н., 2008)</a:t>
            </a:r>
          </a:p>
          <a:p>
            <a:pPr algn="just">
              <a:buFont typeface="Georgia" panose="02040502050405020303" pitchFamily="18" charset="0"/>
              <a:buNone/>
            </a:pPr>
            <a:r>
              <a:rPr lang="ru-RU" altLang="ru-RU" dirty="0">
                <a:latin typeface="Times New Roman" panose="02020603050405020304" pitchFamily="18" charset="0"/>
                <a:cs typeface="Times New Roman" panose="02020603050405020304" pitchFamily="18" charset="0"/>
              </a:rPr>
              <a:t>6. Адаптированная методика интервью для диагностики насилия (Волкова Е.Н., 2008).</a:t>
            </a:r>
          </a:p>
          <a:p>
            <a:pPr algn="just">
              <a:buFont typeface="Georgia" panose="02040502050405020303" pitchFamily="18" charset="0"/>
              <a:buNone/>
            </a:pPr>
            <a:r>
              <a:rPr lang="ru-RU" altLang="ru-RU" dirty="0">
                <a:latin typeface="Times New Roman" panose="02020603050405020304" pitchFamily="18" charset="0"/>
                <a:cs typeface="Times New Roman" panose="02020603050405020304" pitchFamily="18" charset="0"/>
              </a:rPr>
              <a:t>7. Метод серийных рисунков и рассказов (Никольская И.М., 2010).</a:t>
            </a:r>
          </a:p>
          <a:p>
            <a:pPr algn="just">
              <a:buFont typeface="Georgia" panose="02040502050405020303" pitchFamily="18" charset="0"/>
              <a:buNone/>
            </a:pPr>
            <a:r>
              <a:rPr lang="ru-RU" altLang="ru-RU" dirty="0">
                <a:latin typeface="Times New Roman" panose="02020603050405020304" pitchFamily="18" charset="0"/>
                <a:cs typeface="Times New Roman" panose="02020603050405020304" pitchFamily="18" charset="0"/>
              </a:rPr>
              <a:t>8. Шкала симптомов сексуального насилия (И. А. Фурманов)</a:t>
            </a:r>
          </a:p>
        </p:txBody>
      </p:sp>
    </p:spTree>
    <p:extLst>
      <p:ext uri="{BB962C8B-B14F-4D97-AF65-F5344CB8AC3E}">
        <p14:creationId xmlns:p14="http://schemas.microsoft.com/office/powerpoint/2010/main" val="220627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4647" y="739833"/>
            <a:ext cx="10598728" cy="4770537"/>
          </a:xfrm>
          <a:prstGeom prst="rect">
            <a:avLst/>
          </a:prstGeom>
        </p:spPr>
        <p:txBody>
          <a:bodyPr wrap="square">
            <a:spAutoFit/>
          </a:bodyPr>
          <a:lstStyle/>
          <a:p>
            <a:pPr algn="ctr">
              <a:buFont typeface="Georgia" panose="02040502050405020303" pitchFamily="18" charset="0"/>
              <a:buNone/>
            </a:pPr>
            <a:r>
              <a:rPr lang="ru-RU" altLang="ru-RU" b="1" u="sng" dirty="0" smtClean="0">
                <a:solidFill>
                  <a:srgbClr val="7030A0"/>
                </a:solidFill>
                <a:latin typeface="Times New Roman" panose="02020603050405020304" pitchFamily="18" charset="0"/>
                <a:cs typeface="Times New Roman" panose="02020603050405020304" pitchFamily="18" charset="0"/>
              </a:rPr>
              <a:t>Метод Серийных рисунков и рассказов </a:t>
            </a:r>
          </a:p>
          <a:p>
            <a:pPr algn="ctr">
              <a:buFont typeface="Georgia" panose="02040502050405020303" pitchFamily="18" charset="0"/>
              <a:buNone/>
            </a:pPr>
            <a:r>
              <a:rPr lang="ru-RU" altLang="ru-RU" b="1" u="sng" dirty="0" smtClean="0">
                <a:solidFill>
                  <a:srgbClr val="7030A0"/>
                </a:solidFill>
                <a:latin typeface="Times New Roman" panose="02020603050405020304" pitchFamily="18" charset="0"/>
                <a:cs typeface="Times New Roman" panose="02020603050405020304" pitchFamily="18" charset="0"/>
              </a:rPr>
              <a:t>(Никольская И.М., 2009)</a:t>
            </a:r>
          </a:p>
          <a:p>
            <a:pPr indent="450000" algn="just"/>
            <a:r>
              <a:rPr lang="ru-RU" altLang="ru-RU" dirty="0" smtClean="0">
                <a:latin typeface="Times New Roman" panose="02020603050405020304" pitchFamily="18" charset="0"/>
                <a:cs typeface="Times New Roman" panose="02020603050405020304" pitchFamily="18" charset="0"/>
              </a:rPr>
              <a:t>Метод серийных рисунков и рассказов – проективная арт-терапевтическая технология, разработанная И.М. Никольской для диагностики и коррекции внутреннего мира детей от 7 лет. Использование метода облегчает контакт между специалистом и ребенком; делает зримыми для взрослых значимые проблемы детей и их ресурсы; выявляет процессы адаптации к стрессу; дает ребенку опыт самораскрытия и помогает формированию самосознания; создает условия для </a:t>
            </a:r>
            <a:r>
              <a:rPr lang="ru-RU" altLang="ru-RU" dirty="0" err="1" smtClean="0">
                <a:latin typeface="Times New Roman" panose="02020603050405020304" pitchFamily="18" charset="0"/>
                <a:cs typeface="Times New Roman" panose="02020603050405020304" pitchFamily="18" charset="0"/>
              </a:rPr>
              <a:t>отреагирования</a:t>
            </a:r>
            <a:r>
              <a:rPr lang="ru-RU" altLang="ru-RU" dirty="0" smtClean="0">
                <a:latin typeface="Times New Roman" panose="02020603050405020304" pitchFamily="18" charset="0"/>
                <a:cs typeface="Times New Roman" panose="02020603050405020304" pitchFamily="18" charset="0"/>
              </a:rPr>
              <a:t> психотравмирующих переживаний; формирует опыт взаимодействия со специалистом.</a:t>
            </a:r>
          </a:p>
          <a:p>
            <a:pPr indent="449263" algn="just">
              <a:spcBef>
                <a:spcPct val="0"/>
              </a:spcBef>
              <a:spcAft>
                <a:spcPct val="0"/>
              </a:spcAft>
            </a:pPr>
            <a:r>
              <a:rPr lang="ru-RU" altLang="ru-RU" dirty="0">
                <a:latin typeface="Times New Roman" panose="02020603050405020304" pitchFamily="18" charset="0"/>
                <a:cs typeface="Times New Roman" panose="02020603050405020304" pitchFamily="18" charset="0"/>
              </a:rPr>
              <a:t>В течение одного сеанса ребенку предлагают создать серию проективных рисунков на заданные темы, а затем составить в диалоге с психологом устные или письменные рассказы о том, что на рисунках изображено. Цель – отражение в продуктах творческой деятельности особенностей внутреннего мира и поведения ребенка: его представлений о себе и окружающих; желаний, стремлений и фантазий; </a:t>
            </a:r>
            <a:r>
              <a:rPr lang="ru-RU" altLang="ru-RU" dirty="0" err="1">
                <a:latin typeface="Times New Roman" panose="02020603050405020304" pitchFamily="18" charset="0"/>
                <a:cs typeface="Times New Roman" panose="02020603050405020304" pitchFamily="18" charset="0"/>
              </a:rPr>
              <a:t>внутриличностных</a:t>
            </a:r>
            <a:r>
              <a:rPr lang="ru-RU" altLang="ru-RU" dirty="0">
                <a:latin typeface="Times New Roman" panose="02020603050405020304" pitchFamily="18" charset="0"/>
                <a:cs typeface="Times New Roman" panose="02020603050405020304" pitchFamily="18" charset="0"/>
              </a:rPr>
              <a:t> и межличностных конфликтов; психотравмирующих переживаний; механизмов психологической защиты и </a:t>
            </a:r>
            <a:r>
              <a:rPr lang="ru-RU" altLang="ru-RU" dirty="0" err="1">
                <a:latin typeface="Times New Roman" panose="02020603050405020304" pitchFamily="18" charset="0"/>
                <a:cs typeface="Times New Roman" panose="02020603050405020304" pitchFamily="18" charset="0"/>
              </a:rPr>
              <a:t>копинг</a:t>
            </a:r>
            <a:r>
              <a:rPr lang="ru-RU" altLang="ru-RU" dirty="0">
                <a:latin typeface="Times New Roman" panose="02020603050405020304" pitchFamily="18" charset="0"/>
                <a:cs typeface="Times New Roman" panose="02020603050405020304" pitchFamily="18" charset="0"/>
              </a:rPr>
              <a:t>-стратегий; перспективы будущей жизни. Результат – осознание и отреагирование ребенком своих проблем посредством их визуализации, вербализации, обсуждения и разделения с другим человеком.</a:t>
            </a:r>
          </a:p>
          <a:p>
            <a:pPr indent="449263" algn="just">
              <a:spcBef>
                <a:spcPct val="0"/>
              </a:spcBef>
              <a:spcAft>
                <a:spcPct val="0"/>
              </a:spcAft>
            </a:pPr>
            <a:endParaRPr lang="ru-RU" alt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43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9338" y="714895"/>
            <a:ext cx="10365970" cy="5078313"/>
          </a:xfrm>
          <a:prstGeom prst="rect">
            <a:avLst/>
          </a:prstGeom>
        </p:spPr>
        <p:txBody>
          <a:bodyPr wrap="square">
            <a:spAutoFit/>
          </a:bodyPr>
          <a:lstStyle/>
          <a:p>
            <a:pPr indent="450000" algn="just"/>
            <a:r>
              <a:rPr lang="ru-RU" altLang="ru-RU" dirty="0" smtClean="0">
                <a:latin typeface="Times New Roman" panose="02020603050405020304" pitchFamily="18" charset="0"/>
                <a:cs typeface="Times New Roman" panose="02020603050405020304" pitchFamily="18" charset="0"/>
              </a:rPr>
              <a:t>Темы для рисования задаются («навязываются») ребенку психологом. Обычно они сформулированы от первого лица (содержат местоимения «я», «мой», «мне» и пр.) и эмоционально насыщенны (указывают на переживание ряда эмоций и чувств). </a:t>
            </a:r>
            <a:endParaRPr lang="ru-RU" altLang="ru-RU" dirty="0">
              <a:latin typeface="Times New Roman" panose="02020603050405020304" pitchFamily="18" charset="0"/>
              <a:cs typeface="Times New Roman" panose="02020603050405020304" pitchFamily="18" charset="0"/>
            </a:endParaRPr>
          </a:p>
          <a:p>
            <a:pPr indent="450000" algn="just"/>
            <a:r>
              <a:rPr lang="ru-RU" altLang="ru-RU" dirty="0" smtClean="0">
                <a:latin typeface="Times New Roman" panose="02020603050405020304" pitchFamily="18" charset="0"/>
                <a:cs typeface="Times New Roman" panose="02020603050405020304" pitchFamily="18" charset="0"/>
              </a:rPr>
              <a:t>После </a:t>
            </a:r>
            <a:r>
              <a:rPr lang="ru-RU" altLang="ru-RU" dirty="0">
                <a:latin typeface="Times New Roman" panose="02020603050405020304" pitchFamily="18" charset="0"/>
                <a:cs typeface="Times New Roman" panose="02020603050405020304" pitchFamily="18" charset="0"/>
              </a:rPr>
              <a:t>того как сделан рисунок, специалист с помощью уточняющих вопросов побуждает ребенка составить по рисунку рассказ. Он задает вопросы по типу: «Что тут на рисунке происходит?», «Где ты (этот человек) находится?», "Что ты (этот человек) делаешь (-</a:t>
            </a:r>
            <a:r>
              <a:rPr lang="ru-RU" altLang="ru-RU" dirty="0" err="1">
                <a:latin typeface="Times New Roman" panose="02020603050405020304" pitchFamily="18" charset="0"/>
                <a:cs typeface="Times New Roman" panose="02020603050405020304" pitchFamily="18" charset="0"/>
              </a:rPr>
              <a:t>ет</a:t>
            </a:r>
            <a:r>
              <a:rPr lang="ru-RU" altLang="ru-RU" dirty="0">
                <a:latin typeface="Times New Roman" panose="02020603050405020304" pitchFamily="18" charset="0"/>
                <a:cs typeface="Times New Roman" panose="02020603050405020304" pitchFamily="18" charset="0"/>
              </a:rPr>
              <a:t>)?" «Какое у тебя (у этого человека) здесь настроение?», «О чем ты (этот человек) думаешь (-</a:t>
            </a:r>
            <a:r>
              <a:rPr lang="ru-RU" altLang="ru-RU" dirty="0" err="1">
                <a:latin typeface="Times New Roman" panose="02020603050405020304" pitchFamily="18" charset="0"/>
                <a:cs typeface="Times New Roman" panose="02020603050405020304" pitchFamily="18" charset="0"/>
              </a:rPr>
              <a:t>ет</a:t>
            </a:r>
            <a:r>
              <a:rPr lang="ru-RU" altLang="ru-RU" dirty="0">
                <a:latin typeface="Times New Roman" panose="02020603050405020304" pitchFamily="18" charset="0"/>
                <a:cs typeface="Times New Roman" panose="02020603050405020304" pitchFamily="18" charset="0"/>
              </a:rPr>
              <a:t>)?» и пр. При работе с детьми психолог фиксирует свои вопросы и ответы ребенка, при работе с подростками и взрослыми клиент нередко сам дает письменные ответы на вопросы психолога. Таким образом, рассказы по рисункам создаются в диалоге с </a:t>
            </a:r>
            <a:r>
              <a:rPr lang="ru-RU" altLang="ru-RU" dirty="0" smtClean="0">
                <a:latin typeface="Times New Roman" panose="02020603050405020304" pitchFamily="18" charset="0"/>
                <a:cs typeface="Times New Roman" panose="02020603050405020304" pitchFamily="18" charset="0"/>
              </a:rPr>
              <a:t>психологом.</a:t>
            </a:r>
          </a:p>
          <a:p>
            <a:pPr indent="450000" algn="just"/>
            <a:r>
              <a:rPr lang="ru-RU" altLang="ru-RU" dirty="0" smtClean="0">
                <a:latin typeface="Times New Roman" panose="02020603050405020304" pitchFamily="18" charset="0"/>
                <a:cs typeface="Times New Roman" panose="02020603050405020304" pitchFamily="18" charset="0"/>
              </a:rPr>
              <a:t>После </a:t>
            </a:r>
            <a:r>
              <a:rPr lang="ru-RU" altLang="ru-RU" dirty="0">
                <a:latin typeface="Times New Roman" panose="02020603050405020304" pitchFamily="18" charset="0"/>
                <a:cs typeface="Times New Roman" panose="02020603050405020304" pitchFamily="18" charset="0"/>
              </a:rPr>
              <a:t>завершения этой процедуры специалист, ребенок и его родители совместно обсуждают и обобщают проделанную работу (подведение итогов содержания и чувствам</a:t>
            </a:r>
            <a:r>
              <a:rPr lang="ru-RU" altLang="ru-RU" dirty="0" smtClean="0">
                <a:latin typeface="Times New Roman" panose="02020603050405020304" pitchFamily="18" charset="0"/>
                <a:cs typeface="Times New Roman" panose="02020603050405020304" pitchFamily="18" charset="0"/>
              </a:rPr>
              <a:t>).</a:t>
            </a:r>
          </a:p>
          <a:p>
            <a:pPr indent="450000" algn="just"/>
            <a:r>
              <a:rPr lang="ru-RU" altLang="ru-RU" dirty="0" smtClean="0">
                <a:latin typeface="Times New Roman" panose="02020603050405020304" pitchFamily="18" charset="0"/>
                <a:cs typeface="Times New Roman" panose="02020603050405020304" pitchFamily="18" charset="0"/>
              </a:rPr>
              <a:t>Важнейший </a:t>
            </a:r>
            <a:r>
              <a:rPr lang="ru-RU" altLang="ru-RU" dirty="0">
                <a:latin typeface="Times New Roman" panose="02020603050405020304" pitchFamily="18" charset="0"/>
                <a:cs typeface="Times New Roman" panose="02020603050405020304" pitchFamily="18" charset="0"/>
              </a:rPr>
              <a:t>принцип взаимодействия психолога с ребенком в процессе серийного рисования – безусловное одобрение и принятие всех продуктов творческой деятельности, независимо от их содержания, формы и качества. Получая безусловное положительное подкрепление, дети достаточно быстро втягиваются в работу. С третьего-четвертого рисунка они обычно начинают рисовать быстро, уверенно и сами дают комментарии к своим рисункам. В какой-то момент они могут отказаться рисовать очередной рисунок и просто рассказывают или записывают рассказ на заданную тему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071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331" y="723206"/>
            <a:ext cx="10740044" cy="5016758"/>
          </a:xfrm>
          <a:prstGeom prst="rect">
            <a:avLst/>
          </a:prstGeom>
        </p:spPr>
        <p:txBody>
          <a:bodyPr wrap="square">
            <a:spAutoFit/>
          </a:bodyPr>
          <a:lstStyle/>
          <a:p>
            <a:pPr indent="450000" algn="just"/>
            <a:r>
              <a:rPr lang="ru-RU" altLang="ru-RU" sz="1600" dirty="0">
                <a:latin typeface="Times New Roman" panose="02020603050405020304" pitchFamily="18" charset="0"/>
                <a:cs typeface="Times New Roman" panose="02020603050405020304" pitchFamily="18" charset="0"/>
              </a:rPr>
              <a:t>Метод серийных рисунков и рассказов используется как однократная процедура (все рисунки и рассказы создаются в течение одного сеанса). Однако затем полученные материалы могут использоваться на других сеансах, в течение длительного времени, для детальной проработки вскрытых проблем и отслеживания динамики изменений.</a:t>
            </a:r>
          </a:p>
          <a:p>
            <a:pPr indent="450000" algn="just"/>
            <a:r>
              <a:rPr lang="ru-RU" altLang="ru-RU" sz="1600" dirty="0">
                <a:latin typeface="Times New Roman" panose="02020603050405020304" pitchFamily="18" charset="0"/>
                <a:cs typeface="Times New Roman" panose="02020603050405020304" pitchFamily="18" charset="0"/>
              </a:rPr>
              <a:t>Технология работы на сеансе структурирована и включает три этапа. Определена примерная очередность заданий, которые предлагаются ребенку.</a:t>
            </a:r>
          </a:p>
          <a:p>
            <a:pPr indent="450000" algn="just"/>
            <a:r>
              <a:rPr lang="ru-RU" altLang="ru-RU" sz="1600" i="1" dirty="0">
                <a:latin typeface="Times New Roman" panose="02020603050405020304" pitchFamily="18" charset="0"/>
                <a:cs typeface="Times New Roman" panose="02020603050405020304" pitchFamily="18" charset="0"/>
              </a:rPr>
              <a:t>Этап 1. Рисунки и рассказы на тему "Мой автопортрет в полный рост", "Моя семья" («Семейная </a:t>
            </a:r>
            <a:r>
              <a:rPr lang="ru-RU" altLang="ru-RU" sz="1600" i="1" dirty="0" err="1">
                <a:latin typeface="Times New Roman" panose="02020603050405020304" pitchFamily="18" charset="0"/>
                <a:cs typeface="Times New Roman" panose="02020603050405020304" pitchFamily="18" charset="0"/>
              </a:rPr>
              <a:t>социограмма</a:t>
            </a:r>
            <a:r>
              <a:rPr lang="ru-RU" altLang="ru-RU" sz="1600" i="1" dirty="0">
                <a:latin typeface="Times New Roman" panose="02020603050405020304" pitchFamily="18" charset="0"/>
                <a:cs typeface="Times New Roman" panose="02020603050405020304" pitchFamily="18" charset="0"/>
              </a:rPr>
              <a:t>»), "Если бы у меня была волшебная палочка...".</a:t>
            </a:r>
            <a:r>
              <a:rPr lang="ru-RU" altLang="ru-RU" sz="1600" dirty="0">
                <a:latin typeface="Times New Roman" panose="02020603050405020304" pitchFamily="18" charset="0"/>
                <a:cs typeface="Times New Roman" panose="02020603050405020304" pitchFamily="18" charset="0"/>
              </a:rPr>
              <a:t> Эти рисунки и рассказы позволяют: а) познакомиться с ребенком; б) исследовать его образ-Я, представления о семейном окружении и самочувствии в семье; в) осуществить присоединение за счет обсуждения «безопасной» и насыщенной позитивными эмоциями темы желаний, стремлений и фантазий; г) ввести в работу, то есть создать определенный настрой.</a:t>
            </a:r>
          </a:p>
          <a:p>
            <a:pPr indent="450000" algn="just"/>
            <a:r>
              <a:rPr lang="ru-RU" altLang="ru-RU" sz="1600" i="1" dirty="0">
                <a:latin typeface="Times New Roman" panose="02020603050405020304" pitchFamily="18" charset="0"/>
                <a:cs typeface="Times New Roman" panose="02020603050405020304" pitchFamily="18" charset="0"/>
              </a:rPr>
              <a:t>Этап 2. Рисунки и рассказы на тему "Я переживаю", "Я боюсь", "Сон, который меня взволновал", "Я об этом не хочу вспоминать". </a:t>
            </a:r>
            <a:r>
              <a:rPr lang="ru-RU" altLang="ru-RU" sz="1600" dirty="0">
                <a:latin typeface="Times New Roman" panose="02020603050405020304" pitchFamily="18" charset="0"/>
                <a:cs typeface="Times New Roman" panose="02020603050405020304" pitchFamily="18" charset="0"/>
              </a:rPr>
              <a:t>Эти задания несут основную эмоциональную нагрузку и стимулируют проявление интенсивных чувств и воспоминаний. С их помощью происходит диагностика отрицательных переживаний и связанных с ними трудных жизненных ситуаций, </a:t>
            </a:r>
            <a:r>
              <a:rPr lang="ru-RU" altLang="ru-RU" sz="1600" dirty="0" err="1">
                <a:latin typeface="Times New Roman" panose="02020603050405020304" pitchFamily="18" charset="0"/>
                <a:cs typeface="Times New Roman" panose="02020603050405020304" pitchFamily="18" charset="0"/>
              </a:rPr>
              <a:t>внутриличностных</a:t>
            </a:r>
            <a:r>
              <a:rPr lang="ru-RU" altLang="ru-RU" sz="1600" dirty="0">
                <a:latin typeface="Times New Roman" panose="02020603050405020304" pitchFamily="18" charset="0"/>
                <a:cs typeface="Times New Roman" panose="02020603050405020304" pitchFamily="18" charset="0"/>
              </a:rPr>
              <a:t> и межличностных конфликтов, механизмов психологической защиты и стратегий </a:t>
            </a:r>
            <a:r>
              <a:rPr lang="ru-RU" altLang="ru-RU" sz="1600" dirty="0" err="1">
                <a:latin typeface="Times New Roman" panose="02020603050405020304" pitchFamily="18" charset="0"/>
                <a:cs typeface="Times New Roman" panose="02020603050405020304" pitchFamily="18" charset="0"/>
              </a:rPr>
              <a:t>совладающего</a:t>
            </a:r>
            <a:r>
              <a:rPr lang="ru-RU" altLang="ru-RU" sz="1600" dirty="0">
                <a:latin typeface="Times New Roman" panose="02020603050405020304" pitchFamily="18" charset="0"/>
                <a:cs typeface="Times New Roman" panose="02020603050405020304" pitchFamily="18" charset="0"/>
              </a:rPr>
              <a:t> поведения. В процессе исследования психотравмирующих переживаний за счет коррекции механизмов психологической защиты осуществляется отреагирование отрицательных эмоций либо отчуждение от них.</a:t>
            </a:r>
          </a:p>
          <a:p>
            <a:pPr indent="450000" algn="just"/>
            <a:r>
              <a:rPr lang="ru-RU" altLang="ru-RU" sz="1600" i="1" dirty="0">
                <a:latin typeface="Times New Roman" panose="02020603050405020304" pitchFamily="18" charset="0"/>
                <a:cs typeface="Times New Roman" panose="02020603050405020304" pitchFamily="18" charset="0"/>
              </a:rPr>
              <a:t>Этап 3. Рисунки и рассказы на тему "Я такой довольный, я такой счастливый", "Мне 25 лет, я взрослый и работаю на своей работе» (для детей)», «Светлое будущее" (для взрослых).</a:t>
            </a:r>
            <a:r>
              <a:rPr lang="ru-RU" altLang="ru-RU" sz="1600" dirty="0">
                <a:latin typeface="Times New Roman" panose="02020603050405020304" pitchFamily="18" charset="0"/>
                <a:cs typeface="Times New Roman" panose="02020603050405020304" pitchFamily="18" charset="0"/>
              </a:rPr>
              <a:t> Они направлены на снятие возникшего напряжения, дают заряд оптимизма, чувство уверенности в себе, ощущение способности справиться с трудностями, формируют образ позитивного будущего.</a:t>
            </a:r>
          </a:p>
        </p:txBody>
      </p:sp>
    </p:spTree>
    <p:extLst>
      <p:ext uri="{BB962C8B-B14F-4D97-AF65-F5344CB8AC3E}">
        <p14:creationId xmlns:p14="http://schemas.microsoft.com/office/powerpoint/2010/main" val="349883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6458" y="997526"/>
            <a:ext cx="10748357" cy="4708981"/>
          </a:xfrm>
          <a:prstGeom prst="rect">
            <a:avLst/>
          </a:prstGeom>
        </p:spPr>
        <p:txBody>
          <a:bodyPr wrap="square">
            <a:spAutoFit/>
          </a:bodyPr>
          <a:lstStyle/>
          <a:p>
            <a:pPr indent="449580"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Таким образом, развращением считается не только собственно половой акт, но и широкий спектр других сексуальных </a:t>
            </a:r>
            <a:r>
              <a:rPr lang="ru-RU" sz="2000" dirty="0" smtClean="0">
                <a:solidFill>
                  <a:srgbClr val="000000"/>
                </a:solidFill>
                <a:latin typeface="Times New Roman" panose="02020603050405020304" pitchFamily="18" charset="0"/>
                <a:ea typeface="Times New Roman" panose="02020603050405020304" pitchFamily="18" charset="0"/>
              </a:rPr>
              <a:t>действий:</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мануальный, оральный, генитальный или любой другой телесный контакт с половыми органами ребенка, а также ласки эрогенных зон;</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введение для стимуляции предметов во влагалище или анус ребенка;</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коитус;</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взаимная мастурбация;</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сексуальная эксплуатация ребенка для порнографических целей или вовлечение в проституцию;</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несоответствующие возрасту ребенка домогательства, демонстрация эротических материалов с целью стимуляции ребенка;</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эксгибиционизм – демонстрация обнаженных гениталий, груди или ягодиц перед ребенком;</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вуайеризм</a:t>
            </a:r>
            <a:r>
              <a:rPr lang="ru-RU" sz="2000" dirty="0">
                <a:solidFill>
                  <a:srgbClr val="000000"/>
                </a:solidFill>
                <a:latin typeface="Times New Roman" panose="02020603050405020304" pitchFamily="18" charset="0"/>
                <a:ea typeface="Times New Roman" panose="02020603050405020304" pitchFamily="18" charset="0"/>
              </a:rPr>
              <a:t> или визионизм – подглядывание в момент купания, переодевания или пребывания в туалете, когда ребенок этого не подозревает, а также принуждение ребенка к раздеванию;</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словесные приставания.</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259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1149" y="665018"/>
            <a:ext cx="10482349" cy="2862322"/>
          </a:xfrm>
          <a:prstGeom prst="rect">
            <a:avLst/>
          </a:prstGeom>
        </p:spPr>
        <p:txBody>
          <a:bodyPr wrap="square">
            <a:spAutoFit/>
          </a:bodyPr>
          <a:lstStyle/>
          <a:p>
            <a:pPr indent="450000" algn="just"/>
            <a:r>
              <a:rPr lang="ru-RU" altLang="ru-RU" dirty="0" smtClean="0">
                <a:latin typeface="Times New Roman" panose="02020603050405020304" pitchFamily="18" charset="0"/>
                <a:cs typeface="Times New Roman" panose="02020603050405020304" pitchFamily="18" charset="0"/>
              </a:rPr>
              <a:t>Список тем и их формулировки могут изменяться с учетом анамнеза, индивидуально-психологических особенностей ребенка и значимой проблематики, выявляемой в ситуации "здесь и теперь". Чаще изменения имеют место на втором этапе рисования. Однако важно, чтобы была соблюдена последовательность перечисленных выше этапов, поскольку она продуцирует у клиента определенную динамику эмоционального состояния. Задача первого этапа – присоединиться к ребенку и ввести его в работу, задача второго – «заставить переживать», задача третьего – вывести из мира переживаний, снять эмоциональное напряжение предыдущего этапа и создать позитивный настрой.</a:t>
            </a:r>
          </a:p>
          <a:p>
            <a:pPr indent="450000" algn="just"/>
            <a:r>
              <a:rPr lang="ru-RU" altLang="ru-RU" dirty="0" smtClean="0">
                <a:latin typeface="Times New Roman" panose="02020603050405020304" pitchFamily="18" charset="0"/>
                <a:cs typeface="Times New Roman" panose="02020603050405020304" pitchFamily="18" charset="0"/>
              </a:rPr>
              <a:t>По завершении работы осуществляется качественный анализ изображений и контент-анализ текстов</a:t>
            </a:r>
            <a:r>
              <a:rPr lang="ru-RU" altLang="ru-RU" dirty="0" smtClean="0">
                <a:latin typeface="Times New Roman" panose="02020603050405020304" pitchFamily="18" charset="0"/>
                <a:cs typeface="Times New Roman" panose="02020603050405020304" pitchFamily="18" charset="0"/>
              </a:rPr>
              <a:t>. </a:t>
            </a:r>
          </a:p>
          <a:p>
            <a:pPr indent="450000" algn="just"/>
            <a:endParaRPr lang="ru-RU" alt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573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0735" y="1687484"/>
            <a:ext cx="8562109" cy="2554545"/>
          </a:xfrm>
          <a:prstGeom prst="rect">
            <a:avLst/>
          </a:prstGeom>
        </p:spPr>
        <p:txBody>
          <a:bodyPr wrap="square">
            <a:spAutoFit/>
          </a:bodyPr>
          <a:lstStyle/>
          <a:p>
            <a:pPr indent="450000" algn="ctr"/>
            <a:r>
              <a:rPr lang="ru-RU" altLang="ru-RU" sz="8000" dirty="0">
                <a:solidFill>
                  <a:srgbClr val="FF0000"/>
                </a:solidFill>
                <a:latin typeface="Times New Roman" panose="02020603050405020304" pitchFamily="18" charset="0"/>
                <a:cs typeface="Times New Roman" panose="02020603050405020304" pitchFamily="18" charset="0"/>
              </a:rPr>
              <a:t>Спасибо </a:t>
            </a:r>
            <a:endParaRPr lang="ru-RU" altLang="ru-RU" sz="8000" dirty="0" smtClean="0">
              <a:solidFill>
                <a:srgbClr val="FF0000"/>
              </a:solidFill>
              <a:latin typeface="Times New Roman" panose="02020603050405020304" pitchFamily="18" charset="0"/>
              <a:cs typeface="Times New Roman" panose="02020603050405020304" pitchFamily="18" charset="0"/>
            </a:endParaRPr>
          </a:p>
          <a:p>
            <a:pPr indent="450000" algn="ctr"/>
            <a:r>
              <a:rPr lang="ru-RU" altLang="ru-RU" sz="8000" dirty="0" smtClean="0">
                <a:solidFill>
                  <a:srgbClr val="FF0000"/>
                </a:solidFill>
                <a:latin typeface="Times New Roman" panose="02020603050405020304" pitchFamily="18" charset="0"/>
                <a:cs typeface="Times New Roman" panose="02020603050405020304" pitchFamily="18" charset="0"/>
              </a:rPr>
              <a:t>за </a:t>
            </a:r>
            <a:r>
              <a:rPr lang="ru-RU" altLang="ru-RU" sz="8000" dirty="0">
                <a:solidFill>
                  <a:srgbClr val="FF0000"/>
                </a:solidFill>
                <a:latin typeface="Times New Roman" panose="02020603050405020304" pitchFamily="18" charset="0"/>
                <a:cs typeface="Times New Roman" panose="02020603050405020304" pitchFamily="18" charset="0"/>
              </a:rPr>
              <a:t>внимание</a:t>
            </a:r>
          </a:p>
        </p:txBody>
      </p:sp>
    </p:spTree>
    <p:extLst>
      <p:ext uri="{BB962C8B-B14F-4D97-AF65-F5344CB8AC3E}">
        <p14:creationId xmlns:p14="http://schemas.microsoft.com/office/powerpoint/2010/main" val="95757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8269" y="731520"/>
            <a:ext cx="10715106" cy="4401205"/>
          </a:xfrm>
          <a:prstGeom prst="rect">
            <a:avLst/>
          </a:prstGeom>
        </p:spPr>
        <p:txBody>
          <a:bodyPr wrap="square">
            <a:spAutoFit/>
          </a:bodyPr>
          <a:lstStyle/>
          <a:p>
            <a:pPr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Под </a:t>
            </a:r>
            <a:r>
              <a:rPr lang="ru-RU" sz="2000" dirty="0">
                <a:solidFill>
                  <a:srgbClr val="000000"/>
                </a:solidFill>
                <a:latin typeface="Times New Roman" panose="02020603050405020304" pitchFamily="18" charset="0"/>
                <a:ea typeface="Times New Roman" panose="02020603050405020304" pitchFamily="18" charset="0"/>
              </a:rPr>
              <a:t>сексуальным насилием подразумеваются случаи сексуальных действий между подростками, если они совершались с применением угрозы или физической силы, а также в том случае, если разница в возрасте насильника и жертвы составляет не менее 3-4 лет.</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	Согласие </a:t>
            </a:r>
            <a:r>
              <a:rPr lang="ru-RU" sz="2000" dirty="0">
                <a:solidFill>
                  <a:srgbClr val="000000"/>
                </a:solidFill>
                <a:latin typeface="Times New Roman" panose="02020603050405020304" pitchFamily="18" charset="0"/>
                <a:ea typeface="Times New Roman" panose="02020603050405020304" pitchFamily="18" charset="0"/>
              </a:rPr>
              <a:t>ребенка на сексуальный контакт не дает основание считать его ненасильственным, поскольку ребенок:</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не обладает свободой воли, находясь в зависимости от взрослого;</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000" dirty="0">
                <a:solidFill>
                  <a:srgbClr val="000000"/>
                </a:solidFill>
                <a:latin typeface="Times New Roman" panose="02020603050405020304" pitchFamily="18" charset="0"/>
                <a:ea typeface="Times New Roman" panose="02020603050405020304" pitchFamily="18" charset="0"/>
              </a:rPr>
              <a:t>- не может в полной мере предвидеть все негативные для себя последствия сексуальных действий.</a:t>
            </a:r>
            <a:endParaRPr lang="ru-RU" sz="2000" dirty="0" smtClean="0">
              <a:effectLst/>
              <a:latin typeface="Times New Roman" panose="02020603050405020304" pitchFamily="18" charset="0"/>
              <a:ea typeface="Times New Roman" panose="02020603050405020304" pitchFamily="18" charset="0"/>
            </a:endParaRPr>
          </a:p>
          <a:p>
            <a:r>
              <a:rPr lang="ru-RU" sz="2000" dirty="0" smtClean="0">
                <a:solidFill>
                  <a:srgbClr val="000000"/>
                </a:solidFill>
                <a:latin typeface="Times New Roman" panose="02020603050405020304" pitchFamily="18" charset="0"/>
                <a:ea typeface="Times New Roman" panose="02020603050405020304" pitchFamily="18" charset="0"/>
              </a:rPr>
              <a:t>	Жертвы </a:t>
            </a:r>
            <a:r>
              <a:rPr lang="ru-RU" sz="2000" dirty="0">
                <a:solidFill>
                  <a:srgbClr val="000000"/>
                </a:solidFill>
                <a:latin typeface="Times New Roman" panose="02020603050405020304" pitchFamily="18" charset="0"/>
                <a:ea typeface="Times New Roman" panose="02020603050405020304" pitchFamily="18" charset="0"/>
              </a:rPr>
              <a:t>могут быть любого пола, однако, в отличие от других форм насилия, сексуальное насилие в отношении девочек численно превосходит таковое в отношении </a:t>
            </a:r>
            <a:r>
              <a:rPr lang="ru-RU" sz="2000" dirty="0" smtClean="0">
                <a:solidFill>
                  <a:srgbClr val="000000"/>
                </a:solidFill>
                <a:latin typeface="Times New Roman" panose="02020603050405020304" pitchFamily="18" charset="0"/>
                <a:ea typeface="Times New Roman" panose="02020603050405020304" pitchFamily="18" charset="0"/>
              </a:rPr>
              <a:t>мальчиков</a:t>
            </a:r>
          </a:p>
          <a:p>
            <a:r>
              <a:rPr lang="ru-RU" dirty="0" smtClean="0"/>
              <a:t>	</a:t>
            </a:r>
            <a:r>
              <a:rPr lang="ru-RU" sz="2000" dirty="0">
                <a:solidFill>
                  <a:srgbClr val="000000"/>
                </a:solidFill>
                <a:latin typeface="Times New Roman" panose="02020603050405020304" pitchFamily="18" charset="0"/>
                <a:ea typeface="Times New Roman" panose="02020603050405020304" pitchFamily="18" charset="0"/>
              </a:rPr>
              <a:t>Чаще насилие происходит со стороны мужчин, однако в настоящее время доля женщин, замешанных в сексуальном насилии, постоянно растёт. </a:t>
            </a:r>
          </a:p>
          <a:p>
            <a:endParaRPr lang="ru-RU" sz="2000" dirty="0"/>
          </a:p>
        </p:txBody>
      </p:sp>
    </p:spTree>
    <p:extLst>
      <p:ext uri="{BB962C8B-B14F-4D97-AF65-F5344CB8AC3E}">
        <p14:creationId xmlns:p14="http://schemas.microsoft.com/office/powerpoint/2010/main" val="109373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0407" y="781395"/>
            <a:ext cx="10266218" cy="5632311"/>
          </a:xfrm>
          <a:prstGeom prst="rect">
            <a:avLst/>
          </a:prstGeom>
        </p:spPr>
        <p:txBody>
          <a:bodyPr wrap="square">
            <a:spAutoFit/>
          </a:bodyPr>
          <a:lstStyle/>
          <a:p>
            <a:pPr indent="449263" algn="ctr">
              <a:spcBef>
                <a:spcPct val="0"/>
              </a:spcBef>
              <a:spcAft>
                <a:spcPct val="0"/>
              </a:spcAft>
            </a:pPr>
            <a:r>
              <a:rPr lang="ru-RU" altLang="ru-RU" dirty="0" smtClean="0">
                <a:solidFill>
                  <a:srgbClr val="FF0000"/>
                </a:solidFill>
                <a:latin typeface="Times New Roman" panose="02020603050405020304" pitchFamily="18" charset="0"/>
                <a:cs typeface="Times New Roman" panose="02020603050405020304" pitchFamily="18" charset="0"/>
              </a:rPr>
              <a:t>Классификация сексуального злоупотребления в отношении детей:</a:t>
            </a:r>
          </a:p>
          <a:p>
            <a:pPr indent="449263" algn="just">
              <a:spcBef>
                <a:spcPct val="0"/>
              </a:spcBef>
              <a:spcAft>
                <a:spcPct val="0"/>
              </a:spcAft>
              <a:buFont typeface="Wingdings" panose="05000000000000000000" pitchFamily="2" charset="2"/>
              <a:buChar char="Ø"/>
            </a:pPr>
            <a:r>
              <a:rPr lang="ru-RU" altLang="ru-RU" dirty="0" smtClean="0">
                <a:latin typeface="Times New Roman" panose="02020603050405020304" pitchFamily="18" charset="0"/>
                <a:cs typeface="Times New Roman" panose="02020603050405020304" pitchFamily="18" charset="0"/>
              </a:rPr>
              <a:t>Внутрисемейное;</a:t>
            </a:r>
          </a:p>
          <a:p>
            <a:pPr indent="449263" algn="just">
              <a:spcBef>
                <a:spcPct val="0"/>
              </a:spcBef>
              <a:spcAft>
                <a:spcPct val="0"/>
              </a:spcAft>
              <a:buFont typeface="Wingdings" panose="05000000000000000000" pitchFamily="2" charset="2"/>
              <a:buChar char="Ø"/>
            </a:pPr>
            <a:r>
              <a:rPr lang="ru-RU" altLang="ru-RU" dirty="0" err="1" smtClean="0">
                <a:latin typeface="Times New Roman" panose="02020603050405020304" pitchFamily="18" charset="0"/>
                <a:cs typeface="Times New Roman" panose="02020603050405020304" pitchFamily="18" charset="0"/>
              </a:rPr>
              <a:t>Внесемейное</a:t>
            </a:r>
            <a:r>
              <a:rPr lang="ru-RU" altLang="ru-RU" dirty="0" smtClean="0">
                <a:latin typeface="Times New Roman" panose="02020603050405020304" pitchFamily="18" charset="0"/>
                <a:cs typeface="Times New Roman" panose="02020603050405020304" pitchFamily="18" charset="0"/>
              </a:rPr>
              <a:t>;</a:t>
            </a:r>
          </a:p>
          <a:p>
            <a:pPr indent="449263" algn="just">
              <a:spcBef>
                <a:spcPct val="0"/>
              </a:spcBef>
              <a:spcAft>
                <a:spcPct val="0"/>
              </a:spcAft>
              <a:buFont typeface="Wingdings" panose="05000000000000000000" pitchFamily="2" charset="2"/>
              <a:buChar char="Ø"/>
            </a:pPr>
            <a:r>
              <a:rPr lang="ru-RU" altLang="ru-RU" dirty="0" smtClean="0">
                <a:latin typeface="Times New Roman" panose="02020603050405020304" pitchFamily="18" charset="0"/>
                <a:cs typeface="Times New Roman" panose="02020603050405020304" pitchFamily="18" charset="0"/>
              </a:rPr>
              <a:t>Уличное.</a:t>
            </a:r>
            <a:endParaRPr lang="ru-RU" altLang="ru-RU" b="1" i="1" dirty="0">
              <a:solidFill>
                <a:srgbClr val="7030A0"/>
              </a:solidFill>
              <a:latin typeface="Times New Roman" panose="02020603050405020304" pitchFamily="18" charset="0"/>
              <a:cs typeface="Times New Roman" panose="02020603050405020304" pitchFamily="18" charset="0"/>
            </a:endParaRPr>
          </a:p>
          <a:p>
            <a:pPr indent="449263" algn="just">
              <a:spcAft>
                <a:spcPct val="0"/>
              </a:spcAft>
            </a:pPr>
            <a:r>
              <a:rPr lang="ru-RU" altLang="ru-RU" b="1" i="1" dirty="0">
                <a:solidFill>
                  <a:srgbClr val="7030A0"/>
                </a:solidFill>
                <a:latin typeface="Times New Roman" panose="02020603050405020304" pitchFamily="18" charset="0"/>
                <a:cs typeface="Times New Roman" panose="02020603050405020304" pitchFamily="18" charset="0"/>
              </a:rPr>
              <a:t>Особенности внутрисемейного сексуального насилия. </a:t>
            </a:r>
            <a:r>
              <a:rPr lang="ru-RU" altLang="ru-RU" dirty="0">
                <a:latin typeface="Times New Roman" panose="02020603050405020304" pitchFamily="18" charset="0"/>
                <a:cs typeface="Times New Roman" panose="02020603050405020304" pitchFamily="18" charset="0"/>
              </a:rPr>
              <a:t>Ребенок всегда зависит от взрослого, семья защищена от внешнего контроля. Зачастую выявляется только случайным образом. Мы нередко имеем дело с «молчащими матерями» (но матери могут и не знать). Это западня для ребенка. Дети, которые знают о том, что матери известно о насилии, НИКОГДА не расскажут об этом. Дети, являющиеся жертвами внутрисемейного сексуального насилия, как правило, рано выходят замуж (как выход, шанс). Здесь редко бывает физическое насилие. Внутрисемейное сексуальное насилие зачастую продолжается много лет. </a:t>
            </a:r>
            <a:endParaRPr lang="ru-RU" altLang="ru-RU" b="1" i="1" dirty="0">
              <a:solidFill>
                <a:srgbClr val="7030A0"/>
              </a:solidFill>
              <a:latin typeface="Times New Roman" panose="02020603050405020304" pitchFamily="18" charset="0"/>
              <a:cs typeface="Times New Roman" panose="02020603050405020304" pitchFamily="18" charset="0"/>
            </a:endParaRPr>
          </a:p>
          <a:p>
            <a:pPr indent="449263" algn="just">
              <a:spcAft>
                <a:spcPct val="0"/>
              </a:spcAft>
            </a:pPr>
            <a:r>
              <a:rPr lang="ru-RU" altLang="ru-RU" b="1" i="1" dirty="0">
                <a:solidFill>
                  <a:srgbClr val="7030A0"/>
                </a:solidFill>
                <a:latin typeface="Times New Roman" panose="02020603050405020304" pitchFamily="18" charset="0"/>
                <a:cs typeface="Times New Roman" panose="02020603050405020304" pitchFamily="18" charset="0"/>
              </a:rPr>
              <a:t>Особенности </a:t>
            </a:r>
            <a:r>
              <a:rPr lang="ru-RU" altLang="ru-RU" b="1" i="1" dirty="0" err="1">
                <a:solidFill>
                  <a:srgbClr val="7030A0"/>
                </a:solidFill>
                <a:latin typeface="Times New Roman" panose="02020603050405020304" pitchFamily="18" charset="0"/>
                <a:cs typeface="Times New Roman" panose="02020603050405020304" pitchFamily="18" charset="0"/>
              </a:rPr>
              <a:t>внесемейного</a:t>
            </a:r>
            <a:r>
              <a:rPr lang="ru-RU" altLang="ru-RU" b="1" i="1" dirty="0">
                <a:solidFill>
                  <a:srgbClr val="7030A0"/>
                </a:solidFill>
                <a:latin typeface="Times New Roman" panose="02020603050405020304" pitchFamily="18" charset="0"/>
                <a:cs typeface="Times New Roman" panose="02020603050405020304" pitchFamily="18" charset="0"/>
              </a:rPr>
              <a:t> сексуального насилия. </a:t>
            </a:r>
            <a:r>
              <a:rPr lang="ru-RU" altLang="ru-RU" dirty="0">
                <a:latin typeface="Times New Roman" panose="02020603050405020304" pitchFamily="18" charset="0"/>
                <a:cs typeface="Times New Roman" panose="02020603050405020304" pitchFamily="18" charset="0"/>
              </a:rPr>
              <a:t>Часто злоупотребление со стороны знакомых взрослых (к которым ребенок испытывает доверие). Этому виду насилия подвергаются дети, у которых </a:t>
            </a:r>
            <a:r>
              <a:rPr lang="ru-RU" altLang="ru-RU" dirty="0" err="1">
                <a:latin typeface="Times New Roman" panose="02020603050405020304" pitchFamily="18" charset="0"/>
                <a:cs typeface="Times New Roman" panose="02020603050405020304" pitchFamily="18" charset="0"/>
              </a:rPr>
              <a:t>неудовлетворены</a:t>
            </a:r>
            <a:r>
              <a:rPr lang="ru-RU" altLang="ru-RU" dirty="0">
                <a:latin typeface="Times New Roman" panose="02020603050405020304" pitchFamily="18" charset="0"/>
                <a:cs typeface="Times New Roman" panose="02020603050405020304" pitchFamily="18" charset="0"/>
              </a:rPr>
              <a:t> потребности во внимании и заботе. Сначала ребенок хранит молчание, потому что его просит взрослый, потом – потому что стыдно. Иногда – взрослый после того, как попользовался сам, может вовлекать в занятие проституцией.</a:t>
            </a:r>
          </a:p>
          <a:p>
            <a:pPr indent="449263" algn="just">
              <a:spcAft>
                <a:spcPct val="0"/>
              </a:spcAft>
            </a:pPr>
            <a:r>
              <a:rPr lang="ru-RU" altLang="ru-RU" b="1" i="1" dirty="0" smtClean="0">
                <a:solidFill>
                  <a:srgbClr val="7030A0"/>
                </a:solidFill>
                <a:latin typeface="Times New Roman" panose="02020603050405020304" pitchFamily="18" charset="0"/>
                <a:cs typeface="Times New Roman" panose="02020603050405020304" pitchFamily="18" charset="0"/>
              </a:rPr>
              <a:t>Особенности </a:t>
            </a:r>
            <a:r>
              <a:rPr lang="ru-RU" altLang="ru-RU" b="1" i="1" dirty="0">
                <a:solidFill>
                  <a:srgbClr val="7030A0"/>
                </a:solidFill>
                <a:latin typeface="Times New Roman" panose="02020603050405020304" pitchFamily="18" charset="0"/>
                <a:cs typeface="Times New Roman" panose="02020603050405020304" pitchFamily="18" charset="0"/>
              </a:rPr>
              <a:t>уличного сексуального насилия. </a:t>
            </a:r>
            <a:r>
              <a:rPr lang="ru-RU" altLang="ru-RU" dirty="0">
                <a:latin typeface="Times New Roman" panose="02020603050405020304" pitchFamily="18" charset="0"/>
                <a:cs typeface="Times New Roman" panose="02020603050405020304" pitchFamily="18" charset="0"/>
              </a:rPr>
              <a:t>Внезапность нападения, использование физической силы или угроз для подавления сопротивления ребенка. </a:t>
            </a:r>
            <a:endParaRPr lang="ru-RU" altLang="ru-RU" b="1" i="1" dirty="0">
              <a:solidFill>
                <a:srgbClr val="7030A0"/>
              </a:solidFill>
              <a:latin typeface="Times New Roman" panose="02020603050405020304" pitchFamily="18" charset="0"/>
              <a:cs typeface="Times New Roman" panose="02020603050405020304" pitchFamily="18" charset="0"/>
            </a:endParaRPr>
          </a:p>
          <a:p>
            <a:pPr indent="449263" algn="just">
              <a:spcBef>
                <a:spcPct val="0"/>
              </a:spcBef>
              <a:spcAft>
                <a:spcPct val="0"/>
              </a:spcAft>
            </a:pPr>
            <a:r>
              <a:rPr lang="ru-RU" altLang="ru-RU" dirty="0">
                <a:solidFill>
                  <a:srgbClr val="7030A0"/>
                </a:solidFill>
                <a:cs typeface="Arial" panose="020B0604020202020204" pitchFamily="34" charset="0"/>
              </a:rPr>
              <a:t/>
            </a:r>
            <a:br>
              <a:rPr lang="ru-RU" altLang="ru-RU" dirty="0">
                <a:solidFill>
                  <a:srgbClr val="7030A0"/>
                </a:solidFill>
                <a:cs typeface="Arial" panose="020B0604020202020204" pitchFamily="34" charset="0"/>
              </a:rPr>
            </a:br>
            <a:endParaRPr lang="ru-RU" altLang="ru-RU" b="1" i="1" dirty="0">
              <a:solidFill>
                <a:srgbClr val="7030A0"/>
              </a:solidFill>
              <a:cs typeface="Arial" panose="020B0604020202020204" pitchFamily="34" charset="0"/>
            </a:endParaRPr>
          </a:p>
        </p:txBody>
      </p:sp>
    </p:spTree>
    <p:extLst>
      <p:ext uri="{BB962C8B-B14F-4D97-AF65-F5344CB8AC3E}">
        <p14:creationId xmlns:p14="http://schemas.microsoft.com/office/powerpoint/2010/main" val="193471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455" y="673331"/>
            <a:ext cx="10839796" cy="5543056"/>
          </a:xfrm>
          <a:prstGeom prst="rect">
            <a:avLst/>
          </a:prstGeom>
        </p:spPr>
        <p:txBody>
          <a:bodyPr wrap="square">
            <a:spAutoFit/>
          </a:bodyPr>
          <a:lstStyle/>
          <a:p>
            <a:pPr indent="180340" algn="just">
              <a:lnSpc>
                <a:spcPct val="115000"/>
              </a:lnSpc>
              <a:spcAft>
                <a:spcPts val="0"/>
              </a:spcAft>
            </a:pP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Сексуальное принуждение в семье – это не единичное событие, а медленно развивающийся и длительно протекающий и потому трудно выявляемый процесс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Американские </a:t>
            </a:r>
            <a:r>
              <a:rPr lang="ru-RU" sz="1600" dirty="0">
                <a:latin typeface="Times New Roman" panose="02020603050405020304" pitchFamily="18" charset="0"/>
                <a:ea typeface="Calibri" panose="020F0502020204030204" pitchFamily="34" charset="0"/>
                <a:cs typeface="Times New Roman" panose="02020603050405020304" pitchFamily="18" charset="0"/>
              </a:rPr>
              <a:t>специалисты по насилию над детьми в семье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Стин</a:t>
            </a:r>
            <a:r>
              <a:rPr lang="ru-RU" sz="1600" dirty="0">
                <a:latin typeface="Times New Roman" panose="02020603050405020304" pitchFamily="18" charset="0"/>
                <a:ea typeface="Calibri" panose="020F0502020204030204" pitchFamily="34" charset="0"/>
                <a:cs typeface="Times New Roman" panose="02020603050405020304" pitchFamily="18" charset="0"/>
              </a:rPr>
              <a:t> 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Монетти</a:t>
            </a:r>
            <a:r>
              <a:rPr lang="ru-RU" sz="1600" dirty="0">
                <a:latin typeface="Times New Roman" panose="02020603050405020304" pitchFamily="18" charset="0"/>
                <a:ea typeface="Calibri" panose="020F0502020204030204" pitchFamily="34" charset="0"/>
                <a:cs typeface="Times New Roman" panose="02020603050405020304" pitchFamily="18" charset="0"/>
              </a:rPr>
              <a:t> выделяют следующие </a:t>
            </a:r>
            <a:r>
              <a:rPr lang="ru-RU" sz="1600" u="sng" dirty="0">
                <a:latin typeface="Times New Roman" panose="02020603050405020304" pitchFamily="18" charset="0"/>
                <a:ea typeface="Calibri" panose="020F0502020204030204" pitchFamily="34" charset="0"/>
                <a:cs typeface="Times New Roman" panose="02020603050405020304" pitchFamily="18" charset="0"/>
              </a:rPr>
              <a:t>фазы процесса сексуального принуждения над детьми в семье</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1) Фаза соблазнения: повышенное внимание взрослого к одному из детей, выполнение всех его желаний, подарки и подкупы, прямые и косвенные знаки особой симпатии.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2) На фазе сексуальной активности соблазнитель уже предъявляет ребенку непомерные требования. Такие предложения, как «Если я выполняю все твои желания, то и ты должен исполнять все, что я хочу», создают обстановку, провоцирующую ребенка на ответные действия, а вопросы типа: «Ты, конечно, все расскажешь маме, не так ли?» — затормаживают его сопротивление.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3) В фазе усиленного сохранения тайны виновник для удовлетворения своих потребностей вынужден всячески охранять жертву, чтобы не допустить эмоциональной близости с ней кого-либо еще. Это достигается сведением к минимуму контактов жертвы с другими людьми, что позволяет избежать каких-либо высказываний  ребенка о происходящем.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4) Фаза раскрытия (разоблачения) наступает, как правило, случайно, неожиданно. Только в некоторых, исключительных случаях ситуация становится известной по инициативе виновника или благодаря  преднамеренному признанию жертвы. Как правило, первым, кому ребенок решается все рассказать, становятся все же не взрослые, а другой ребенок – ровесник.</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5) Фаза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супрессии</a:t>
            </a:r>
            <a:r>
              <a:rPr lang="ru-RU" sz="1600" dirty="0">
                <a:latin typeface="Times New Roman" panose="02020603050405020304" pitchFamily="18" charset="0"/>
                <a:ea typeface="Calibri" panose="020F0502020204030204" pitchFamily="34" charset="0"/>
                <a:cs typeface="Times New Roman" panose="02020603050405020304" pitchFamily="18" charset="0"/>
              </a:rPr>
              <a:t>, наступающая непосредственно после раскрытия, характеризуется тем, что ви­новник, не желая быть до конца разоблаченным всю вину за совершенное насилие на ребенка, которого делает инициатором возникшего в семье кризиса.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67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8021" y="640079"/>
            <a:ext cx="10623665" cy="5175263"/>
          </a:xfrm>
          <a:prstGeom prst="rect">
            <a:avLst/>
          </a:prstGeom>
        </p:spPr>
        <p:txBody>
          <a:bodyPr wrap="square">
            <a:spAutoFit/>
          </a:bodyPr>
          <a:lstStyle/>
          <a:p>
            <a:pPr indent="180340" algn="just">
              <a:lnSpc>
                <a:spcPct val="115000"/>
              </a:lnSpc>
              <a:spcAft>
                <a:spcPts val="0"/>
              </a:spcAft>
            </a:pPr>
            <a:r>
              <a:rPr lang="ru-RU" b="1" i="1" dirty="0">
                <a:solidFill>
                  <a:srgbClr val="7030A0"/>
                </a:solidFill>
                <a:latin typeface="Times New Roman" panose="02020603050405020304" pitchFamily="18" charset="0"/>
                <a:cs typeface="Times New Roman" panose="02020603050405020304" pitchFamily="18" charset="0"/>
              </a:rPr>
              <a:t>Факторы риска в семье в отношении сексуального насилия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Плохие сексуальные отношения между родителями.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Депрессия или психическое заболевание матери.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Мать, подвергавшаяся сексуальному насилию в детстве.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Приёмная дочь, которая приняла на себя роль матери.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Семья беспорядочная, неорганизованная или социально изолированная.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Отец, неадекватный или агрессивный. </a:t>
            </a: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lnSpc>
                <a:spcPct val="115000"/>
              </a:lnSpc>
              <a:spcAft>
                <a:spcPts val="0"/>
              </a:spcAft>
            </a:pP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ru-RU" b="1" i="1" dirty="0" smtClean="0">
                <a:solidFill>
                  <a:srgbClr val="7030A0"/>
                </a:solidFill>
                <a:latin typeface="Times New Roman" panose="02020603050405020304" pitchFamily="18" charset="0"/>
                <a:cs typeface="Times New Roman" panose="02020603050405020304" pitchFamily="18" charset="0"/>
              </a:rPr>
              <a:t>    Признаки </a:t>
            </a:r>
            <a:r>
              <a:rPr lang="ru-RU" b="1" i="1" dirty="0">
                <a:solidFill>
                  <a:srgbClr val="7030A0"/>
                </a:solidFill>
                <a:latin typeface="Times New Roman" panose="02020603050405020304" pitchFamily="18" charset="0"/>
                <a:cs typeface="Times New Roman" panose="02020603050405020304" pitchFamily="18" charset="0"/>
              </a:rPr>
              <a:t>сексуального насилия в семье</a:t>
            </a:r>
            <a:r>
              <a:rPr lang="ru-RU" b="1" i="1" dirty="0" smtClean="0">
                <a:solidFill>
                  <a:srgbClr val="7030A0"/>
                </a:solidFill>
                <a:latin typeface="Times New Roman" panose="02020603050405020304" pitchFamily="18" charset="0"/>
                <a:cs typeface="Times New Roman" panose="02020603050405020304" pitchFamily="18" charset="0"/>
              </a:rPr>
              <a:t>:</a:t>
            </a:r>
          </a:p>
          <a:p>
            <a:endParaRPr lang="ru-RU" b="1" i="1" dirty="0">
              <a:solidFill>
                <a:srgbClr val="7030A0"/>
              </a:solidFill>
              <a:latin typeface="Times New Roman" panose="02020603050405020304" pitchFamily="18" charset="0"/>
              <a:cs typeface="Times New Roman" panose="02020603050405020304" pitchFamily="18" charset="0"/>
            </a:endParaRPr>
          </a:p>
          <a:p>
            <a:pPr lvl="0"/>
            <a:r>
              <a:rPr lang="ru-RU" u="sng" dirty="0">
                <a:latin typeface="Times New Roman" panose="02020603050405020304" pitchFamily="18" charset="0"/>
                <a:cs typeface="Times New Roman" panose="02020603050405020304" pitchFamily="18" charset="0"/>
              </a:rPr>
              <a:t>Изменения в выражении сексуальности ребенка:</a:t>
            </a:r>
          </a:p>
          <a:p>
            <a:r>
              <a:rPr lang="ru-RU" dirty="0">
                <a:latin typeface="Times New Roman" panose="02020603050405020304" pitchFamily="18" charset="0"/>
                <a:cs typeface="Times New Roman" panose="02020603050405020304" pitchFamily="18" charset="0"/>
              </a:rPr>
              <a:t>• поразительные для этого возраста знания о сексуальной жизни;</a:t>
            </a:r>
          </a:p>
          <a:p>
            <a:r>
              <a:rPr lang="ru-RU" dirty="0">
                <a:latin typeface="Times New Roman" panose="02020603050405020304" pitchFamily="18" charset="0"/>
                <a:cs typeface="Times New Roman" panose="02020603050405020304" pitchFamily="18" charset="0"/>
              </a:rPr>
              <a:t>• соблазняющее, особо завлекающее поведение по отношению к противоположному полу и взрослым;</a:t>
            </a:r>
          </a:p>
          <a:p>
            <a:r>
              <a:rPr lang="ru-RU" dirty="0">
                <a:latin typeface="Times New Roman" panose="02020603050405020304" pitchFamily="18" charset="0"/>
                <a:cs typeface="Times New Roman" panose="02020603050405020304" pitchFamily="18" charset="0"/>
              </a:rPr>
              <a:t>• сексуальные действия с другими детьми (начиная с младшего школьного возраста);</a:t>
            </a:r>
          </a:p>
          <a:p>
            <a:r>
              <a:rPr lang="ru-RU" dirty="0">
                <a:latin typeface="Times New Roman" panose="02020603050405020304" pitchFamily="18" charset="0"/>
                <a:cs typeface="Times New Roman" panose="02020603050405020304" pitchFamily="18" charset="0"/>
              </a:rPr>
              <a:t>• необычная сексуальная активность: сексуальное использование младших детей; мастурбация (начиная с дошкольного возраста), проституция.</a:t>
            </a:r>
          </a:p>
          <a:p>
            <a:pPr indent="180340" algn="just">
              <a:lnSpc>
                <a:spcPct val="115000"/>
              </a:lnSpc>
              <a:spcAft>
                <a:spcPts val="0"/>
              </a:spcAft>
            </a:pPr>
            <a:endParaRPr lang="ru-RU"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50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9709" y="648393"/>
            <a:ext cx="10623665" cy="5617265"/>
          </a:xfrm>
          <a:prstGeom prst="rect">
            <a:avLst/>
          </a:prstGeom>
        </p:spPr>
        <p:txBody>
          <a:bodyPr wrap="square">
            <a:spAutoFit/>
          </a:bodyPr>
          <a:lstStyle/>
          <a:p>
            <a:pPr lvl="0"/>
            <a:r>
              <a:rPr lang="ru-RU" sz="1600" u="sng" dirty="0" smtClean="0">
                <a:latin typeface="Times New Roman" panose="02020603050405020304" pitchFamily="18" charset="0"/>
                <a:cs typeface="Times New Roman" panose="02020603050405020304" pitchFamily="18" charset="0"/>
              </a:rPr>
              <a:t>Изменения в эмоциональном состоянии и общении ребенка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замкнутость, изоляция, уход в себя;</a:t>
            </a:r>
          </a:p>
          <a:p>
            <a:r>
              <a:rPr lang="ru-RU" sz="1600" dirty="0" smtClean="0">
                <a:latin typeface="Times New Roman" panose="02020603050405020304" pitchFamily="18" charset="0"/>
                <a:cs typeface="Times New Roman" panose="02020603050405020304" pitchFamily="18" charset="0"/>
              </a:rPr>
              <a:t>• депрессивность, грустное настроение;</a:t>
            </a:r>
          </a:p>
          <a:p>
            <a:r>
              <a:rPr lang="ru-RU" sz="1600" dirty="0" smtClean="0">
                <a:latin typeface="Times New Roman" panose="02020603050405020304" pitchFamily="18" charset="0"/>
                <a:cs typeface="Times New Roman" panose="02020603050405020304" pitchFamily="18" charset="0"/>
              </a:rPr>
              <a:t>• отвращение, стыд, вина, недоверие, чувство испорченности;</a:t>
            </a:r>
          </a:p>
          <a:p>
            <a:r>
              <a:rPr lang="ru-RU" sz="1600" dirty="0" smtClean="0">
                <a:latin typeface="Times New Roman" panose="02020603050405020304" pitchFamily="18" charset="0"/>
                <a:cs typeface="Times New Roman" panose="02020603050405020304" pitchFamily="18" charset="0"/>
              </a:rPr>
              <a:t>• частая задумчивость, отстраненность (встречается у детей и подростков, начиная с дошкольного возраста);</a:t>
            </a:r>
          </a:p>
          <a:p>
            <a:r>
              <a:rPr lang="ru-RU" sz="1600" dirty="0" smtClean="0">
                <a:latin typeface="Times New Roman" panose="02020603050405020304" pitchFamily="18" charset="0"/>
                <a:cs typeface="Times New Roman" panose="02020603050405020304" pitchFamily="18" charset="0"/>
              </a:rPr>
              <a:t>• трудности в общении с ровесниками, избегание общения с ними, отсутствие друзей своего</a:t>
            </a:r>
          </a:p>
          <a:p>
            <a:r>
              <a:rPr lang="ru-RU" sz="1600" dirty="0" smtClean="0">
                <a:latin typeface="Times New Roman" panose="02020603050405020304" pitchFamily="18" charset="0"/>
                <a:cs typeface="Times New Roman" panose="02020603050405020304" pitchFamily="18" charset="0"/>
              </a:rPr>
              <a:t>возраста;</a:t>
            </a:r>
          </a:p>
          <a:p>
            <a:r>
              <a:rPr lang="ru-RU" sz="1600" dirty="0" smtClean="0">
                <a:latin typeface="Times New Roman" panose="02020603050405020304" pitchFamily="18" charset="0"/>
                <a:cs typeface="Times New Roman" panose="02020603050405020304" pitchFamily="18" charset="0"/>
              </a:rPr>
              <a:t>• отчуждение от братьев и сестер;</a:t>
            </a:r>
          </a:p>
          <a:p>
            <a:r>
              <a:rPr lang="ru-RU" sz="1600" dirty="0" smtClean="0">
                <a:latin typeface="Times New Roman" panose="02020603050405020304" pitchFamily="18" charset="0"/>
                <a:cs typeface="Times New Roman" panose="02020603050405020304" pitchFamily="18" charset="0"/>
              </a:rPr>
              <a:t>• терроризирование младших и детей своего возраста;</a:t>
            </a:r>
          </a:p>
          <a:p>
            <a:pPr lvl="0"/>
            <a:r>
              <a:rPr lang="ru-RU" sz="1600" dirty="0" smtClean="0">
                <a:latin typeface="Times New Roman" panose="02020603050405020304" pitchFamily="18" charset="0"/>
                <a:cs typeface="Times New Roman" panose="02020603050405020304" pitchFamily="18" charset="0"/>
              </a:rPr>
              <a:t> </a:t>
            </a:r>
            <a:r>
              <a:rPr lang="ru-RU" sz="1600" u="sng" dirty="0" smtClean="0">
                <a:latin typeface="Times New Roman" panose="02020603050405020304" pitchFamily="18" charset="0"/>
                <a:cs typeface="Times New Roman" panose="02020603050405020304" pitchFamily="18" charset="0"/>
              </a:rPr>
              <a:t>Изменения личности и мотивации ребенка, социальные признаки</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неспособность защитить себя, непротивление насилию и издевательству над собой, смирение;</a:t>
            </a:r>
          </a:p>
          <a:p>
            <a:r>
              <a:rPr lang="ru-RU" sz="1600" dirty="0" smtClean="0">
                <a:latin typeface="Times New Roman" panose="02020603050405020304" pitchFamily="18" charset="0"/>
                <a:cs typeface="Times New Roman" panose="02020603050405020304" pitchFamily="18" charset="0"/>
              </a:rPr>
              <a:t>• резкое изменение успеваемости (хуже или гораздо лучше);</a:t>
            </a:r>
          </a:p>
          <a:p>
            <a:r>
              <a:rPr lang="ru-RU" sz="1600" dirty="0" smtClean="0">
                <a:latin typeface="Times New Roman" panose="02020603050405020304" pitchFamily="18" charset="0"/>
                <a:cs typeface="Times New Roman" panose="02020603050405020304" pitchFamily="18" charset="0"/>
              </a:rPr>
              <a:t>• прогулы в школе, отказ и уклонение от обучения;</a:t>
            </a:r>
          </a:p>
          <a:p>
            <a:r>
              <a:rPr lang="ru-RU" sz="1600" dirty="0" smtClean="0">
                <a:latin typeface="Times New Roman" panose="02020603050405020304" pitchFamily="18" charset="0"/>
                <a:cs typeface="Times New Roman" panose="02020603050405020304" pitchFamily="18" charset="0"/>
              </a:rPr>
              <a:t>• отрицание традиций своей семьи вследствие </a:t>
            </a:r>
            <a:r>
              <a:rPr lang="ru-RU" sz="1600" dirty="0" err="1" smtClean="0">
                <a:latin typeface="Times New Roman" panose="02020603050405020304" pitchFamily="18" charset="0"/>
                <a:cs typeface="Times New Roman" panose="02020603050405020304" pitchFamily="18" charset="0"/>
              </a:rPr>
              <a:t>несформированности</a:t>
            </a:r>
            <a:r>
              <a:rPr lang="ru-RU" sz="1600" dirty="0" smtClean="0">
                <a:latin typeface="Times New Roman" panose="02020603050405020304" pitchFamily="18" charset="0"/>
                <a:cs typeface="Times New Roman" panose="02020603050405020304" pitchFamily="18" charset="0"/>
              </a:rPr>
              <a:t> социальных ролей и своей роли</a:t>
            </a:r>
          </a:p>
          <a:p>
            <a:r>
              <a:rPr lang="ru-RU" sz="1600" dirty="0" smtClean="0">
                <a:latin typeface="Times New Roman" panose="02020603050405020304" pitchFamily="18" charset="0"/>
                <a:cs typeface="Times New Roman" panose="02020603050405020304" pitchFamily="18" charset="0"/>
              </a:rPr>
              <a:t>в ней, вплоть до ухода из дома (характерно для подростков).</a:t>
            </a:r>
          </a:p>
          <a:p>
            <a:pPr lvl="0"/>
            <a:r>
              <a:rPr lang="ru-RU" sz="1600" u="sng" dirty="0" smtClean="0">
                <a:latin typeface="Times New Roman" panose="02020603050405020304" pitchFamily="18" charset="0"/>
                <a:cs typeface="Times New Roman" panose="02020603050405020304" pitchFamily="18" charset="0"/>
              </a:rPr>
              <a:t>Изменения самосознания ребенка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падение самооценки;</a:t>
            </a:r>
          </a:p>
          <a:p>
            <a:r>
              <a:rPr lang="ru-RU" sz="1600" dirty="0" smtClean="0">
                <a:latin typeface="Times New Roman" panose="02020603050405020304" pitchFamily="18" charset="0"/>
                <a:cs typeface="Times New Roman" panose="02020603050405020304" pitchFamily="18" charset="0"/>
              </a:rPr>
              <a:t>• мысли о самоубийстве, попытки самоубийства.</a:t>
            </a:r>
          </a:p>
          <a:p>
            <a:pPr lvl="0"/>
            <a:r>
              <a:rPr lang="ru-RU" sz="1600" u="sng" dirty="0" smtClean="0">
                <a:latin typeface="Times New Roman" panose="02020603050405020304" pitchFamily="18" charset="0"/>
                <a:cs typeface="Times New Roman" panose="02020603050405020304" pitchFamily="18" charset="0"/>
              </a:rPr>
              <a:t>Появление невротических и психосоматических симптомов</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боязнь оставаться в помещении наедине с определенным человеком;</a:t>
            </a:r>
          </a:p>
          <a:p>
            <a:r>
              <a:rPr lang="ru-RU" sz="1600" dirty="0" smtClean="0">
                <a:latin typeface="Times New Roman" panose="02020603050405020304" pitchFamily="18" charset="0"/>
                <a:cs typeface="Times New Roman" panose="02020603050405020304" pitchFamily="18" charset="0"/>
              </a:rPr>
              <a:t>• боязнь раздеваться (например, может категорически отказаться от участия в занятиях физкультурой или плаванием, или снимать нижнее белье во время медицинского осмотра).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84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331" y="673331"/>
            <a:ext cx="10740044" cy="5262979"/>
          </a:xfrm>
          <a:prstGeom prst="rect">
            <a:avLst/>
          </a:prstGeom>
        </p:spPr>
        <p:txBody>
          <a:bodyPr wrap="square">
            <a:spAutoFit/>
          </a:bodyPr>
          <a:lstStyle/>
          <a:p>
            <a:pPr indent="449263" algn="just">
              <a:spcBef>
                <a:spcPct val="0"/>
              </a:spcBef>
              <a:spcAft>
                <a:spcPct val="0"/>
              </a:spcAft>
            </a:pPr>
            <a:r>
              <a:rPr lang="ru-RU" altLang="ru-RU" sz="1600" dirty="0">
                <a:latin typeface="Times New Roman" panose="02020603050405020304" pitchFamily="18" charset="0"/>
                <a:cs typeface="Times New Roman" panose="02020603050405020304" pitchFamily="18" charset="0"/>
              </a:rPr>
              <a:t>Обычно жертвами сексуальных домогательств являются дети моложе 12 лет, но наиболее часто ими становятся в возрасте 3-7 лет. Ребенок еще не понимает происходящего, его легче запугать, склонить к тому, чтобы он никому не говорил том, что произошло. Также совершивший насилие взрослый надеется, что в этом возрасте ребенок еще не сможет словами описать произошедшее. Поскольку фантазии ребенка зачастую смешаны с реальностью, то, вероятно, его рассказу не поверят, даже если он что-то об этом и расскажет.</a:t>
            </a:r>
          </a:p>
          <a:p>
            <a:pPr indent="449263" algn="just">
              <a:spcBef>
                <a:spcPct val="0"/>
              </a:spcBef>
              <a:spcAft>
                <a:spcPct val="0"/>
              </a:spcAft>
            </a:pPr>
            <a:r>
              <a:rPr lang="ru-RU" altLang="ru-RU" sz="1600" dirty="0">
                <a:latin typeface="Times New Roman" panose="02020603050405020304" pitchFamily="18" charset="0"/>
                <a:cs typeface="Times New Roman" panose="02020603050405020304" pitchFamily="18" charset="0"/>
              </a:rPr>
              <a:t>Большинство родителей, педагогов и психологов боятся обсуждать тему сексуального насилия больше, чем жертва. В беседах с детьми они не задают правильные вопросы на эту тему, а иногда и не слышат, когда они намекают им о совершенном насилии. </a:t>
            </a:r>
            <a:endParaRPr lang="ru-RU" altLang="ru-RU" sz="1600" dirty="0" smtClean="0">
              <a:latin typeface="Times New Roman" panose="02020603050405020304" pitchFamily="18" charset="0"/>
              <a:cs typeface="Times New Roman" panose="02020603050405020304" pitchFamily="18" charset="0"/>
            </a:endParaRPr>
          </a:p>
          <a:p>
            <a:pPr indent="450000" algn="just"/>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зависимости от того, как давно имел место половой контакт, и насколько интенсивным он был, явные физические показатели сексуального насилия могут отсутствовать. Сексуальное насилие обычно устанавливают как единичное заявление ребёнка как спонтанно доверенному взрослому, так и в результате кризиса, такого как побег или передозировка лекарственных препаратов. Оно также может быть установлено на основании: • травм гениталий или инфекций; • ЗППП; • </a:t>
            </a:r>
            <a:r>
              <a:rPr lang="ru-RU" sz="1600" dirty="0" err="1">
                <a:latin typeface="Times New Roman" panose="02020603050405020304" pitchFamily="18" charset="0"/>
                <a:cs typeface="Times New Roman" panose="02020603050405020304" pitchFamily="18" charset="0"/>
              </a:rPr>
              <a:t>гиперсексуального</a:t>
            </a:r>
            <a:r>
              <a:rPr lang="ru-RU" sz="1600" dirty="0">
                <a:latin typeface="Times New Roman" panose="02020603050405020304" pitchFamily="18" charset="0"/>
                <a:cs typeface="Times New Roman" panose="02020603050405020304" pitchFamily="18" charset="0"/>
              </a:rPr>
              <a:t> поведения по отношению к взрослым или детям; • необъяснимой беременности; • необъяснимого изменения в поведении или </a:t>
            </a:r>
            <a:r>
              <a:rPr lang="ru-RU" sz="1600" dirty="0" smtClean="0">
                <a:latin typeface="Times New Roman" panose="02020603050405020304" pitchFamily="18" charset="0"/>
                <a:cs typeface="Times New Roman" panose="02020603050405020304" pitchFamily="18" charset="0"/>
              </a:rPr>
              <a:t>учебе. </a:t>
            </a:r>
          </a:p>
          <a:p>
            <a:pPr indent="450000" algn="just"/>
            <a:r>
              <a:rPr lang="ru-RU" sz="1600" dirty="0">
                <a:latin typeface="Times New Roman" panose="02020603050405020304" pitchFamily="18" charset="0"/>
                <a:cs typeface="Times New Roman" panose="02020603050405020304" pitchFamily="18" charset="0"/>
              </a:rPr>
              <a:t>Словесное заявление. Когда ребенок заявляет, что он принимал участие в сексуальных действиях, или что взрослый делал с ним «плохие вещи», это всегда надо воспринимать серьезно. Если не обратить внимание на такое заявление или принизить его значимость, в будущем ребенок может не выказать желания обсуждать этот вопрос. Ребенок зачастую не может прямо заявить о том, что стал жертвой сексуального насилия, поскольку преступник угрожал ему, что это повлечет за собой серьезные последствия.  В силу этого такие заявления могут носить завуалированный характер, например: «Я не хочу идти домой» или «Я больше не люблю папу</a:t>
            </a:r>
          </a:p>
          <a:p>
            <a:pPr indent="450000" algn="just"/>
            <a:endParaRPr lang="ru-RU" alt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367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177</TotalTime>
  <Words>5064</Words>
  <Application>Microsoft Office PowerPoint</Application>
  <PresentationFormat>Широкоэкранный</PresentationFormat>
  <Paragraphs>208</Paragraphs>
  <Slides>31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Calibri</vt:lpstr>
      <vt:lpstr>Garamond</vt:lpstr>
      <vt:lpstr>Georgia</vt:lpstr>
      <vt:lpstr>Helvetica Neue</vt:lpstr>
      <vt:lpstr>Times New Roman</vt:lpstr>
      <vt:lpstr>Wingdings</vt:lpstr>
      <vt:lpstr>Натуральные материалы</vt:lpstr>
      <vt:lpstr>Психологическая работа с детьми, подвергшимися сексуальному насилию</vt:lpstr>
      <vt:lpstr>Сексуальное насилие или развращение (совращение, злоупотребление) – вовлечение ребенка с его согласия или без такового, осознаваемое или неосознаваемое им в силу функциональной незрелости или других причин в сексуальные действия со взрослыми или старшим ребенком (подростком) с целью получения последними удовлетворения сексуальных потребностей или получения выгоды с применением физического, психического насилия или без него.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Психологическая работа с детьми, подвергшимися сексуальному насилию</dc:title>
  <dc:creator>alise.80@mail.ru</dc:creator>
  <cp:lastModifiedBy>alise.80@mail.ru</cp:lastModifiedBy>
  <cp:revision>18</cp:revision>
  <dcterms:created xsi:type="dcterms:W3CDTF">2022-03-21T08:32:57Z</dcterms:created>
  <dcterms:modified xsi:type="dcterms:W3CDTF">2022-03-21T13:15:23Z</dcterms:modified>
</cp:coreProperties>
</file>