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notesMasterIdLst>
    <p:notesMasterId r:id="rId44"/>
  </p:notesMasterIdLst>
  <p:handoutMasterIdLst>
    <p:handoutMasterId r:id="rId45"/>
  </p:handoutMasterIdLst>
  <p:sldIdLst>
    <p:sldId id="256" r:id="rId2"/>
    <p:sldId id="487" r:id="rId3"/>
    <p:sldId id="489" r:id="rId4"/>
    <p:sldId id="491" r:id="rId5"/>
    <p:sldId id="485" r:id="rId6"/>
    <p:sldId id="484" r:id="rId7"/>
    <p:sldId id="486" r:id="rId8"/>
    <p:sldId id="302" r:id="rId9"/>
    <p:sldId id="339" r:id="rId10"/>
    <p:sldId id="338" r:id="rId11"/>
    <p:sldId id="340" r:id="rId12"/>
    <p:sldId id="341" r:id="rId13"/>
    <p:sldId id="446" r:id="rId14"/>
    <p:sldId id="493" r:id="rId15"/>
    <p:sldId id="308" r:id="rId16"/>
    <p:sldId id="494" r:id="rId17"/>
    <p:sldId id="495" r:id="rId18"/>
    <p:sldId id="496" r:id="rId19"/>
    <p:sldId id="499" r:id="rId20"/>
    <p:sldId id="498" r:id="rId21"/>
    <p:sldId id="501" r:id="rId22"/>
    <p:sldId id="502" r:id="rId23"/>
    <p:sldId id="500" r:id="rId24"/>
    <p:sldId id="503" r:id="rId25"/>
    <p:sldId id="504" r:id="rId26"/>
    <p:sldId id="505" r:id="rId27"/>
    <p:sldId id="506" r:id="rId28"/>
    <p:sldId id="507" r:id="rId29"/>
    <p:sldId id="508" r:id="rId30"/>
    <p:sldId id="509" r:id="rId31"/>
    <p:sldId id="520" r:id="rId32"/>
    <p:sldId id="510" r:id="rId33"/>
    <p:sldId id="511" r:id="rId34"/>
    <p:sldId id="474" r:id="rId35"/>
    <p:sldId id="512" r:id="rId36"/>
    <p:sldId id="513" r:id="rId37"/>
    <p:sldId id="514" r:id="rId38"/>
    <p:sldId id="515" r:id="rId39"/>
    <p:sldId id="516" r:id="rId40"/>
    <p:sldId id="517" r:id="rId41"/>
    <p:sldId id="518" r:id="rId42"/>
    <p:sldId id="521" r:id="rId43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3865" autoAdjust="0"/>
  </p:normalViewPr>
  <p:slideViewPr>
    <p:cSldViewPr snapToObjects="1">
      <p:cViewPr>
        <p:scale>
          <a:sx n="76" d="100"/>
          <a:sy n="76" d="100"/>
        </p:scale>
        <p:origin x="-1896" y="-846"/>
      </p:cViewPr>
      <p:guideLst>
        <p:guide orient="horz" pos="2432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DD46B5-E835-42B3-94EF-C02F813A566D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232516-DD56-48AE-80FC-1638D33AF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1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887187-87CE-43DE-8E4C-49AEC3AEE2EC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9D5547-16D2-4850-81B7-DBAEFE233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67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D5547-16D2-4850-81B7-DBAEFE2330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2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B2070-1BA7-4845-8ACB-B84A05158F6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2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3A180-8058-485A-B1B8-FE1F8D8A1C2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35D24-23B1-4874-BA30-FF98A63C7F6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6AB7B-B4B0-463E-B3CC-6997E3656C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18468-3DAC-4C30-A00B-94C7BED27E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AA87F-214E-43FA-B5F3-AD21076372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0D0FC-1FC6-4556-AB37-EAC8D489FF0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0D372-1AA6-413D-85E7-F8F403E14A0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62C6-BC32-4D04-89C2-B8171B58BB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2B39F-74EA-4E74-9BA1-2550437B26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1BA66-B610-4596-A56B-C672A7D5F02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2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02D7501-E803-4339-BA39-481F4C90BF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263352" y="-243408"/>
            <a:ext cx="1144927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/>
            <a:endParaRPr lang="ru-RU" sz="2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«Гомельский областной социально-педагогический центр»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Организация работы по комплексной реабилитации несовершеннолетних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заведующий отделом координации деятельности СПЦ и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деятельности учреждений образования       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Крятова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Ольга Николаевна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48680"/>
            <a:ext cx="1518611" cy="12961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352" y="332656"/>
            <a:ext cx="11737304" cy="567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Одновременно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 уведомлением о выезде несовершеннолетнего на каникулы к законным представителям (законному представителю) руководитель СЛВУ направляет КДН и СПЦ по месту жительства законных представителей (законного представителя) несовершеннолетнего информацию о мероприятиях основной индивидуальной реабилитационной программы (выписку из нее) для их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реализации.</a:t>
            </a:r>
            <a:endParaRPr lang="ru-RU" sz="2800" dirty="0" smtClean="0"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4.  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СПЦ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 организует работу заинтересованных учреждений и организаций по выполнению выписки из основной индивидуальной реабилитационной программы несовершеннолетнего, направляет 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не позднее трех дней с момента получения копию выписки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исполнителям (этот пункт не указан в Положении, в зависимости от мероприятий)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83432" y="404665"/>
            <a:ext cx="10585176" cy="5281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КДН и СПЦ</a:t>
            </a: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  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не позднее 5-ти дней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после завершения каникул информирует </a:t>
            </a: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руководителя СЛВУ о реализации мероприятий основной индивидуальной реабилитационной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программы (Инструктивно-методическое письмо)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6. Руководитель СЛВУ </a:t>
            </a:r>
            <a:r>
              <a:rPr lang="ru-RU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 месяц до истечения срока пребывания н/л </a:t>
            </a:r>
            <a:r>
              <a:rPr lang="ru-RU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СЛВУ уведомляет об этом КДН и СПЦ (детское </a:t>
            </a:r>
            <a:r>
              <a:rPr lang="ru-RU" sz="32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интернатное</a:t>
            </a:r>
            <a:r>
              <a:rPr lang="ru-RU" sz="3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учреждение) по месту жительства н/л и направляет им копию основной индивидуальной программы и результаты ее реализации.</a:t>
            </a:r>
            <a:endParaRPr lang="ru-RU" sz="32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-36828"/>
            <a:ext cx="1094521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>
                <a:latin typeface="Times New Roman"/>
                <a:ea typeface="Calibri"/>
                <a:cs typeface="Times New Roman"/>
              </a:rPr>
              <a:t>Реализация завершающей индивидуальной </a:t>
            </a:r>
            <a:r>
              <a:rPr lang="ru-RU" sz="2800" b="1" u="sng" dirty="0" smtClean="0">
                <a:latin typeface="Times New Roman"/>
                <a:ea typeface="Calibri"/>
                <a:cs typeface="Times New Roman"/>
              </a:rPr>
              <a:t>реабилитационной </a:t>
            </a:r>
            <a:r>
              <a:rPr lang="ru-RU" sz="2800" b="1" u="sng" dirty="0">
                <a:latin typeface="Times New Roman"/>
                <a:ea typeface="Calibri"/>
                <a:cs typeface="Times New Roman"/>
              </a:rPr>
              <a:t>программы (по истечении срока нахождения в СЛВУ)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49377"/>
              </p:ext>
            </p:extLst>
          </p:nvPr>
        </p:nvGraphicFramePr>
        <p:xfrm>
          <a:off x="623391" y="1052736"/>
          <a:ext cx="10945217" cy="5730565"/>
        </p:xfrm>
        <a:graphic>
          <a:graphicData uri="http://schemas.openxmlformats.org/drawingml/2006/table">
            <a:tbl>
              <a:tblPr firstRow="1" firstCol="1" bandRow="1"/>
              <a:tblGrid>
                <a:gridCol w="2717546"/>
                <a:gridCol w="1947409"/>
                <a:gridCol w="3140131"/>
                <a:gridCol w="3140131"/>
              </a:tblGrid>
              <a:tr h="688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Субъект профилактики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Документы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Субъект профилактики (адресат)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0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КДН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7-ми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рабочих дней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после получения из СЛВУ уведомления об истечении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срока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пребывания 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Уведомление и запрос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предложениях по мероприятиям завершающей  индивидуальной реабилитационной программы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Заинтересованные органы, учреждения и организации 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Уведомление  о заинтересованных органах, учреждениях и организациях, которым предложено оказать помощь в трудовом и бытовом устройстве н/л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СПЦ по месту жительства н/л и его законных представителей 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10"/>
          <p:cNvSpPr txBox="1">
            <a:spLocks noChangeArrowheads="1"/>
          </p:cNvSpPr>
          <p:nvPr/>
        </p:nvSpPr>
        <p:spPr bwMode="auto">
          <a:xfrm>
            <a:off x="3311527" y="3394076"/>
            <a:ext cx="29065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Constantia" pitchFamily="18" charset="0"/>
              </a:rPr>
              <a:t>Выживание</a:t>
            </a:r>
            <a:endParaRPr 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3556" name="TextBox 12"/>
          <p:cNvSpPr txBox="1">
            <a:spLocks noChangeArrowheads="1"/>
          </p:cNvSpPr>
          <p:nvPr/>
        </p:nvSpPr>
        <p:spPr bwMode="auto">
          <a:xfrm>
            <a:off x="2271713" y="4419603"/>
            <a:ext cx="1503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u="sng">
                <a:solidFill>
                  <a:srgbClr val="FFFFFF"/>
                </a:solidFill>
                <a:latin typeface="Constantia" pitchFamily="18" charset="0"/>
              </a:rPr>
              <a:t>Борьба</a:t>
            </a:r>
            <a:endParaRPr lang="ru-RU" u="sng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3557" name="TextBox 13"/>
          <p:cNvSpPr txBox="1">
            <a:spLocks noChangeArrowheads="1"/>
          </p:cNvSpPr>
          <p:nvPr/>
        </p:nvSpPr>
        <p:spPr bwMode="auto">
          <a:xfrm>
            <a:off x="471488" y="4433891"/>
            <a:ext cx="16131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u="sng">
                <a:solidFill>
                  <a:srgbClr val="FFFFFF"/>
                </a:solidFill>
                <a:latin typeface="Constantia" pitchFamily="18" charset="0"/>
              </a:rPr>
              <a:t>Бегство</a:t>
            </a:r>
            <a:endParaRPr lang="ru-RU" u="sng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3563" name="TextBox 24"/>
          <p:cNvSpPr txBox="1">
            <a:spLocks noChangeArrowheads="1"/>
          </p:cNvSpPr>
          <p:nvPr/>
        </p:nvSpPr>
        <p:spPr bwMode="auto">
          <a:xfrm>
            <a:off x="2341565" y="5776914"/>
            <a:ext cx="4959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FFFF"/>
                </a:solidFill>
                <a:latin typeface="Constantia" pitchFamily="18" charset="0"/>
              </a:rPr>
              <a:t>Психическая травма</a:t>
            </a:r>
            <a:endParaRPr 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3565" name="TextBox 18"/>
          <p:cNvSpPr txBox="1">
            <a:spLocks noChangeArrowheads="1"/>
          </p:cNvSpPr>
          <p:nvPr/>
        </p:nvSpPr>
        <p:spPr bwMode="auto">
          <a:xfrm>
            <a:off x="2639618" y="3454404"/>
            <a:ext cx="8890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FFFF"/>
                </a:solidFill>
                <a:latin typeface="Constantia" pitchFamily="18" charset="0"/>
              </a:rPr>
              <a:t>Вытеснение страха, гнева, боли, частичная потеря памяти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37095"/>
              </p:ext>
            </p:extLst>
          </p:nvPr>
        </p:nvGraphicFramePr>
        <p:xfrm>
          <a:off x="3143672" y="9899334"/>
          <a:ext cx="7128794" cy="17526000"/>
        </p:xfrm>
        <a:graphic>
          <a:graphicData uri="http://schemas.openxmlformats.org/drawingml/2006/table">
            <a:tbl>
              <a:tblPr firstRow="1" firstCol="1" bandRow="1"/>
              <a:tblGrid>
                <a:gridCol w="1396952"/>
                <a:gridCol w="1013683"/>
                <a:gridCol w="877268"/>
                <a:gridCol w="3840891"/>
              </a:tblGrid>
              <a:tr h="2122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Заинтересованные органы, учреждения и организации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5-ти дней со дня получения КДН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предложения по мероприятиям завершающей индивидуальной реабилитационной программы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СПЦ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(либо детское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интернатное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учреждение)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СПЦ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5-ти рабочих дней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Завершающая индивидуальная реабилитационная программа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КДН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0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КДН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3-х рабочих дней после утверждения программы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Копия программы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Законные представители  несовершеннолетнего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Заинтересованные органы, учреждения и организации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Заинтересованные органы, учреждения и организации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Через 3 и 9 месяцев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Информация о выполнении завершающей индивидуальной реабилитационной программы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СПЦ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Через 6 и 12 месяцев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КДН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79321"/>
              </p:ext>
            </p:extLst>
          </p:nvPr>
        </p:nvGraphicFramePr>
        <p:xfrm>
          <a:off x="119335" y="116632"/>
          <a:ext cx="11953330" cy="6546388"/>
        </p:xfrm>
        <a:graphic>
          <a:graphicData uri="http://schemas.openxmlformats.org/drawingml/2006/table">
            <a:tbl>
              <a:tblPr firstRow="1" firstCol="1" bandRow="1"/>
              <a:tblGrid>
                <a:gridCol w="2736305"/>
                <a:gridCol w="4032448"/>
                <a:gridCol w="2952328"/>
                <a:gridCol w="2232249"/>
              </a:tblGrid>
              <a:tr h="1733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Заинтересованные органы, учреждения и организации</a:t>
                      </a: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5-ти рабочих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дней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дня получения </a:t>
                      </a:r>
                      <a:endParaRPr lang="ru-RU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информации КДН о бытовом и трудовом устройстве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предложения по мероприятиям завершающей индивидуальной реабилитационной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программы (согласно приложению 3)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СПЦ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(либо детское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интернатное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учреждение)</a:t>
                      </a: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СПЦ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5-ти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рабочих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дней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 получения предложений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Завершающая индивидуальная реабилитационная программа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КДН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9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КДН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3-х рабочих дней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утверждения программы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Копия программы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Законные представители  несовершеннолетнего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Заинтересованные органы, учреждения и организации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Заинтересованные органы, учреждения и организации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Периодичность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устанавливает КДН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Информация о выполнении завершающей индивидуальной реабилитационной программы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КДН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51" marR="3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55040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Нарушения и несоответствия:</a:t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9416" y="764704"/>
            <a:ext cx="10585176" cy="6093296"/>
          </a:xfrm>
        </p:spPr>
        <p:txBody>
          <a:bodyPr>
            <a:normAutofit/>
          </a:bodyPr>
          <a:lstStyle/>
          <a:p>
            <a:pPr marL="50292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первичная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индивидуальная реабилитационная программа составляется не по форме, представленной в приложении 1 к Положению о порядке комплексной реабилитации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несовершеннолетних;</a:t>
            </a:r>
          </a:p>
          <a:p>
            <a:pPr marL="50292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указываются вовсе, либо указываются некорректно индикаторы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показатели эффективности;</a:t>
            </a:r>
          </a:p>
          <a:p>
            <a:pPr marL="50292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комплексная (первичная, итоговая)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диагностика несовершеннолетнего;</a:t>
            </a:r>
          </a:p>
          <a:p>
            <a:pPr marL="50292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заполняется раздел «Контроль за реализацией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50292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отсутствует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планируется работа с родителями, либо иными законными представителями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0292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нформация 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реализации мероприятий первичной индивидуальной реабилитационной программы предоставляется не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установленной форме (приложение 4 к Положению)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не  соответствует требованиям Положения о порядке комплексной реабилитации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несовершеннолетних.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1426" y="2981104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404664"/>
            <a:ext cx="110172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Пояснения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специалистов СППС учреждений образования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определению показателей и индикаторов эффективности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составлении и реализации первичной индивидуальной реабилитационной программы в части разделов социально-педагогической и психологической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помощи, разработаны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основании инструктивно-методического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письма «Об особенностях деятельности учреждений образования по реализации норм Положения о порядке комплексной реабилитации несовершеннолетних, потребление которыми наркотических средств, психотропных веществ, их аналогов, токсических или других одурманивающих веществ, употребление алкогольных слабоалкогольных напитков или пива установлены в соответствии с законодательством» от 14 декабря 2017 года.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Вариативность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показателей и индикаторов представлена в помощь специалистам СППС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целью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исключения формального подхода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реализации мероприятий комплексной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реабилитации  и повышения эффективности  реализации индивидуальных коррекционных программ.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151868"/>
              </p:ext>
            </p:extLst>
          </p:nvPr>
        </p:nvGraphicFramePr>
        <p:xfrm>
          <a:off x="696495" y="84501"/>
          <a:ext cx="10858561" cy="6516315"/>
        </p:xfrm>
        <a:graphic>
          <a:graphicData uri="http://schemas.openxmlformats.org/drawingml/2006/table">
            <a:tbl>
              <a:tblPr firstRow="1" firstCol="1" bandRow="1"/>
              <a:tblGrid>
                <a:gridCol w="3758317"/>
                <a:gridCol w="3478432"/>
                <a:gridCol w="3621812"/>
              </a:tblGrid>
              <a:tr h="391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Индикаторы и</a:t>
                      </a:r>
                      <a:endParaRPr lang="ru-RU" sz="2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 эффективности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Итоги выполнения или невыполнения мероприятий</a:t>
                      </a:r>
                      <a:endParaRPr lang="ru-RU" sz="20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8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СОЦИАЛЬНО-ПЕДАГОГИЧЕСКАЯ ПОМОЩЬ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Вовлечение учащегося в волонтерскую деятельность, привлечение к участию в культурно-массовых мероприятиях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(</a:t>
                      </a:r>
                      <a:r>
                        <a:rPr lang="ru-RU" sz="1800" b="1" i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выступление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в составе спортивной команды, группы, бригады волонтеров т.п.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 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Выполнение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постоянных обязанностей </a:t>
                      </a:r>
                      <a:r>
                        <a:rPr lang="ru-RU" sz="1800" b="1" i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(пример: следить за готовностью спортивного инвентаря)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эпизодических поручений.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Включенность в деятельность (</a:t>
                      </a:r>
                      <a:r>
                        <a:rPr lang="ru-RU" sz="1800" b="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активен либо пассивен)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проявление командного духа: </a:t>
                      </a:r>
                      <a:r>
                        <a:rPr lang="ru-RU" sz="1800" b="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(переживает или равнодушен).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Сформированность</a:t>
                      </a: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ответственности, проявление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исполнительности, </a:t>
                      </a: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инициативности.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 посещаемости учебных занятий и организации досуговой внеурочной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занятий без опозданий, пропусков.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  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объединений по интересам.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опозданий, пропусков без уважительной причины (</a:t>
                      </a:r>
                      <a:r>
                        <a:rPr lang="ru-RU" sz="1800" b="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или наличие: кол-во в неделю, месяц, по каким предметам</a:t>
                      </a:r>
                      <a:r>
                        <a:rPr lang="ru-RU" sz="1800" b="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конкретно посещает, наличие интереса, хобби </a:t>
                      </a:r>
                      <a:r>
                        <a:rPr lang="ru-RU" sz="1800" b="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(достижения, успехи, др.)</a:t>
                      </a: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7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793531"/>
              </p:ext>
            </p:extLst>
          </p:nvPr>
        </p:nvGraphicFramePr>
        <p:xfrm>
          <a:off x="1286044" y="548680"/>
          <a:ext cx="10138548" cy="5400600"/>
        </p:xfrm>
        <a:graphic>
          <a:graphicData uri="http://schemas.openxmlformats.org/drawingml/2006/table">
            <a:tbl>
              <a:tblPr firstRow="1" firstCol="1" bandRow="1"/>
              <a:tblGrid>
                <a:gridCol w="3280254"/>
                <a:gridCol w="6858294"/>
              </a:tblGrid>
              <a:tr h="5400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привлечение</a:t>
                      </a:r>
                      <a:r>
                        <a:rPr lang="ru-RU" sz="2800" i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 участию в культурно-массовых мероприятиях</a:t>
                      </a:r>
                      <a:endParaRPr lang="ru-RU" sz="2800" i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 и показатель эффективности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участие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(выступление) в составе команды КВН в конкурсе между группами.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Итоги</a:t>
                      </a:r>
                      <a:r>
                        <a:rPr lang="ru-RU" sz="28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выполнения или невыполнения мероприятий:</a:t>
                      </a:r>
                      <a:r>
                        <a:rPr lang="ru-RU" sz="2800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привлечь подростка в состав команды не удалось. Проявлял активность на репетициях и выступлении в составе группы поддержки.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501008"/>
            <a:ext cx="252028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0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37917"/>
              </p:ext>
            </p:extLst>
          </p:nvPr>
        </p:nvGraphicFramePr>
        <p:xfrm>
          <a:off x="1286044" y="548680"/>
          <a:ext cx="10138548" cy="5400600"/>
        </p:xfrm>
        <a:graphic>
          <a:graphicData uri="http://schemas.openxmlformats.org/drawingml/2006/table">
            <a:tbl>
              <a:tblPr firstRow="1" firstCol="1" bandRow="1"/>
              <a:tblGrid>
                <a:gridCol w="3280254"/>
                <a:gridCol w="6858294"/>
              </a:tblGrid>
              <a:tr h="5400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контроль</a:t>
                      </a:r>
                      <a:r>
                        <a:rPr lang="ru-RU" sz="2800" i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организации досуговой и внеурочной деятельности</a:t>
                      </a:r>
                      <a:endParaRPr lang="ru-RU" sz="2800" i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 и показатель эффективности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посещение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спортивных секций в колледже.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Итоги</a:t>
                      </a:r>
                      <a:r>
                        <a:rPr lang="ru-RU" sz="28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выполнения или невыполнения мероприятий</a:t>
                      </a:r>
                      <a:r>
                        <a:rPr lang="ru-RU" sz="2800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охотно посещает секцию по настольному теннису </a:t>
                      </a:r>
                      <a:r>
                        <a:rPr lang="ru-RU" sz="2800" i="1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(дата, периодичность)</a:t>
                      </a:r>
                      <a:r>
                        <a:rPr lang="ru-RU" sz="2800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Зачислен в команду колледжа для участия в районных соревнованиях.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3429000"/>
            <a:ext cx="30243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289353"/>
              </p:ext>
            </p:extLst>
          </p:nvPr>
        </p:nvGraphicFramePr>
        <p:xfrm>
          <a:off x="839418" y="908721"/>
          <a:ext cx="10441160" cy="5788583"/>
        </p:xfrm>
        <a:graphic>
          <a:graphicData uri="http://schemas.openxmlformats.org/drawingml/2006/table">
            <a:tbl>
              <a:tblPr firstRow="1" firstCol="1" bandRow="1"/>
              <a:tblGrid>
                <a:gridCol w="3789555"/>
                <a:gridCol w="2974177"/>
                <a:gridCol w="3677428"/>
              </a:tblGrid>
              <a:tr h="279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уроков с целью наблюдения, изучения поведения, активности, проявления умений и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навыков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на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уроке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Включенность в работу на уроке </a:t>
                      </a:r>
                      <a:r>
                        <a:rPr lang="ru-RU" sz="2000" b="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(активен или пассивен, корректен или груб в общении с учителем, </a:t>
                      </a:r>
                      <a:r>
                        <a:rPr lang="ru-RU" sz="2000" b="0" i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сверстниками)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подготовленность к уроку </a:t>
                      </a:r>
                      <a:r>
                        <a:rPr lang="ru-RU" sz="2000" b="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(выполнение д/з, наличие </a:t>
                      </a:r>
                      <a:r>
                        <a:rPr lang="ru-RU" sz="2000" b="0" i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принадлежностей и т.д.)</a:t>
                      </a:r>
                      <a:endParaRPr lang="ru-RU" sz="20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Оказание образовательной, посреднической, педагогической и психологической помощи и поддержки учащемуся и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семье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Готовность 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идти на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контакт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стремления обращаться к специалистам </a:t>
                      </a:r>
                      <a:r>
                        <a:rPr lang="ru-RU" sz="2000" b="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(часто, никогда, иногда, др.), </a:t>
                      </a:r>
                      <a:r>
                        <a:rPr lang="ru-RU" sz="20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способность и желание к сотрудничеству по инициативе специалиста </a:t>
                      </a:r>
                      <a:r>
                        <a:rPr lang="ru-RU" sz="2000" b="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(не готов, игнорирует, агрессивная реакция, др.)</a:t>
                      </a:r>
                      <a:endParaRPr lang="ru-RU" sz="20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103684"/>
              </p:ext>
            </p:extLst>
          </p:nvPr>
        </p:nvGraphicFramePr>
        <p:xfrm>
          <a:off x="839415" y="152580"/>
          <a:ext cx="10441161" cy="684132"/>
        </p:xfrm>
        <a:graphic>
          <a:graphicData uri="http://schemas.openxmlformats.org/drawingml/2006/table">
            <a:tbl>
              <a:tblPr firstRow="1" firstCol="1" bandRow="1"/>
              <a:tblGrid>
                <a:gridCol w="3789657"/>
                <a:gridCol w="2952328"/>
                <a:gridCol w="3699176"/>
              </a:tblGrid>
              <a:tr h="684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Индикаторы и</a:t>
                      </a:r>
                      <a:endParaRPr lang="ru-RU" sz="16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 эффективности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Итоги выполнения или невыполнения мероприятий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7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692696"/>
            <a:ext cx="10297144" cy="5328592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Комплексная реабилитация несовершеннолетнего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ru-RU" sz="3200" b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система эффективных мер по оказанию социально-педагогической и психологической помощи, проведению медицинской профилактики и реабилитации в отношении несовершеннолетнего, направленных на восстановление его здоровья, предупреждение противоправного поведения, формирование у него умений и навыков оценивать, контролировать и конструктивно разрешать проблемные ситуации, формировать ценностные ориентации и культуру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18256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303885"/>
              </p:ext>
            </p:extLst>
          </p:nvPr>
        </p:nvGraphicFramePr>
        <p:xfrm>
          <a:off x="1286044" y="548680"/>
          <a:ext cx="10138548" cy="5400600"/>
        </p:xfrm>
        <a:graphic>
          <a:graphicData uri="http://schemas.openxmlformats.org/drawingml/2006/table">
            <a:tbl>
              <a:tblPr firstRow="1" firstCol="1" bandRow="1"/>
              <a:tblGrid>
                <a:gridCol w="3657828"/>
                <a:gridCol w="6480720"/>
              </a:tblGrid>
              <a:tr h="5400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оказание</a:t>
                      </a:r>
                      <a:r>
                        <a:rPr lang="ru-RU" sz="2800" i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образовательной педагогической помощи несовершеннолетнему</a:t>
                      </a:r>
                      <a:endParaRPr lang="ru-RU" sz="2800" i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 и показатель эффективности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готовность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посещения дополнительных занятий с целью повышения успеваемости.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Итоги</a:t>
                      </a:r>
                      <a:r>
                        <a:rPr lang="ru-RU" sz="28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выполнения или невыполнения мероприятий</a:t>
                      </a:r>
                      <a:r>
                        <a:rPr lang="ru-RU" sz="2800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2800" i="1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(дата, периодичность</a:t>
                      </a:r>
                      <a:r>
                        <a:rPr lang="ru-RU" sz="2800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посещает поддерживающие занятия по химии, не проявляя стремления к учебе. Требования педагога игнорирует.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429000"/>
            <a:ext cx="3197349" cy="221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65446"/>
              </p:ext>
            </p:extLst>
          </p:nvPr>
        </p:nvGraphicFramePr>
        <p:xfrm>
          <a:off x="407368" y="836711"/>
          <a:ext cx="11305256" cy="5661287"/>
        </p:xfrm>
        <a:graphic>
          <a:graphicData uri="http://schemas.openxmlformats.org/drawingml/2006/table">
            <a:tbl>
              <a:tblPr firstRow="1" firstCol="1" bandRow="1"/>
              <a:tblGrid>
                <a:gridCol w="3744416"/>
                <a:gridCol w="3081175"/>
                <a:gridCol w="4479665"/>
              </a:tblGrid>
              <a:tr h="5661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Беседы с родителями, направленные на формирование ответственной родительской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позиции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целью урегулирования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отношений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ребенком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85" marR="25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Готовность родителей к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сотрудничеству 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 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родителей в организации жизнедеятельности и реабилитационных мероприятий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несовершеннолетнего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родительских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установок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85" marR="25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r>
                        <a:rPr lang="ru-RU" sz="1900" b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сознание и </a:t>
                      </a:r>
                      <a:r>
                        <a:rPr lang="ru-RU" sz="19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принятие </a:t>
                      </a:r>
                      <a:r>
                        <a:rPr lang="ru-RU" sz="1900" b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существующей проблемы (</a:t>
                      </a:r>
                      <a:r>
                        <a:rPr lang="ru-RU" sz="1900" b="0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принимается, принимается одним из родителей, </a:t>
                      </a:r>
                      <a:r>
                        <a:rPr lang="ru-RU" sz="1900" b="0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игнорируется </a:t>
                      </a:r>
                      <a:r>
                        <a:rPr lang="ru-RU" sz="1900" b="0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т.п.)</a:t>
                      </a:r>
                      <a:endParaRPr lang="ru-RU" sz="19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Включенность в процесс взаимодействия (</a:t>
                      </a:r>
                      <a:r>
                        <a:rPr lang="ru-RU" sz="1900" b="0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активное участие, готовы, но не знают как, желание наладить ситуацию формально или отсутствует, др</a:t>
                      </a:r>
                      <a:r>
                        <a:rPr lang="ru-RU" sz="1900" b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стремления обращаться к специалистам </a:t>
                      </a:r>
                      <a:r>
                        <a:rPr lang="ru-RU" sz="1900" b="0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(часто, никогда, иногда, др.), </a:t>
                      </a:r>
                      <a:r>
                        <a:rPr lang="ru-RU" sz="1900" b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посещение родительских встреч со специалистами </a:t>
                      </a:r>
                      <a:r>
                        <a:rPr lang="ru-RU" sz="1900" b="0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(не посещает, игнорирует, посещает иногда, др</a:t>
                      </a:r>
                      <a:r>
                        <a:rPr lang="ru-RU" sz="1900" b="0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Осознанное исполнение  родительских функций;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доверительных отношений в семье.</a:t>
                      </a:r>
                      <a:endParaRPr lang="ru-RU" sz="19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85" marR="25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350887"/>
              </p:ext>
            </p:extLst>
          </p:nvPr>
        </p:nvGraphicFramePr>
        <p:xfrm>
          <a:off x="407368" y="152579"/>
          <a:ext cx="11305256" cy="684132"/>
        </p:xfrm>
        <a:graphic>
          <a:graphicData uri="http://schemas.openxmlformats.org/drawingml/2006/table">
            <a:tbl>
              <a:tblPr firstRow="1" firstCol="1" bandRow="1"/>
              <a:tblGrid>
                <a:gridCol w="3744416"/>
                <a:gridCol w="3096344"/>
                <a:gridCol w="4464496"/>
              </a:tblGrid>
              <a:tr h="684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Индикаторы и</a:t>
                      </a:r>
                      <a:endParaRPr lang="ru-RU" sz="16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 эффективности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Итоги выполнения или невыполнения мероприятий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7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342547"/>
              </p:ext>
            </p:extLst>
          </p:nvPr>
        </p:nvGraphicFramePr>
        <p:xfrm>
          <a:off x="1286044" y="548680"/>
          <a:ext cx="10138548" cy="5678424"/>
        </p:xfrm>
        <a:graphic>
          <a:graphicData uri="http://schemas.openxmlformats.org/drawingml/2006/table">
            <a:tbl>
              <a:tblPr firstRow="1" firstCol="1" bandRow="1"/>
              <a:tblGrid>
                <a:gridCol w="3280254"/>
                <a:gridCol w="6858294"/>
              </a:tblGrid>
              <a:tr h="5400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беседа</a:t>
                      </a:r>
                      <a:r>
                        <a:rPr lang="ru-RU" sz="2800" i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 родителями об усилении контроля времяпровождения сына в вечернее время в период каникул</a:t>
                      </a:r>
                      <a:endParaRPr lang="ru-RU" sz="2800" i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 и показатель эффективности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r>
                        <a:rPr lang="ru-RU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родителей в организации жизнедеятельности ребенка. Понимание ответственности за поведение сына.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aseline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Итоги</a:t>
                      </a:r>
                      <a:r>
                        <a:rPr lang="ru-RU" sz="28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выполнения или невыполнения мероприятий</a:t>
                      </a:r>
                      <a:r>
                        <a:rPr lang="ru-RU" sz="2800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2400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 с матерью проведена (</a:t>
                      </a:r>
                      <a:r>
                        <a:rPr lang="ru-RU" sz="2400" i="1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дата)</a:t>
                      </a:r>
                      <a:r>
                        <a:rPr lang="ru-RU" sz="2400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накануне осенних каникул. Она высказала опасения по поводу игнорирования ее требований сыном и употребления им спиртных напитков в компании. При этом во время каникул осуществляла контроль нахождения сына дома после 22.00.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0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107157"/>
              </p:ext>
            </p:extLst>
          </p:nvPr>
        </p:nvGraphicFramePr>
        <p:xfrm>
          <a:off x="623392" y="1124744"/>
          <a:ext cx="11056989" cy="5346189"/>
        </p:xfrm>
        <a:graphic>
          <a:graphicData uri="http://schemas.openxmlformats.org/drawingml/2006/table">
            <a:tbl>
              <a:tblPr firstRow="1" firstCol="1" bandRow="1"/>
              <a:tblGrid>
                <a:gridCol w="4249059"/>
                <a:gridCol w="2573481"/>
                <a:gridCol w="4234449"/>
              </a:tblGrid>
              <a:tr h="1292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Просвещение учащегося в области уголовной и административной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ответственности (правовое просвещение)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85" marR="25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Владение информацией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 ответственности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совершение противоправных действий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85" marR="25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Информированность, желание принимать информацию </a:t>
                      </a:r>
                      <a:r>
                        <a:rPr lang="ru-RU" sz="2400" b="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(достаточно заинтересован и осведомлен об уголовной и административной ответственности, владеет информацией по конкретным статьям (ситуациям), не придает значимости правовому просвещению, др.)</a:t>
                      </a:r>
                      <a:endParaRPr lang="ru-RU" sz="24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85" marR="25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Профилактические беседы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учащимся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целью повышения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ответственности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осознания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последствий за совершение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противоправных деяний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85" marR="25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68150"/>
              </p:ext>
            </p:extLst>
          </p:nvPr>
        </p:nvGraphicFramePr>
        <p:xfrm>
          <a:off x="630905" y="170689"/>
          <a:ext cx="11049476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4240959"/>
                <a:gridCol w="2592288"/>
                <a:gridCol w="4216229"/>
              </a:tblGrid>
              <a:tr h="684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Индикаторы и</a:t>
                      </a:r>
                      <a:endParaRPr lang="ru-RU" sz="16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 эффективности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Итоги выполнения или невыполнения мероприятий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85" marR="3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7501"/>
              </p:ext>
            </p:extLst>
          </p:nvPr>
        </p:nvGraphicFramePr>
        <p:xfrm>
          <a:off x="1286044" y="548680"/>
          <a:ext cx="10138548" cy="6099048"/>
        </p:xfrm>
        <a:graphic>
          <a:graphicData uri="http://schemas.openxmlformats.org/drawingml/2006/table">
            <a:tbl>
              <a:tblPr firstRow="1" firstCol="1" bandRow="1"/>
              <a:tblGrid>
                <a:gridCol w="3513812"/>
                <a:gridCol w="6624736"/>
              </a:tblGrid>
              <a:tr h="5400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контроль</a:t>
                      </a:r>
                      <a:r>
                        <a:rPr lang="ru-RU" sz="2800" i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употребления несовершеннолетним алкогольных  напитков</a:t>
                      </a:r>
                      <a:endParaRPr lang="ru-RU" sz="2800" i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 и показатель эффективности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</a:t>
                      </a:r>
                      <a:r>
                        <a:rPr lang="ru-RU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либо отсутствие случаев употребления несовершеннолетним спиртных напитков.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aseline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Итоги</a:t>
                      </a:r>
                      <a:r>
                        <a:rPr lang="ru-RU" sz="28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выполнения или невыполнения мероприятий</a:t>
                      </a:r>
                      <a:r>
                        <a:rPr lang="ru-RU" sz="2800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2400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ведется журнал выходов учащегося из общежития в вечернее время и выходные дни </a:t>
                      </a:r>
                      <a:r>
                        <a:rPr lang="ru-RU" sz="2400" i="1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(время выхода, прихода, визуальная оценка состояния на предмет опьянения, особенности поведения</a:t>
                      </a:r>
                      <a:r>
                        <a:rPr lang="ru-RU" sz="2400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). По возвращении из дома </a:t>
                      </a:r>
                      <a:r>
                        <a:rPr lang="ru-RU" sz="2400" i="1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(дата) </a:t>
                      </a:r>
                      <a:r>
                        <a:rPr lang="ru-RU" sz="2400" u="none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подросток пытался пронести пиво, грубил. При взаимодействии с дежурным инспектором ИДН конфликт урегулирован, напиток изъят.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356992"/>
            <a:ext cx="2929508" cy="262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69291"/>
              </p:ext>
            </p:extLst>
          </p:nvPr>
        </p:nvGraphicFramePr>
        <p:xfrm>
          <a:off x="767408" y="548680"/>
          <a:ext cx="10585177" cy="5411336"/>
        </p:xfrm>
        <a:graphic>
          <a:graphicData uri="http://schemas.openxmlformats.org/drawingml/2006/table">
            <a:tbl>
              <a:tblPr firstRow="1" firstCol="1" bandRow="1"/>
              <a:tblGrid>
                <a:gridCol w="3168352"/>
                <a:gridCol w="3216882"/>
                <a:gridCol w="4199943"/>
              </a:tblGrid>
              <a:tr h="5040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ПСИХОЛОГИЧЕСКАЯ ПОМОЩЬ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Индикаторы и показатели эффективности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Итоги выполнения или невыполнения мероприятий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 межличностной сферы несовершеннолетнего с целью изучения его статуса в коллективе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Особенности взаимоотношений несовершеннолетнего в коллективе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сверстников:</a:t>
                      </a:r>
                      <a:endParaRPr lang="ru-RU" sz="2000" b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занимаемый 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статус в группе сверстников.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Ориентационная 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направленность при совместной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др.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Учитывается динамика развития критерия и сравнительный анализ.</a:t>
                      </a:r>
                      <a:endParaRPr lang="ru-RU" sz="20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Оценка статуса несовершеннолетнего в коллективе  </a:t>
                      </a:r>
                      <a:r>
                        <a:rPr lang="ru-RU" sz="2000" b="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(принятие, непринятие, др.)</a:t>
                      </a:r>
                      <a:r>
                        <a:rPr lang="ru-RU" sz="20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</a:t>
                      </a:r>
                      <a:r>
                        <a:rPr lang="ru-RU" sz="20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выраженности качеств личности при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взаимодействии </a:t>
                      </a:r>
                      <a:r>
                        <a:rPr lang="ru-RU" sz="20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др. </a:t>
                      </a:r>
                      <a:r>
                        <a:rPr lang="ru-RU" sz="2000" b="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 зависимости от выбора методики)</a:t>
                      </a:r>
                      <a:r>
                        <a:rPr lang="ru-RU" sz="20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</a:t>
                      </a:r>
                      <a:endParaRPr lang="ru-RU" sz="20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844268"/>
              </p:ext>
            </p:extLst>
          </p:nvPr>
        </p:nvGraphicFramePr>
        <p:xfrm>
          <a:off x="1286044" y="548680"/>
          <a:ext cx="10138548" cy="5400600"/>
        </p:xfrm>
        <a:graphic>
          <a:graphicData uri="http://schemas.openxmlformats.org/drawingml/2006/table">
            <a:tbl>
              <a:tblPr firstRow="1" firstCol="1" bandRow="1"/>
              <a:tblGrid>
                <a:gridCol w="3280254"/>
                <a:gridCol w="6858294"/>
              </a:tblGrid>
              <a:tr h="5400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изучение взаимоотношений учащегося в </a:t>
                      </a:r>
                      <a:r>
                        <a:rPr lang="ru-RU" sz="2800" i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группе </a:t>
                      </a:r>
                      <a:endParaRPr lang="ru-RU" sz="2800" i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 и показатель эффективности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оценка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занимаемого статуса в коллективе.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Итоги</a:t>
                      </a:r>
                      <a:r>
                        <a:rPr lang="ru-RU" sz="28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выполнения </a:t>
                      </a:r>
                      <a:r>
                        <a:rPr lang="ru-RU" sz="2800" u="sng" baseline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или невыполнения</a:t>
                      </a:r>
                      <a:r>
                        <a:rPr lang="ru-RU" sz="28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28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(дата)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сохраняется 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статус «принятых», появился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взаимовыбор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одногруппником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 которому подросток старается соответствовать. Это улучшает его позицию в группе.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PC\Downloads\общение картинк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44" y="3140968"/>
            <a:ext cx="3297788" cy="16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191620"/>
              </p:ext>
            </p:extLst>
          </p:nvPr>
        </p:nvGraphicFramePr>
        <p:xfrm>
          <a:off x="2351585" y="10917834"/>
          <a:ext cx="5197805" cy="3451225"/>
        </p:xfrm>
        <a:graphic>
          <a:graphicData uri="http://schemas.openxmlformats.org/drawingml/2006/table">
            <a:tbl>
              <a:tblPr firstRow="1" firstCol="1" bandRow="1"/>
              <a:tblGrid>
                <a:gridCol w="1799041"/>
                <a:gridCol w="1665065"/>
                <a:gridCol w="1733699"/>
              </a:tblGrid>
              <a:tr h="34512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0771" marR="5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71" marR="5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71" marR="5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547465"/>
              </p:ext>
            </p:extLst>
          </p:nvPr>
        </p:nvGraphicFramePr>
        <p:xfrm>
          <a:off x="873520" y="1241928"/>
          <a:ext cx="10911112" cy="5678424"/>
        </p:xfrm>
        <a:graphic>
          <a:graphicData uri="http://schemas.openxmlformats.org/drawingml/2006/table">
            <a:tbl>
              <a:tblPr firstRow="1" firstCol="1" bandRow="1"/>
              <a:tblGrid>
                <a:gridCol w="3206256"/>
                <a:gridCol w="2879657"/>
                <a:gridCol w="4825199"/>
              </a:tblGrid>
              <a:tr h="5499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 особенностей личностной сферы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71" marR="5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Особенности проявления состояний и свойств личности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несовершеннолетнего: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тревожность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самооценка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темперамент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акцентуации характера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др.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71" marR="5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выраженности показателя изучается как по принципу «здесь и сейчас», так и в динамике развития.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тревожности </a:t>
                      </a:r>
                      <a:r>
                        <a:rPr lang="ru-RU" sz="1800" b="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(высокий, средний, низкий и т.п.)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самооценки </a:t>
                      </a:r>
                      <a:r>
                        <a:rPr lang="ru-RU" sz="1800" b="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(высокая, низкая, адекватная)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в </a:t>
                      </a:r>
                      <a:r>
                        <a:rPr lang="ru-RU" sz="1800" b="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т.ч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в сравнении.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Влияние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особенностей темперамента на поведение учащегося.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выраженности особенностей характера </a:t>
                      </a: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подростка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др. </a:t>
                      </a:r>
                      <a:r>
                        <a:rPr lang="ru-RU" sz="1800" b="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 зависимости от выбора методики).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71" marR="5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324898"/>
              </p:ext>
            </p:extLst>
          </p:nvPr>
        </p:nvGraphicFramePr>
        <p:xfrm>
          <a:off x="873520" y="129290"/>
          <a:ext cx="10911112" cy="1064888"/>
        </p:xfrm>
        <a:graphic>
          <a:graphicData uri="http://schemas.openxmlformats.org/drawingml/2006/table">
            <a:tbl>
              <a:tblPr firstRow="1" firstCol="1" bandRow="1"/>
              <a:tblGrid>
                <a:gridCol w="3200593"/>
                <a:gridCol w="2885983"/>
                <a:gridCol w="4824536"/>
              </a:tblGrid>
              <a:tr h="5040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ПСИХОЛОГИЧЕСКАЯ ПОМОЩЬ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Индикаторы и показатели эффективности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Итоги выполнения или невыполнения мероприятий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135241"/>
              </p:ext>
            </p:extLst>
          </p:nvPr>
        </p:nvGraphicFramePr>
        <p:xfrm>
          <a:off x="911424" y="548681"/>
          <a:ext cx="10729192" cy="5888736"/>
        </p:xfrm>
        <a:graphic>
          <a:graphicData uri="http://schemas.openxmlformats.org/drawingml/2006/table">
            <a:tbl>
              <a:tblPr firstRow="1" firstCol="1" bandRow="1"/>
              <a:tblGrid>
                <a:gridCol w="3744416"/>
                <a:gridCol w="6984776"/>
              </a:tblGrid>
              <a:tr h="5832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Пример: 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личностной</a:t>
                      </a:r>
                      <a:r>
                        <a:rPr lang="ru-RU" sz="2800" i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сферы подростка, диагностика акцентуации характера</a:t>
                      </a:r>
                      <a:endParaRPr lang="ru-RU" sz="2800" i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 и показатель эффективности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проявление и степень выраженности особенностей характера подростка.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Итоги</a:t>
                      </a:r>
                      <a:r>
                        <a:rPr lang="ru-RU" sz="28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выполнения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28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(дата) 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дополнительное исследование показало</a:t>
                      </a:r>
                      <a:r>
                        <a:rPr lang="ru-RU" sz="28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возбудимый 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акцентуаций. Особенности характера выражаются в нетерпимости, импульсивности. Знание педагогами этих особенностей и их антиципация позволяют предупреждать срывы в поведении подростка и регулировать ситуацию.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 descr="C:\Users\PC\Downloads\акцентуа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457204"/>
            <a:ext cx="3312368" cy="230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54055"/>
              </p:ext>
            </p:extLst>
          </p:nvPr>
        </p:nvGraphicFramePr>
        <p:xfrm>
          <a:off x="2351584" y="14734256"/>
          <a:ext cx="7632849" cy="22082760"/>
        </p:xfrm>
        <a:graphic>
          <a:graphicData uri="http://schemas.openxmlformats.org/drawingml/2006/table">
            <a:tbl>
              <a:tblPr firstRow="1" firstCol="1" bandRow="1"/>
              <a:tblGrid>
                <a:gridCol w="3065615"/>
                <a:gridCol w="2406995"/>
                <a:gridCol w="2160239"/>
              </a:tblGrid>
              <a:tr h="4274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 особенностей поведенческой и эмоциональной сферы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735" marR="24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проблем в поведении и эмоциональном развитии: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Акцентуации характера.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Аддикции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i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(пьянство, курение, токсикомания, наркомания,  компьютерная зависимость, правонарушения, депрессивные состояния и др.)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Агрессия.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Конфликтные установки.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Мотивация и др.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735" marR="24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личности подростка в динамике при сравнительном анализе каждой изучаемой характеристики.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Динамика акцентуаций (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сглаживание или компенсация, переход от явных  акцентуаций в скрытые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Оценка причин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аддиктивного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поведения 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(неприятности, конфликты, переживания, стресс, компания и т.д.);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динамика развития факторов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аддиктивного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поведения 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(сформировано (или наблюдается) желание избавиться от привычки или зависимости);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степень выраженности склонности к отклоняющемуся поведению.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агрессивности и враждебности 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(высокая, средняя, низкая; снижение или повышение критериев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); 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проявления конфликтности 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(склонен, не склонен, провоцирует, избегает и др.)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выраженности типов мотивации 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(преобладающий тип мотивации)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др. 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 зависимости от выбора методики).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735" marR="24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19912"/>
              </p:ext>
            </p:extLst>
          </p:nvPr>
        </p:nvGraphicFramePr>
        <p:xfrm>
          <a:off x="551385" y="1124743"/>
          <a:ext cx="11017223" cy="5400601"/>
        </p:xfrm>
        <a:graphic>
          <a:graphicData uri="http://schemas.openxmlformats.org/drawingml/2006/table">
            <a:tbl>
              <a:tblPr firstRow="1" firstCol="1" bandRow="1"/>
              <a:tblGrid>
                <a:gridCol w="3384375"/>
                <a:gridCol w="3384376"/>
                <a:gridCol w="4248472"/>
              </a:tblGrid>
              <a:tr h="5400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 особенностей поведенческой и эмоциональной сферы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735" marR="24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 в поведении и 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эмоциональном развитии: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акцентуации характера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аддикции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(пьянство, курение, токсикомания, наркомания,  компьютерная зависимость, правонарушения, депрессивные состояния и др</a:t>
                      </a:r>
                      <a:r>
                        <a:rPr lang="ru-RU" sz="1600" b="1" i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.)</a:t>
                      </a:r>
                      <a:endParaRPr lang="en-US" sz="1600" b="1" i="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i="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i="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агрессия</a:t>
                      </a: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конфликтные установки</a:t>
                      </a: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1600" b="1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мотивация и др.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35" marR="24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личности подростка в динамике при сравнительном анализе каждой изучаемой характеристики.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Динамика акцентуаций (</a:t>
                      </a:r>
                      <a:r>
                        <a:rPr lang="ru-RU" sz="1400" b="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сглаживание или компенсация, переход от явных  акцентуаций в скрытые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Оценка причин </a:t>
                      </a:r>
                      <a:r>
                        <a:rPr lang="ru-RU" sz="1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аддиктивного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поведения </a:t>
                      </a:r>
                      <a:r>
                        <a:rPr lang="ru-RU" sz="1400" b="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(неприятности, конфликты, переживания, стресс, компания и т.д.);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динамика развития факторов </a:t>
                      </a:r>
                      <a:r>
                        <a:rPr lang="ru-RU" sz="1400" b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аддиктивного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поведения </a:t>
                      </a:r>
                      <a:r>
                        <a:rPr lang="ru-RU" sz="1400" b="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(сформировано (или наблюдается) желание избавиться от привычки или зависимости);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степень выраженности склонности к отклоняющемуся поведению.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агрессивности и враждебности </a:t>
                      </a:r>
                      <a:r>
                        <a:rPr lang="ru-RU" sz="1400" b="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(высокая, средняя, низкая; снижение или повышение критериев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); 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тепень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проявления конфликтности </a:t>
                      </a:r>
                      <a:r>
                        <a:rPr lang="ru-RU" sz="1400" b="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(склонен, не склонен, провоцирует, избегает и др.)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выраженности типов мотивации </a:t>
                      </a:r>
                      <a:r>
                        <a:rPr lang="ru-RU" sz="1400" b="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(преобладающий тип мотивации)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др. </a:t>
                      </a:r>
                      <a:r>
                        <a:rPr lang="ru-RU" sz="1400" b="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 зависимости от выбора методики).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735" marR="24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11925"/>
              </p:ext>
            </p:extLst>
          </p:nvPr>
        </p:nvGraphicFramePr>
        <p:xfrm>
          <a:off x="551384" y="64640"/>
          <a:ext cx="11017224" cy="1064888"/>
        </p:xfrm>
        <a:graphic>
          <a:graphicData uri="http://schemas.openxmlformats.org/drawingml/2006/table">
            <a:tbl>
              <a:tblPr firstRow="1" firstCol="1" bandRow="1"/>
              <a:tblGrid>
                <a:gridCol w="3384375"/>
                <a:gridCol w="3384376"/>
                <a:gridCol w="4248473"/>
              </a:tblGrid>
              <a:tr h="5040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ПСИХОЛОГИЧЕСКАЯ ПОМОЩЬ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Индикаторы и показатели эффективности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Итоги выполнения или невыполнения мероприятий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0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620688"/>
            <a:ext cx="11449272" cy="5904656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комплексной реабилитации 					  несовершеннолетнего: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начальный</a:t>
            </a: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     реализация первичной индивидуальной 			</a:t>
            </a:r>
            <a:r>
              <a:rPr lang="ru-RU" sz="3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реабилитационной программы;</a:t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развернутый </a:t>
            </a: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 реализация основной индивидуальной 			       реабилитационной программы;</a:t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завершающий</a:t>
            </a: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–реализация завершающей 					               индивидуальной реабилитационной                                                  			       программы</a:t>
            </a:r>
            <a:endParaRPr lang="ru-RU" sz="36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295469"/>
              </p:ext>
            </p:extLst>
          </p:nvPr>
        </p:nvGraphicFramePr>
        <p:xfrm>
          <a:off x="479376" y="255503"/>
          <a:ext cx="11161239" cy="6466499"/>
        </p:xfrm>
        <a:graphic>
          <a:graphicData uri="http://schemas.openxmlformats.org/drawingml/2006/table">
            <a:tbl>
              <a:tblPr firstRow="1" firstCol="1" bandRow="1"/>
              <a:tblGrid>
                <a:gridCol w="3184020"/>
                <a:gridCol w="7977219"/>
              </a:tblGrid>
              <a:tr h="3660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Пример: </a:t>
                      </a:r>
                      <a:r>
                        <a:rPr lang="ru-RU" sz="24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особенностей </a:t>
                      </a:r>
                      <a:r>
                        <a:rPr lang="ru-RU" sz="2400" i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аддиктивного</a:t>
                      </a:r>
                      <a:r>
                        <a:rPr lang="ru-RU" sz="24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поведения подростка</a:t>
                      </a:r>
                      <a:endParaRPr lang="ru-RU" sz="24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 и показатель эффективности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наличие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проблем в поведении и эмоциональном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развитии (</a:t>
                      </a:r>
                      <a:r>
                        <a:rPr lang="ru-RU" sz="24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причины</a:t>
                      </a:r>
                      <a:r>
                        <a:rPr lang="ru-RU" sz="2400" i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характер употребления подростком спиртных напитков).</a:t>
                      </a:r>
                      <a:endParaRPr lang="ru-RU" sz="24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Итоги</a:t>
                      </a:r>
                      <a:r>
                        <a:rPr lang="ru-RU" sz="2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выполнения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24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(дата или период) </a:t>
                      </a:r>
                      <a:r>
                        <a:rPr lang="ru-RU" sz="24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ричиной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частого употребления является времяпрепровождение в компании старших друзей по месту проживания. Наблюдается желание избавиться от данной привычки. Реже уезжает домой на выходные, больше внимания уделяет компании сверстников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80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Пример: </a:t>
                      </a:r>
                      <a:r>
                        <a:rPr lang="ru-RU" sz="24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особенностей поведения подростка в межличностном общении</a:t>
                      </a:r>
                      <a:endParaRPr lang="ru-RU" sz="28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 и показатель эффективности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проявление</a:t>
                      </a:r>
                      <a:r>
                        <a:rPr lang="ru-RU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конфликтности в поведении и общении.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Итоги</a:t>
                      </a:r>
                      <a:r>
                        <a:rPr lang="ru-RU" sz="2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выполнения</a:t>
                      </a:r>
                      <a:r>
                        <a:rPr lang="ru-RU" sz="24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(дата) </a:t>
                      </a:r>
                      <a:r>
                        <a:rPr lang="ru-RU" sz="24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оявились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защитные тенденции на провокацию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конфликта,</a:t>
                      </a:r>
                      <a:r>
                        <a:rPr lang="ru-RU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подросток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мягче реагирует на спорную ситуацию, критику в свой адрес.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9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720950"/>
              </p:ext>
            </p:extLst>
          </p:nvPr>
        </p:nvGraphicFramePr>
        <p:xfrm>
          <a:off x="747625" y="1484784"/>
          <a:ext cx="10532951" cy="5040527"/>
        </p:xfrm>
        <a:graphic>
          <a:graphicData uri="http://schemas.openxmlformats.org/drawingml/2006/table">
            <a:tbl>
              <a:tblPr firstRow="1" firstCol="1" bandRow="1"/>
              <a:tblGrid>
                <a:gridCol w="2867552"/>
                <a:gridCol w="3037104"/>
                <a:gridCol w="4628295"/>
              </a:tblGrid>
              <a:tr h="5040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Диагностика внутрисемейных отношений </a:t>
                      </a:r>
                      <a:r>
                        <a:rPr lang="ru-RU" sz="20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(при наличии возможности взаимодействия с семьей)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Микроклимат семьи: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Стиль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воспитания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Сплоченность, ориентация 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семьи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Детско-родительские взаимоотношения, др.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Зависит от выбора метода исследования.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Влияние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стиля воспитания на поведение подростка.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сплоченности семьи </a:t>
                      </a:r>
                      <a:r>
                        <a:rPr lang="ru-RU" sz="200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(низкий, средний, высокий, направленность семьи).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выраженности показателей семейного воспитания </a:t>
                      </a:r>
                      <a:r>
                        <a:rPr lang="ru-RU" sz="200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(высокий, средний, низкий или благополучный, удовлетворительный, неблагополучный фон).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437820"/>
              </p:ext>
            </p:extLst>
          </p:nvPr>
        </p:nvGraphicFramePr>
        <p:xfrm>
          <a:off x="746598" y="348813"/>
          <a:ext cx="10513168" cy="1102711"/>
        </p:xfrm>
        <a:graphic>
          <a:graphicData uri="http://schemas.openxmlformats.org/drawingml/2006/table">
            <a:tbl>
              <a:tblPr firstRow="1" firstCol="1" bandRow="1"/>
              <a:tblGrid>
                <a:gridCol w="2880320"/>
                <a:gridCol w="3024336"/>
                <a:gridCol w="4608512"/>
              </a:tblGrid>
              <a:tr h="4717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ПСИХОЛОГИЧЕСКАЯ ПОМОЩЬ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Индикаторы и показатели эффективности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Итоги выполнения или невыполнения мероприятий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2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35759"/>
              </p:ext>
            </p:extLst>
          </p:nvPr>
        </p:nvGraphicFramePr>
        <p:xfrm>
          <a:off x="695400" y="692697"/>
          <a:ext cx="10945216" cy="5567174"/>
        </p:xfrm>
        <a:graphic>
          <a:graphicData uri="http://schemas.openxmlformats.org/drawingml/2006/table">
            <a:tbl>
              <a:tblPr firstRow="1" firstCol="1" bandRow="1"/>
              <a:tblGrid>
                <a:gridCol w="4376505"/>
                <a:gridCol w="6568711"/>
              </a:tblGrid>
              <a:tr h="5567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Пример: 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внутрисемейных отношений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 и</a:t>
                      </a:r>
                      <a:r>
                        <a:rPr lang="ru-RU" sz="28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эффективности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выраженность показателей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семейного воспитания в 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детско-родительских</a:t>
                      </a:r>
                      <a:r>
                        <a:rPr lang="ru-RU" sz="2800" i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взаимоотношениях</a:t>
                      </a:r>
                      <a:r>
                        <a:rPr lang="ru-RU" sz="28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Итоги</a:t>
                      </a:r>
                      <a:r>
                        <a:rPr lang="ru-RU" sz="28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выполнения или невыполнения мероприятий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28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(дата)</a:t>
                      </a:r>
                      <a:r>
                        <a:rPr lang="ru-RU" sz="2800" i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i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редний 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по фактору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доминантности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родителей 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семье. Повысилась значимость мнения отца при анализе подростком своих поступков.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PC\Downloads\детско-родительские отнош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163527"/>
            <a:ext cx="377580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853882"/>
              </p:ext>
            </p:extLst>
          </p:nvPr>
        </p:nvGraphicFramePr>
        <p:xfrm>
          <a:off x="551384" y="1196752"/>
          <a:ext cx="10945217" cy="5616625"/>
        </p:xfrm>
        <a:graphic>
          <a:graphicData uri="http://schemas.openxmlformats.org/drawingml/2006/table">
            <a:tbl>
              <a:tblPr firstRow="1" firstCol="1" bandRow="1"/>
              <a:tblGrid>
                <a:gridCol w="3312368"/>
                <a:gridCol w="3744416"/>
                <a:gridCol w="3888433"/>
              </a:tblGrid>
              <a:tr h="5616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Изучение профессионального самоопределения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(при необходимости</a:t>
                      </a:r>
                      <a:r>
                        <a:rPr lang="ru-RU" sz="24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интересов и склонностей у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учащегося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Направленность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выборе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профессии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Степень развития интересов и склонностей у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учащегося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2400" i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определился или не </a:t>
                      </a:r>
                      <a:r>
                        <a:rPr lang="ru-RU" sz="2400" i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определился, наличие противоречий</a:t>
                      </a:r>
                      <a:r>
                        <a:rPr lang="ru-RU" sz="2400" i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Соответствие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типа профессиональной направленности выбранной специальности, профессии </a:t>
                      </a:r>
                      <a:r>
                        <a:rPr lang="ru-RU" sz="2400" i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(соответствует, не соответствует специальности и др</a:t>
                      </a:r>
                      <a:r>
                        <a:rPr lang="ru-RU" sz="2400" i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.)</a:t>
                      </a:r>
                      <a:r>
                        <a:rPr lang="ru-RU" sz="2400" i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PC\Downloads\профессиональное самоопредел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212976"/>
            <a:ext cx="3096344" cy="24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31392"/>
              </p:ext>
            </p:extLst>
          </p:nvPr>
        </p:nvGraphicFramePr>
        <p:xfrm>
          <a:off x="551384" y="44624"/>
          <a:ext cx="10945217" cy="1152128"/>
        </p:xfrm>
        <a:graphic>
          <a:graphicData uri="http://schemas.openxmlformats.org/drawingml/2006/table">
            <a:tbl>
              <a:tblPr firstRow="1" firstCol="1" bandRow="1"/>
              <a:tblGrid>
                <a:gridCol w="3312368"/>
                <a:gridCol w="3744416"/>
                <a:gridCol w="3888433"/>
              </a:tblGrid>
              <a:tr h="4194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ПСИХОЛОГИЧЕСКАЯ ПОМОЩЬ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Индикаторы и показатели эффективности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Итоги выполнения или невыполнения мероприятий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9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561179"/>
              </p:ext>
            </p:extLst>
          </p:nvPr>
        </p:nvGraphicFramePr>
        <p:xfrm>
          <a:off x="623392" y="404665"/>
          <a:ext cx="10945217" cy="6192688"/>
        </p:xfrm>
        <a:graphic>
          <a:graphicData uri="http://schemas.openxmlformats.org/drawingml/2006/table">
            <a:tbl>
              <a:tblPr firstRow="1" firstCol="1" bandRow="1"/>
              <a:tblGrid>
                <a:gridCol w="3788311"/>
                <a:gridCol w="3506191"/>
                <a:gridCol w="3650715"/>
              </a:tblGrid>
              <a:tr h="6192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Индивидуальное консультирование учащихся и родителей </a:t>
                      </a: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 учетом тематики</a:t>
                      </a:r>
                      <a:r>
                        <a:rPr lang="ru-RU" sz="20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Готовность к сотрудничеству, актуальность темы: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ИК по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запросу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ИК по результатам диагностических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исследований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ИК по инициативе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специалиста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рассматривается как по принципу «здесь и сейчас», так и в динамике развития.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стремления обращаться к специалистам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(часто, никогда, иногда, др.)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осознания проблемы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(сформировано (или наблюдается) желание к устранению проблемных моментов).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Способность и желание к сотрудничеству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(не готов, игнорирует, агрессивная реакция, др.)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3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242537"/>
              </p:ext>
            </p:extLst>
          </p:nvPr>
        </p:nvGraphicFramePr>
        <p:xfrm>
          <a:off x="839416" y="692696"/>
          <a:ext cx="10945216" cy="5112568"/>
        </p:xfrm>
        <a:graphic>
          <a:graphicData uri="http://schemas.openxmlformats.org/drawingml/2006/table">
            <a:tbl>
              <a:tblPr firstRow="1" firstCol="1" bandRow="1"/>
              <a:tblGrid>
                <a:gridCol w="3102580"/>
                <a:gridCol w="7842636"/>
              </a:tblGrid>
              <a:tr h="5112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Пример: 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Индивидуальное консультирование учащегося «Как бросить курить» 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Индикатор и показатель эффективности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актуальность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темы отказа от курения. Готовность к сотрудничеству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Итоги</a:t>
                      </a:r>
                      <a:r>
                        <a:rPr lang="ru-RU" sz="2800" u="sng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выполнения или невыполнения мероприятия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индивидуальное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консультирование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состоялось </a:t>
                      </a:r>
                      <a:r>
                        <a:rPr lang="ru-RU" sz="28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(дата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 Желание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бросить курить не наблюдается. Уход от разговора по данной проблеме, но другие темы обсуждать готов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PC\Downloads\картинка брось кури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92" y="3140968"/>
            <a:ext cx="2612944" cy="23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95903"/>
              </p:ext>
            </p:extLst>
          </p:nvPr>
        </p:nvGraphicFramePr>
        <p:xfrm>
          <a:off x="911424" y="1124744"/>
          <a:ext cx="10513168" cy="5517232"/>
        </p:xfrm>
        <a:graphic>
          <a:graphicData uri="http://schemas.openxmlformats.org/drawingml/2006/table">
            <a:tbl>
              <a:tblPr firstRow="1" firstCol="1" bandRow="1"/>
              <a:tblGrid>
                <a:gridCol w="2729240"/>
                <a:gridCol w="3103408"/>
                <a:gridCol w="4680520"/>
              </a:tblGrid>
              <a:tr h="3163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Психологическое просвещение родителей с целью повышения психолого-педагогической компетентности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Актуальность темы,  участие родителей в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процессе 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общения.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заинтересованности темой, готовность к получению новой информации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(отказ от общения, непонимание значимости, постепенное включение, активный диалог, др.)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Коррекция межличностных отношений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групповых занятиях, в коллективных обсуждениях.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включенности в деятельность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(активен, пассивен, игнорирует, проявляет инициативу, др.).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603234"/>
              </p:ext>
            </p:extLst>
          </p:nvPr>
        </p:nvGraphicFramePr>
        <p:xfrm>
          <a:off x="911424" y="104110"/>
          <a:ext cx="10513168" cy="1020634"/>
        </p:xfrm>
        <a:graphic>
          <a:graphicData uri="http://schemas.openxmlformats.org/drawingml/2006/table">
            <a:tbl>
              <a:tblPr firstRow="1" firstCol="1" bandRow="1"/>
              <a:tblGrid>
                <a:gridCol w="2736304"/>
                <a:gridCol w="3128286"/>
                <a:gridCol w="4648578"/>
              </a:tblGrid>
              <a:tr h="2490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ПСИХОЛОГИЧЕСКАЯ ПОМОЩЬ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Индикаторы и показатели эффективности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Итоги выполнения или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невыполнения мероприятий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4771"/>
              </p:ext>
            </p:extLst>
          </p:nvPr>
        </p:nvGraphicFramePr>
        <p:xfrm>
          <a:off x="623392" y="1052736"/>
          <a:ext cx="11017223" cy="5327904"/>
        </p:xfrm>
        <a:graphic>
          <a:graphicData uri="http://schemas.openxmlformats.org/drawingml/2006/table">
            <a:tbl>
              <a:tblPr firstRow="1" firstCol="1" bandRow="1"/>
              <a:tblGrid>
                <a:gridCol w="3578572"/>
                <a:gridCol w="3262188"/>
                <a:gridCol w="4176463"/>
              </a:tblGrid>
              <a:tr h="1742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Коррекция личностной сферы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Осознание подростком личностных свойств и их </a:t>
                      </a:r>
                      <a:r>
                        <a:rPr lang="ru-RU" sz="19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проявление</a:t>
                      </a:r>
                      <a:endParaRPr lang="ru-RU" sz="19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i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учетом корректируемой характеристики личности.</a:t>
                      </a:r>
                      <a:endParaRPr lang="ru-RU" sz="19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Оценка готовности к изменениям в личностном развитии подростка,  способности  к самовыражению </a:t>
                      </a:r>
                      <a:r>
                        <a:rPr lang="ru-RU" sz="1900" b="0" i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(пример: в какой-либо деятельности стал смелее, настойчивее и др</a:t>
                      </a:r>
                      <a:r>
                        <a:rPr lang="ru-RU" sz="1900" b="0" i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.).</a:t>
                      </a:r>
                      <a:endParaRPr lang="ru-RU" sz="19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Коррекция эмоционально-волевой </a:t>
                      </a:r>
                      <a:r>
                        <a:rPr lang="ru-RU" sz="1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сферы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Привитие навыков самоконтроля и </a:t>
                      </a:r>
                      <a:r>
                        <a:rPr lang="ru-RU" sz="19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саморегуляции</a:t>
                      </a:r>
                      <a:endParaRPr lang="ru-RU" sz="19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i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Ориентация на направление, которое требует корректировки.</a:t>
                      </a:r>
                      <a:endParaRPr lang="ru-RU" sz="19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Оценка готовности к изменениям в формировании установок,  в проявлении и восприятии ситуационных импульсов и др. </a:t>
                      </a:r>
                      <a:r>
                        <a:rPr lang="ru-RU" sz="1900" i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(участвует в работе целевой группы; в определенной ситуации проявляет сдержанность, подавляет гнев,  др.).</a:t>
                      </a:r>
                      <a:endParaRPr lang="ru-RU" sz="19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PC\Downloads\смена настрое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1" y="3933056"/>
            <a:ext cx="3585207" cy="25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51287"/>
              </p:ext>
            </p:extLst>
          </p:nvPr>
        </p:nvGraphicFramePr>
        <p:xfrm>
          <a:off x="623393" y="44624"/>
          <a:ext cx="11017224" cy="1008112"/>
        </p:xfrm>
        <a:graphic>
          <a:graphicData uri="http://schemas.openxmlformats.org/drawingml/2006/table">
            <a:tbl>
              <a:tblPr firstRow="1" firstCol="1" bandRow="1"/>
              <a:tblGrid>
                <a:gridCol w="3600399"/>
                <a:gridCol w="3240360"/>
                <a:gridCol w="4176465"/>
              </a:tblGrid>
              <a:tr h="28294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ПСИХОЛОГИЧЕСКАЯ ПОМОЩЬ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Индикаторы и показатели эффективности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Итоги выполнения или невыполнения мероприятий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7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517137"/>
              </p:ext>
            </p:extLst>
          </p:nvPr>
        </p:nvGraphicFramePr>
        <p:xfrm>
          <a:off x="911424" y="836712"/>
          <a:ext cx="10153128" cy="5608320"/>
        </p:xfrm>
        <a:graphic>
          <a:graphicData uri="http://schemas.openxmlformats.org/drawingml/2006/table">
            <a:tbl>
              <a:tblPr firstRow="1" firstCol="1" bandRow="1"/>
              <a:tblGrid>
                <a:gridCol w="2785776"/>
                <a:gridCol w="7367352"/>
              </a:tblGrid>
              <a:tr h="5040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Пример: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Цикл занятий по коррекции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эмоционально-волевой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сферы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sng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Индикатор и показатель эффективности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привитие 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навыков самоконтроля и </a:t>
                      </a:r>
                      <a:r>
                        <a:rPr lang="ru-RU" sz="32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саморегуляции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320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</a:t>
                      </a:r>
                      <a:r>
                        <a:rPr lang="ru-RU" sz="3200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проявления агрессивных реакций</a:t>
                      </a:r>
                      <a:r>
                        <a:rPr lang="ru-RU" sz="320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sng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Итоги</a:t>
                      </a:r>
                      <a:r>
                        <a:rPr lang="ru-RU" sz="3200" u="sng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выполнения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32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(дата, периодичность)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участвует 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групповых занятиях арт-терапии 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«Контроль гнева». Находить альтернативу агрессивным реакциям готов не всегда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78" y="3159856"/>
            <a:ext cx="2284090" cy="270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25251"/>
              </p:ext>
            </p:extLst>
          </p:nvPr>
        </p:nvGraphicFramePr>
        <p:xfrm>
          <a:off x="623393" y="1196752"/>
          <a:ext cx="11089232" cy="5257800"/>
        </p:xfrm>
        <a:graphic>
          <a:graphicData uri="http://schemas.openxmlformats.org/drawingml/2006/table">
            <a:tbl>
              <a:tblPr firstRow="1" firstCol="1" bandRow="1"/>
              <a:tblGrid>
                <a:gridCol w="2952327"/>
                <a:gridCol w="3240360"/>
                <a:gridCol w="4896545"/>
              </a:tblGrid>
              <a:tr h="5256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Коррекция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аддиктивного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поведения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Преодоление неадекватных форм поведения: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курение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употребление 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спиртных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напитков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употребление токсических веществ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компьютерная 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зависимость и др.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готовности к изменению своих привычек и зависимостей </a:t>
                      </a:r>
                      <a:r>
                        <a:rPr lang="ru-RU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(сформировано (или наблюдается) желание избавиться от привычки или зависимости, изменить свое поведение и т.д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.).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Оценка восприятия подростком окружающей действительности </a:t>
                      </a:r>
                      <a:r>
                        <a:rPr lang="ru-RU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(осознает ли влияние компании, готовность сменить круг общения и др.)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видение путей своего развития </a:t>
                      </a:r>
                      <a:r>
                        <a:rPr lang="ru-RU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(участвует в работе целевой группы, появилось полезное хобби, помирился с девушкой и др.)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изменения в потребности 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аддиктивных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состояний  </a:t>
                      </a:r>
                      <a:r>
                        <a:rPr lang="ru-RU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(реже, чаще, без изменений, употребляет, не употребляет и др.)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63861"/>
              </p:ext>
            </p:extLst>
          </p:nvPr>
        </p:nvGraphicFramePr>
        <p:xfrm>
          <a:off x="623393" y="72550"/>
          <a:ext cx="11089233" cy="1052194"/>
        </p:xfrm>
        <a:graphic>
          <a:graphicData uri="http://schemas.openxmlformats.org/drawingml/2006/table">
            <a:tbl>
              <a:tblPr firstRow="1" firstCol="1" bandRow="1"/>
              <a:tblGrid>
                <a:gridCol w="2952327"/>
                <a:gridCol w="3233611"/>
                <a:gridCol w="4903295"/>
              </a:tblGrid>
              <a:tr h="32702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ПСИХОЛОГИЧЕСКАЯ ПОМОЩЬ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Индикаторы и показатели эффективности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Итоги выполнения или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невыполнения мероприятий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4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03227"/>
              </p:ext>
            </p:extLst>
          </p:nvPr>
        </p:nvGraphicFramePr>
        <p:xfrm>
          <a:off x="263352" y="188641"/>
          <a:ext cx="11665296" cy="6638497"/>
        </p:xfrm>
        <a:graphic>
          <a:graphicData uri="http://schemas.openxmlformats.org/drawingml/2006/table">
            <a:tbl>
              <a:tblPr firstRow="1" firstCol="1" bandRow="1"/>
              <a:tblGrid>
                <a:gridCol w="2868653"/>
                <a:gridCol w="2301801"/>
                <a:gridCol w="1845711"/>
                <a:gridCol w="904715"/>
                <a:gridCol w="864096"/>
                <a:gridCol w="1080120"/>
                <a:gridCol w="1800200"/>
              </a:tblGrid>
              <a:tr h="1046520">
                <a:tc gridSpan="7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КДН в течение 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3-х рабочих дней 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направляет копию постановления о реализации программы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5" marR="5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7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5" marR="5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Субъекты профилактики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5" marR="5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89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н/л и родители (законные представители) проживают по одному и тому же адресу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5" marR="5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СПЦ </a:t>
                      </a:r>
                      <a:endParaRPr lang="ru-RU" sz="2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месту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жительства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(детское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интернатное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учреждение в отношении детей-сирот или детей, оставшихся без попечения родителей, являющихся их воспитанниками)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5" marR="5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Учреждение образования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5" marR="5445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ИДН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5" marR="5445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Врач-психиатр-нарколог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5" marR="5445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Заинтересованные органы, учреждения и организации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5" marR="5445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3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Пункт не указан в Положении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н/л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проживает раздельно от родителей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(зарегистрирован по месту учебы)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5" marR="5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СПЦ по месту фактического нахождения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н/л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5" marR="5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СПЦ по месту жительства родителей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55" marR="5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3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50852"/>
              </p:ext>
            </p:extLst>
          </p:nvPr>
        </p:nvGraphicFramePr>
        <p:xfrm>
          <a:off x="1127448" y="1196752"/>
          <a:ext cx="9937104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3002981"/>
                <a:gridCol w="6934123"/>
              </a:tblGrid>
              <a:tr h="4683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Пример: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Цикл занятий по коррекции</a:t>
                      </a:r>
                      <a:r>
                        <a:rPr lang="ru-RU" sz="2400" i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i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аддиктивного</a:t>
                      </a:r>
                      <a:r>
                        <a:rPr lang="ru-RU" sz="24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поведения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Индикатор и показатель эффективности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преодоление 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неадекватных форм поведения: </a:t>
                      </a:r>
                      <a:r>
                        <a:rPr lang="ru-RU" sz="2800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употребление спиртных напитков. </a:t>
                      </a:r>
                      <a:endParaRPr lang="ru-RU" sz="2800" i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Итоги</a:t>
                      </a:r>
                      <a:r>
                        <a:rPr lang="ru-RU" sz="28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выполнения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28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(дата, периодичность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охотнее идет 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контакт с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врачом-наркологом-психиатром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Случаи употребления спиртных напитков эпизодичны. Реже общается со «старыми знакомыми».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PC\Downloads\алкоголиз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61" y="3573016"/>
            <a:ext cx="2895600" cy="182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432" y="692696"/>
            <a:ext cx="10585176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            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Организация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бесед, консультаций,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коррекционно-развивающих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занятий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предполагает указание тематики, направления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составлении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и реализации индивидуальной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реабилитационной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программы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Оказание социально-педагогической и психологической помощи </a:t>
            </a:r>
            <a: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(в особенности: диагностические исследования и  коррекционно-развивающая работа)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 предполагает проявление индикатора эффективности как на момент реализации мероприятия, так и в динамике развития личности подростка, в сравнительном анализе.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Приведенные варианты показателей и индикаторов эффективности могут быть использованы специалистами в качестве примера при условии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личностно ориентированного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подхода.</a:t>
            </a:r>
            <a:endParaRPr lang="ru-RU" sz="24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1196753"/>
            <a:ext cx="1829896" cy="16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5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263352" y="-243408"/>
            <a:ext cx="1144927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/>
            <a:endParaRPr lang="ru-RU" sz="2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«Гомельский областной социально-педагогический центр»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Организация работы по комплексной реабилитации несовершеннолетних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заведующий отделом координации деятельности СПЦ и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деятельности учреждений образования       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Крятова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Ольга Николаевна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48680"/>
            <a:ext cx="1518611" cy="12961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Предложения по мероприятиям 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8371860"/>
              </p:ext>
            </p:extLst>
          </p:nvPr>
        </p:nvGraphicFramePr>
        <p:xfrm>
          <a:off x="586668" y="563691"/>
          <a:ext cx="11175032" cy="6463552"/>
        </p:xfrm>
        <a:graphic>
          <a:graphicData uri="http://schemas.openxmlformats.org/drawingml/2006/table">
            <a:tbl>
              <a:tblPr firstRow="1" firstCol="1" bandRow="1"/>
              <a:tblGrid>
                <a:gridCol w="2833025"/>
                <a:gridCol w="2501687"/>
                <a:gridCol w="2833025"/>
                <a:gridCol w="3007295"/>
              </a:tblGrid>
              <a:tr h="685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Субъект профилактики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Предоставляемые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документы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Адресат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Учреждение образования,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котором обучается несовершеннолетний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(при раздельном проживании несовершеннолетнего и родителей информацию о семье подготавливает СПЦ по месту жительства родителей по запросу учреждения образования)</a:t>
                      </a: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течение </a:t>
                      </a:r>
                      <a:endParaRPr lang="ru-RU" sz="2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5-ти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рабочих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дней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редложения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</a:t>
                      </a:r>
                    </a:p>
                    <a:p>
                      <a:pPr marL="457200" indent="-411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мероприятиям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Копия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индивидуального плана работы с обучающимся, в отношении которого проводилась ИПР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2.  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Информация,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аналитические справки о результатах проделанной работы с обучающимся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Психолого-педагогическая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характеристика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несовершеннолетнего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Информация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 законных представителях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(иные материалы)</a:t>
                      </a: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СПЦ 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(детское </a:t>
                      </a:r>
                      <a:r>
                        <a:rPr lang="ru-RU" sz="2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интернатное</a:t>
                      </a:r>
                      <a:r>
                        <a:rPr lang="ru-RU" sz="2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учреждение)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Иные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заинтересованные органы, учреждения, организации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ИДН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врач-психиатр-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нарколог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др.)</a:t>
                      </a: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225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Предложения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мероприятиям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(по форме согласно приложению1 к Положению)</a:t>
                      </a: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3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Включение предложений в мероприятия </a:t>
            </a:r>
            <a:b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(осуществляет СПЦ, определенный решением КДН)</a:t>
            </a:r>
            <a:endParaRPr lang="ru-RU" sz="28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0152669"/>
              </p:ext>
            </p:extLst>
          </p:nvPr>
        </p:nvGraphicFramePr>
        <p:xfrm>
          <a:off x="401310" y="1161097"/>
          <a:ext cx="11161240" cy="5475144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1872208"/>
                <a:gridCol w="1677061"/>
                <a:gridCol w="864096"/>
                <a:gridCol w="1800200"/>
                <a:gridCol w="1563299"/>
                <a:gridCol w="1296144"/>
              </a:tblGrid>
              <a:tr h="28103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Условия	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9" marR="5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Субъекты профилактики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9" marR="5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506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н/л и родители (законные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представители)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проживают по одному и тому же адресу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9" marR="5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СПЦ по месту жительства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9" marR="5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Учреждение  образования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9" marR="5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ИДН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9" marR="5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Врач-нарколог-психиатр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9" marR="5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заинтересованные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9" marR="5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212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н/л проживает раздельно от родителей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(зарегистрирован в общежитии по месту учебы)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9" marR="5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СПЦ по месту фактического нахождения несовершеннолетнего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9" marR="5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Учреждение образования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09" marR="5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ИДН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9" marR="5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Врач-нарколог-психиатр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 согласованию)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9" marR="5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СПЦ по месту жительства родителей </a:t>
                      </a:r>
                      <a:endParaRPr lang="ru-RU" sz="1800" b="1" u="sng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9" marR="5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заинтересованные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9" marR="5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0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5400" y="116632"/>
            <a:ext cx="10379001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Утверждение программы и направление исполнителям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92" y="1124744"/>
            <a:ext cx="1065718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79376" y="3593666"/>
            <a:ext cx="11074400" cy="831273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1424" y="692696"/>
            <a:ext cx="10441160" cy="544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Если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в отношении несовершеннолетнего применены принудительные меры воспитательного характера в виде помещения его в специальное лечебно-воспитательное учреждение либо принято судом решение о помещении его в специальное лечебно-воспитательное учреждение (далее СЛВУ), 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КДН в течение пяти рабочих дней со дня вступления приговора (решения) в законную силу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направляет в специальное лечебно-воспитательное учреждение первичную индивидуальную реабилитационную программу несовершеннолетнего и результаты ее реализации;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- информирует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СПЦ по месту жительства законных представителей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о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необходимости направления предложений в СЛВУ по мероприятиям с законными представителями.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5898984"/>
          </a:xfrm>
        </p:spPr>
        <p:txBody>
          <a:bodyPr>
            <a:normAutofit fontScale="90000"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СПЦ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 месту жительства законных представителей в течение пяти рабочих дней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 направляет в СЛВУ предложения по мероприятиям с законными представителями (законным представителем) несовершеннолетнего в 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период </a:t>
            </a:r>
            <a:r>
              <a:rPr lang="ru-RU" sz="27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его</a:t>
            </a:r>
            <a:br>
              <a:rPr lang="ru-RU" sz="27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7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пребывания в специальном</a:t>
            </a:r>
            <a:r>
              <a:rPr lang="ru-RU" sz="27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7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лечебно-воспитательном	учреждении.</a:t>
            </a:r>
            <a:br>
              <a:rPr lang="ru-RU" sz="2700" b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7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700" b="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700" b="0" dirty="0" smtClean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Руководитель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СЛВУ не позднее четырнадцати рабочих дней</a:t>
            </a:r>
            <a:r>
              <a:rPr lang="ru-RU" sz="2700" b="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с момента зачисления несовершеннолетнего в специальное лечебно-воспитательное учреждение утверждает основную индивидуальную реабилитационную программу по форме согласно приложению 2, направляет ее копию законным представителям (законному представителю), в СПЦ по месту жительства законных представителей (законного представителя) несовершеннолетнего и организует комплексную реабилитацию несовершеннолетнего.</a:t>
            </a:r>
            <a:r>
              <a:rPr lang="ru-RU" sz="27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700" b="0" dirty="0">
                <a:effectLst/>
                <a:latin typeface="Calibri"/>
                <a:ea typeface="Calibri"/>
                <a:cs typeface="Times New Roman"/>
              </a:rPr>
            </a:br>
            <a:endParaRPr lang="ru-RU" sz="27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5073</TotalTime>
  <Words>2950</Words>
  <Application>Microsoft Office PowerPoint</Application>
  <PresentationFormat>Произвольный</PresentationFormat>
  <Paragraphs>508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Воздушный поток</vt:lpstr>
      <vt:lpstr>Презентация PowerPoint</vt:lpstr>
      <vt:lpstr>Комплексная реабилитация несовершеннолетнего – система эффективных мер по оказанию социально-педагогической и психологической помощи, проведению медицинской профилактики и реабилитации в отношении несовершеннолетнего, направленных на восстановление его здоровья, предупреждение противоправного поведения, формирование у него умений и навыков оценивать, контролировать и конструктивно разрешать проблемные ситуации, формировать ценностные ориентации и культуру здорового образа жизни.</vt:lpstr>
      <vt:lpstr>  Этапы комплексной реабилитации        несовершеннолетнего:  начальный –      реализация первичной индивидуальной           реабилитационной программы; развернутый –  реализация основной индивидуальной           реабилитационной программы; завершающий –реализация завершающей                     индивидуальной реабилитационной                                                            программы</vt:lpstr>
      <vt:lpstr>Презентация PowerPoint</vt:lpstr>
      <vt:lpstr>Предложения по мероприятиям </vt:lpstr>
      <vt:lpstr>Включение предложений в мероприятия  (осуществляет СПЦ, определенный решением КДН)</vt:lpstr>
      <vt:lpstr>Утверждение программы и направление исполнителям</vt:lpstr>
      <vt:lpstr>Презентация PowerPoint</vt:lpstr>
      <vt:lpstr> 2. СПЦ по месту жительства законных представителей в течение пяти рабочих дней  направляет в СЛВУ предложения по мероприятиям с законными представителями (законным представителем) несовершеннолетнего в период его  пребывания в специальном лечебно-воспитательном учреждении.   Руководитель СЛВУ не позднее четырнадцати рабочих дней с момента зачисления несовершеннолетнего в специальное лечебно-воспитательное учреждение утверждает основную индивидуальную реабилитационную программу по форме согласно приложению 2, направляет ее копию законным представителям (законному представителю), в СПЦ по месту жительства законных представителей (законного представителя) несовершеннолетнего и организует комплексную реабилитацию несовершеннолетнего. </vt:lpstr>
      <vt:lpstr>Презентация PowerPoint</vt:lpstr>
      <vt:lpstr>Презентация PowerPoint</vt:lpstr>
      <vt:lpstr>Презентация PowerPoint</vt:lpstr>
      <vt:lpstr>Презентация PowerPoint</vt:lpstr>
      <vt:lpstr>Нарушения и несоответствия: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Травма: ее влияние на развитие ребенка</dc:title>
  <dc:creator>Murmiasha</dc:creator>
  <cp:lastModifiedBy>User</cp:lastModifiedBy>
  <cp:revision>423</cp:revision>
  <cp:lastPrinted>2019-11-21T10:32:43Z</cp:lastPrinted>
  <dcterms:created xsi:type="dcterms:W3CDTF">2017-10-01T14:26:16Z</dcterms:created>
  <dcterms:modified xsi:type="dcterms:W3CDTF">2022-02-15T08:55:27Z</dcterms:modified>
</cp:coreProperties>
</file>