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79"/>
  </p:notesMasterIdLst>
  <p:handoutMasterIdLst>
    <p:handoutMasterId r:id="rId80"/>
  </p:handoutMasterIdLst>
  <p:sldIdLst>
    <p:sldId id="396" r:id="rId2"/>
    <p:sldId id="629" r:id="rId3"/>
    <p:sldId id="630" r:id="rId4"/>
    <p:sldId id="631" r:id="rId5"/>
    <p:sldId id="632" r:id="rId6"/>
    <p:sldId id="633" r:id="rId7"/>
    <p:sldId id="634" r:id="rId8"/>
    <p:sldId id="635" r:id="rId9"/>
    <p:sldId id="636" r:id="rId10"/>
    <p:sldId id="652" r:id="rId11"/>
    <p:sldId id="637" r:id="rId12"/>
    <p:sldId id="638" r:id="rId13"/>
    <p:sldId id="639" r:id="rId14"/>
    <p:sldId id="641" r:id="rId15"/>
    <p:sldId id="642" r:id="rId16"/>
    <p:sldId id="643" r:id="rId17"/>
    <p:sldId id="644" r:id="rId18"/>
    <p:sldId id="645" r:id="rId19"/>
    <p:sldId id="646" r:id="rId20"/>
    <p:sldId id="647" r:id="rId21"/>
    <p:sldId id="648" r:id="rId22"/>
    <p:sldId id="649" r:id="rId23"/>
    <p:sldId id="650" r:id="rId24"/>
    <p:sldId id="651" r:id="rId25"/>
    <p:sldId id="653" r:id="rId26"/>
    <p:sldId id="654" r:id="rId27"/>
    <p:sldId id="698" r:id="rId28"/>
    <p:sldId id="655" r:id="rId29"/>
    <p:sldId id="656" r:id="rId30"/>
    <p:sldId id="657" r:id="rId31"/>
    <p:sldId id="658" r:id="rId32"/>
    <p:sldId id="682" r:id="rId33"/>
    <p:sldId id="659" r:id="rId34"/>
    <p:sldId id="660" r:id="rId35"/>
    <p:sldId id="661" r:id="rId36"/>
    <p:sldId id="662" r:id="rId37"/>
    <p:sldId id="663" r:id="rId38"/>
    <p:sldId id="664" r:id="rId39"/>
    <p:sldId id="665" r:id="rId40"/>
    <p:sldId id="666" r:id="rId41"/>
    <p:sldId id="667" r:id="rId42"/>
    <p:sldId id="668" r:id="rId43"/>
    <p:sldId id="669" r:id="rId44"/>
    <p:sldId id="670" r:id="rId45"/>
    <p:sldId id="671" r:id="rId46"/>
    <p:sldId id="672" r:id="rId47"/>
    <p:sldId id="673" r:id="rId48"/>
    <p:sldId id="674" r:id="rId49"/>
    <p:sldId id="675" r:id="rId50"/>
    <p:sldId id="676" r:id="rId51"/>
    <p:sldId id="677" r:id="rId52"/>
    <p:sldId id="678" r:id="rId53"/>
    <p:sldId id="679" r:id="rId54"/>
    <p:sldId id="680" r:id="rId55"/>
    <p:sldId id="722" r:id="rId56"/>
    <p:sldId id="699" r:id="rId57"/>
    <p:sldId id="700" r:id="rId58"/>
    <p:sldId id="702" r:id="rId59"/>
    <p:sldId id="704" r:id="rId60"/>
    <p:sldId id="705" r:id="rId61"/>
    <p:sldId id="706" r:id="rId62"/>
    <p:sldId id="707" r:id="rId63"/>
    <p:sldId id="708" r:id="rId64"/>
    <p:sldId id="709" r:id="rId65"/>
    <p:sldId id="710" r:id="rId66"/>
    <p:sldId id="711" r:id="rId67"/>
    <p:sldId id="712" r:id="rId68"/>
    <p:sldId id="713" r:id="rId69"/>
    <p:sldId id="714" r:id="rId70"/>
    <p:sldId id="715" r:id="rId71"/>
    <p:sldId id="716" r:id="rId72"/>
    <p:sldId id="717" r:id="rId73"/>
    <p:sldId id="718" r:id="rId74"/>
    <p:sldId id="719" r:id="rId75"/>
    <p:sldId id="720" r:id="rId76"/>
    <p:sldId id="721" r:id="rId77"/>
    <p:sldId id="683" r:id="rId78"/>
  </p:sldIdLst>
  <p:sldSz cx="9144000" cy="6858000" type="screen4x3"/>
  <p:notesSz cx="6888163" cy="100171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365D1"/>
    <a:srgbClr val="FE8002"/>
    <a:srgbClr val="E57301"/>
    <a:srgbClr val="FFE285"/>
    <a:srgbClr val="FFFF00"/>
    <a:srgbClr val="FFE10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B71620-8609-4E98-B72C-F9B78DF5DDDC}" type="doc">
      <dgm:prSet loTypeId="urn:microsoft.com/office/officeart/2005/8/layout/vList2" loCatId="list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681308D-7248-44CE-BF92-13F381332D5B}">
      <dgm:prSet custT="1"/>
      <dgm:spPr/>
      <dgm:t>
        <a:bodyPr/>
        <a:lstStyle/>
        <a:p>
          <a:pPr algn="just" rtl="0"/>
          <a:r>
            <a:rPr lang="ru-RU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общие положения</a:t>
          </a:r>
          <a:endParaRPr lang="en-US" sz="1800" b="0" cap="none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789D85-31FD-4FAE-BD62-95B785101250}" type="parTrans" cxnId="{55A1352A-6DE2-4646-96B9-DADA4BA45C6F}">
      <dgm:prSet/>
      <dgm:spPr/>
      <dgm:t>
        <a:bodyPr/>
        <a:lstStyle/>
        <a:p>
          <a:endParaRPr lang="ru-RU"/>
        </a:p>
      </dgm:t>
    </dgm:pt>
    <dgm:pt modelId="{93964E39-956E-48A2-AC4B-3BC7F65F058B}" type="sibTrans" cxnId="{55A1352A-6DE2-4646-96B9-DADA4BA45C6F}">
      <dgm:prSet/>
      <dgm:spPr/>
      <dgm:t>
        <a:bodyPr/>
        <a:lstStyle/>
        <a:p>
          <a:endParaRPr lang="ru-RU"/>
        </a:p>
      </dgm:t>
    </dgm:pt>
    <dgm:pt modelId="{5B80C8FA-0C8D-4098-9157-C33EF0A3095E}">
      <dgm:prSet custT="1"/>
      <dgm:spPr/>
      <dgm:t>
        <a:bodyPr/>
        <a:lstStyle/>
        <a:p>
          <a:pPr algn="just" rtl="0"/>
          <a:r>
            <a:rPr lang="ru-RU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порядок рассмотрения материалов, поступивших в учреждение образования из органов, учреждений и иных организаций, осуществляющих профилактику безнадзорности и правонарушений несовершеннолетних </a:t>
          </a:r>
          <a:endParaRPr lang="en-US" sz="1800" b="0" cap="none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9BDCDA-3F78-4011-AA2E-16CBEFE96F1E}" type="parTrans" cxnId="{78743DD7-B4C6-42EE-889E-A3D1283702B4}">
      <dgm:prSet/>
      <dgm:spPr/>
      <dgm:t>
        <a:bodyPr/>
        <a:lstStyle/>
        <a:p>
          <a:endParaRPr lang="ru-RU"/>
        </a:p>
      </dgm:t>
    </dgm:pt>
    <dgm:pt modelId="{C02CC4F0-F500-4AAF-84D4-2ED22221B83F}" type="sibTrans" cxnId="{78743DD7-B4C6-42EE-889E-A3D1283702B4}">
      <dgm:prSet/>
      <dgm:spPr/>
      <dgm:t>
        <a:bodyPr/>
        <a:lstStyle/>
        <a:p>
          <a:endParaRPr lang="ru-RU"/>
        </a:p>
      </dgm:t>
    </dgm:pt>
    <dgm:pt modelId="{86154623-5E47-4F5C-8379-08B5A4BE2282}">
      <dgm:prSet custT="1"/>
      <dgm:spPr/>
      <dgm:t>
        <a:bodyPr/>
        <a:lstStyle/>
        <a:p>
          <a:pPr algn="just" rtl="0"/>
          <a:r>
            <a:rPr lang="ru-RU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требования к содержанию программы индивидуальной профилактической работы и реализации ее мероприятий</a:t>
          </a:r>
          <a:endParaRPr lang="en-US" sz="1800" b="0" cap="none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BC25F6-6152-4F23-B947-FB7AF892186C}" type="parTrans" cxnId="{057B4DB6-DAF4-4BF2-84CE-7EBAC46DB076}">
      <dgm:prSet/>
      <dgm:spPr/>
      <dgm:t>
        <a:bodyPr/>
        <a:lstStyle/>
        <a:p>
          <a:endParaRPr lang="ru-RU"/>
        </a:p>
      </dgm:t>
    </dgm:pt>
    <dgm:pt modelId="{73D1D931-E4A8-46BD-9744-A56AC9B75F5E}" type="sibTrans" cxnId="{057B4DB6-DAF4-4BF2-84CE-7EBAC46DB076}">
      <dgm:prSet/>
      <dgm:spPr/>
      <dgm:t>
        <a:bodyPr/>
        <a:lstStyle/>
        <a:p>
          <a:endParaRPr lang="ru-RU"/>
        </a:p>
      </dgm:t>
    </dgm:pt>
    <dgm:pt modelId="{0515E577-B954-4A9D-9376-C541841C0009}">
      <dgm:prSet custT="1"/>
      <dgm:spPr/>
      <dgm:t>
        <a:bodyPr/>
        <a:lstStyle/>
        <a:p>
          <a:pPr algn="just"/>
          <a:r>
            <a:rPr lang="ru-RU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индивидуальной профилактической работы</a:t>
          </a:r>
          <a:endParaRPr lang="en-US" sz="1800" b="0" cap="none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8DF3BB-B4A4-4217-B759-323C9922597F}" type="parTrans" cxnId="{686ABA28-B25D-4DF7-840C-C6FFC0DE79A5}">
      <dgm:prSet/>
      <dgm:spPr/>
      <dgm:t>
        <a:bodyPr/>
        <a:lstStyle/>
        <a:p>
          <a:endParaRPr lang="ru-RU"/>
        </a:p>
      </dgm:t>
    </dgm:pt>
    <dgm:pt modelId="{579E9C12-0D1C-4302-9A6A-F637B8C7F867}" type="sibTrans" cxnId="{686ABA28-B25D-4DF7-840C-C6FFC0DE79A5}">
      <dgm:prSet/>
      <dgm:spPr/>
      <dgm:t>
        <a:bodyPr/>
        <a:lstStyle/>
        <a:p>
          <a:endParaRPr lang="ru-RU"/>
        </a:p>
      </dgm:t>
    </dgm:pt>
    <dgm:pt modelId="{56485E27-C7D1-40C3-BC0D-682E236A28C4}">
      <dgm:prSet custT="1"/>
      <dgm:spPr/>
      <dgm:t>
        <a:bodyPr/>
        <a:lstStyle/>
        <a:p>
          <a:pPr algn="just"/>
          <a:r>
            <a:rPr lang="ru-RU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контроль за реализацией программы индивидуальной профилактической работы</a:t>
          </a:r>
          <a:endParaRPr lang="en-US" sz="1800" b="0" cap="none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4AC6C8-969C-408F-9CCA-25DA441915A1}" type="parTrans" cxnId="{A207129A-FF50-4099-BDCF-22037D5980DD}">
      <dgm:prSet/>
      <dgm:spPr/>
      <dgm:t>
        <a:bodyPr/>
        <a:lstStyle/>
        <a:p>
          <a:endParaRPr lang="ru-RU"/>
        </a:p>
      </dgm:t>
    </dgm:pt>
    <dgm:pt modelId="{7C078D06-7382-4236-A57F-9C75C5013592}" type="sibTrans" cxnId="{A207129A-FF50-4099-BDCF-22037D5980DD}">
      <dgm:prSet/>
      <dgm:spPr/>
      <dgm:t>
        <a:bodyPr/>
        <a:lstStyle/>
        <a:p>
          <a:endParaRPr lang="ru-RU"/>
        </a:p>
      </dgm:t>
    </dgm:pt>
    <dgm:pt modelId="{88DE06E8-9CB7-43D5-A213-B4492D78636A}" type="pres">
      <dgm:prSet presAssocID="{FCB71620-8609-4E98-B72C-F9B78DF5DD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17B4BC-ACE6-4D2D-A1AF-A5565A1A8D15}" type="pres">
      <dgm:prSet presAssocID="{0681308D-7248-44CE-BF92-13F381332D5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09485-9D6E-45D2-A15B-5CCC831641C3}" type="pres">
      <dgm:prSet presAssocID="{93964E39-956E-48A2-AC4B-3BC7F65F058B}" presName="spacer" presStyleCnt="0"/>
      <dgm:spPr/>
      <dgm:t>
        <a:bodyPr/>
        <a:lstStyle/>
        <a:p>
          <a:endParaRPr lang="ru-RU"/>
        </a:p>
      </dgm:t>
    </dgm:pt>
    <dgm:pt modelId="{56F679A1-5B0E-43D1-9414-1AE1861E9FC4}" type="pres">
      <dgm:prSet presAssocID="{5B80C8FA-0C8D-4098-9157-C33EF0A3095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37058-CBD6-487E-9CD3-1B168617315E}" type="pres">
      <dgm:prSet presAssocID="{C02CC4F0-F500-4AAF-84D4-2ED22221B83F}" presName="spacer" presStyleCnt="0"/>
      <dgm:spPr/>
      <dgm:t>
        <a:bodyPr/>
        <a:lstStyle/>
        <a:p>
          <a:endParaRPr lang="ru-RU"/>
        </a:p>
      </dgm:t>
    </dgm:pt>
    <dgm:pt modelId="{D4975FEF-68ED-49B8-8408-C47F195B42F6}" type="pres">
      <dgm:prSet presAssocID="{86154623-5E47-4F5C-8379-08B5A4BE228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5CFA49-B074-427A-BA36-0A857FD896E3}" type="pres">
      <dgm:prSet presAssocID="{73D1D931-E4A8-46BD-9744-A56AC9B75F5E}" presName="spacer" presStyleCnt="0"/>
      <dgm:spPr/>
      <dgm:t>
        <a:bodyPr/>
        <a:lstStyle/>
        <a:p>
          <a:endParaRPr lang="ru-RU"/>
        </a:p>
      </dgm:t>
    </dgm:pt>
    <dgm:pt modelId="{AB834F6A-37A9-4177-92A0-0B92113DC529}" type="pres">
      <dgm:prSet presAssocID="{0515E577-B954-4A9D-9376-C541841C000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0545D-1DDB-4CDF-8F81-AB3C66CEAFD0}" type="pres">
      <dgm:prSet presAssocID="{579E9C12-0D1C-4302-9A6A-F637B8C7F867}" presName="spacer" presStyleCnt="0"/>
      <dgm:spPr/>
    </dgm:pt>
    <dgm:pt modelId="{62FD791B-CA6D-4F75-92D0-381A578B3A45}" type="pres">
      <dgm:prSet presAssocID="{56485E27-C7D1-40C3-BC0D-682E236A28C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46B73B-A980-4072-A033-41CC28F7D003}" type="presOf" srcId="{0681308D-7248-44CE-BF92-13F381332D5B}" destId="{4517B4BC-ACE6-4D2D-A1AF-A5565A1A8D15}" srcOrd="0" destOrd="0" presId="urn:microsoft.com/office/officeart/2005/8/layout/vList2"/>
    <dgm:cxn modelId="{057B4DB6-DAF4-4BF2-84CE-7EBAC46DB076}" srcId="{FCB71620-8609-4E98-B72C-F9B78DF5DDDC}" destId="{86154623-5E47-4F5C-8379-08B5A4BE2282}" srcOrd="2" destOrd="0" parTransId="{1ABC25F6-6152-4F23-B947-FB7AF892186C}" sibTransId="{73D1D931-E4A8-46BD-9744-A56AC9B75F5E}"/>
    <dgm:cxn modelId="{95BF7443-8F14-4F42-9396-815C7C547495}" type="presOf" srcId="{86154623-5E47-4F5C-8379-08B5A4BE2282}" destId="{D4975FEF-68ED-49B8-8408-C47F195B42F6}" srcOrd="0" destOrd="0" presId="urn:microsoft.com/office/officeart/2005/8/layout/vList2"/>
    <dgm:cxn modelId="{A207129A-FF50-4099-BDCF-22037D5980DD}" srcId="{FCB71620-8609-4E98-B72C-F9B78DF5DDDC}" destId="{56485E27-C7D1-40C3-BC0D-682E236A28C4}" srcOrd="4" destOrd="0" parTransId="{224AC6C8-969C-408F-9CCA-25DA441915A1}" sibTransId="{7C078D06-7382-4236-A57F-9C75C5013592}"/>
    <dgm:cxn modelId="{8D406E76-9E4A-4336-A8A4-83D4528BBB84}" type="presOf" srcId="{FCB71620-8609-4E98-B72C-F9B78DF5DDDC}" destId="{88DE06E8-9CB7-43D5-A213-B4492D78636A}" srcOrd="0" destOrd="0" presId="urn:microsoft.com/office/officeart/2005/8/layout/vList2"/>
    <dgm:cxn modelId="{73000658-AC94-40F0-AC15-4E482C90CC7D}" type="presOf" srcId="{5B80C8FA-0C8D-4098-9157-C33EF0A3095E}" destId="{56F679A1-5B0E-43D1-9414-1AE1861E9FC4}" srcOrd="0" destOrd="0" presId="urn:microsoft.com/office/officeart/2005/8/layout/vList2"/>
    <dgm:cxn modelId="{A2ADBAB8-A9B9-4524-8536-1777AD01A9EB}" type="presOf" srcId="{0515E577-B954-4A9D-9376-C541841C0009}" destId="{AB834F6A-37A9-4177-92A0-0B92113DC529}" srcOrd="0" destOrd="0" presId="urn:microsoft.com/office/officeart/2005/8/layout/vList2"/>
    <dgm:cxn modelId="{0BF1D735-44C3-4399-8A29-116E3E651E6A}" type="presOf" srcId="{56485E27-C7D1-40C3-BC0D-682E236A28C4}" destId="{62FD791B-CA6D-4F75-92D0-381A578B3A45}" srcOrd="0" destOrd="0" presId="urn:microsoft.com/office/officeart/2005/8/layout/vList2"/>
    <dgm:cxn modelId="{78743DD7-B4C6-42EE-889E-A3D1283702B4}" srcId="{FCB71620-8609-4E98-B72C-F9B78DF5DDDC}" destId="{5B80C8FA-0C8D-4098-9157-C33EF0A3095E}" srcOrd="1" destOrd="0" parTransId="{AC9BDCDA-3F78-4011-AA2E-16CBEFE96F1E}" sibTransId="{C02CC4F0-F500-4AAF-84D4-2ED22221B83F}"/>
    <dgm:cxn modelId="{55A1352A-6DE2-4646-96B9-DADA4BA45C6F}" srcId="{FCB71620-8609-4E98-B72C-F9B78DF5DDDC}" destId="{0681308D-7248-44CE-BF92-13F381332D5B}" srcOrd="0" destOrd="0" parTransId="{23789D85-31FD-4FAE-BD62-95B785101250}" sibTransId="{93964E39-956E-48A2-AC4B-3BC7F65F058B}"/>
    <dgm:cxn modelId="{686ABA28-B25D-4DF7-840C-C6FFC0DE79A5}" srcId="{FCB71620-8609-4E98-B72C-F9B78DF5DDDC}" destId="{0515E577-B954-4A9D-9376-C541841C0009}" srcOrd="3" destOrd="0" parTransId="{908DF3BB-B4A4-4217-B759-323C9922597F}" sibTransId="{579E9C12-0D1C-4302-9A6A-F637B8C7F867}"/>
    <dgm:cxn modelId="{12770BB6-246C-4AD7-9DD1-5650A7069D3F}" type="presParOf" srcId="{88DE06E8-9CB7-43D5-A213-B4492D78636A}" destId="{4517B4BC-ACE6-4D2D-A1AF-A5565A1A8D15}" srcOrd="0" destOrd="0" presId="urn:microsoft.com/office/officeart/2005/8/layout/vList2"/>
    <dgm:cxn modelId="{D18DCB81-8FAF-44B4-BA13-8A1999D705B8}" type="presParOf" srcId="{88DE06E8-9CB7-43D5-A213-B4492D78636A}" destId="{F6009485-9D6E-45D2-A15B-5CCC831641C3}" srcOrd="1" destOrd="0" presId="urn:microsoft.com/office/officeart/2005/8/layout/vList2"/>
    <dgm:cxn modelId="{872BCE3C-1B40-421A-A481-3CA4C2E84E18}" type="presParOf" srcId="{88DE06E8-9CB7-43D5-A213-B4492D78636A}" destId="{56F679A1-5B0E-43D1-9414-1AE1861E9FC4}" srcOrd="2" destOrd="0" presId="urn:microsoft.com/office/officeart/2005/8/layout/vList2"/>
    <dgm:cxn modelId="{8D3900F6-F95E-4E73-8FD2-E59BA03CE7CB}" type="presParOf" srcId="{88DE06E8-9CB7-43D5-A213-B4492D78636A}" destId="{F6637058-CBD6-487E-9CD3-1B168617315E}" srcOrd="3" destOrd="0" presId="urn:microsoft.com/office/officeart/2005/8/layout/vList2"/>
    <dgm:cxn modelId="{FA314908-F96E-4A85-89D6-28CEFCB55D52}" type="presParOf" srcId="{88DE06E8-9CB7-43D5-A213-B4492D78636A}" destId="{D4975FEF-68ED-49B8-8408-C47F195B42F6}" srcOrd="4" destOrd="0" presId="urn:microsoft.com/office/officeart/2005/8/layout/vList2"/>
    <dgm:cxn modelId="{3DCE97E2-5183-45DB-B91F-2358FE2728B1}" type="presParOf" srcId="{88DE06E8-9CB7-43D5-A213-B4492D78636A}" destId="{055CFA49-B074-427A-BA36-0A857FD896E3}" srcOrd="5" destOrd="0" presId="urn:microsoft.com/office/officeart/2005/8/layout/vList2"/>
    <dgm:cxn modelId="{4783042F-F1D8-49EA-A62E-6DA101F7E173}" type="presParOf" srcId="{88DE06E8-9CB7-43D5-A213-B4492D78636A}" destId="{AB834F6A-37A9-4177-92A0-0B92113DC529}" srcOrd="6" destOrd="0" presId="urn:microsoft.com/office/officeart/2005/8/layout/vList2"/>
    <dgm:cxn modelId="{5E9B8AD9-68A5-4AD1-86C2-5BD0E1E6554C}" type="presParOf" srcId="{88DE06E8-9CB7-43D5-A213-B4492D78636A}" destId="{DE40545D-1DDB-4CDF-8F81-AB3C66CEAFD0}" srcOrd="7" destOrd="0" presId="urn:microsoft.com/office/officeart/2005/8/layout/vList2"/>
    <dgm:cxn modelId="{4A836AF6-704F-44CC-9E73-C02B29343963}" type="presParOf" srcId="{88DE06E8-9CB7-43D5-A213-B4492D78636A}" destId="{62FD791B-CA6D-4F75-92D0-381A578B3A4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CABB71-5212-4628-8842-62CEAB729BF1}" type="doc">
      <dgm:prSet loTypeId="urn:microsoft.com/office/officeart/2005/8/layout/vList5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F54CEEE-3586-4E2E-ADA1-91532D292893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 от 12.12.2013 №84-З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40939-26AB-4912-B419-5CF602D7F6F7}" type="parTrans" cxnId="{122270B7-7757-43FD-9502-424A07423F50}">
      <dgm:prSet/>
      <dgm:spPr/>
      <dgm:t>
        <a:bodyPr/>
        <a:lstStyle/>
        <a:p>
          <a:endParaRPr lang="ru-RU"/>
        </a:p>
      </dgm:t>
    </dgm:pt>
    <dgm:pt modelId="{403E0FA0-0662-48ED-A84D-5A18A4CBA79B}" type="sibTrans" cxnId="{122270B7-7757-43FD-9502-424A07423F50}">
      <dgm:prSet/>
      <dgm:spPr/>
      <dgm:t>
        <a:bodyPr/>
        <a:lstStyle/>
        <a:p>
          <a:endParaRPr lang="ru-RU"/>
        </a:p>
      </dgm:t>
    </dgm:pt>
    <dgm:pt modelId="{13A41030-B745-4CFD-8771-DCDD081FE281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1. Основные термины и их определения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9987A7-38BF-4B20-87B5-B90237349553}" type="parTrans" cxnId="{72852F52-3658-4C06-942C-17E124C5DFC6}">
      <dgm:prSet/>
      <dgm:spPr/>
      <dgm:t>
        <a:bodyPr/>
        <a:lstStyle/>
        <a:p>
          <a:endParaRPr lang="ru-RU"/>
        </a:p>
      </dgm:t>
    </dgm:pt>
    <dgm:pt modelId="{0647C31B-0884-452C-B682-177564AE3E9C}" type="sibTrans" cxnId="{72852F52-3658-4C06-942C-17E124C5DFC6}">
      <dgm:prSet/>
      <dgm:spPr/>
      <dgm:t>
        <a:bodyPr/>
        <a:lstStyle/>
        <a:p>
          <a:endParaRPr lang="ru-RU"/>
        </a:p>
      </dgm:t>
    </dgm:pt>
    <dgm:pt modelId="{3FD6F0A2-CB27-4673-AA85-A54B23703A04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 от 09.01.2017 №18-З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1355A1-A66A-4BFD-BFDA-31F2F48151B2}" type="parTrans" cxnId="{CB706687-1F6A-49EC-A7BC-A6DA4860245D}">
      <dgm:prSet/>
      <dgm:spPr/>
      <dgm:t>
        <a:bodyPr/>
        <a:lstStyle/>
        <a:p>
          <a:endParaRPr lang="ru-RU"/>
        </a:p>
      </dgm:t>
    </dgm:pt>
    <dgm:pt modelId="{A7F8D9C4-3C71-4713-B659-688AB84ED799}" type="sibTrans" cxnId="{CB706687-1F6A-49EC-A7BC-A6DA4860245D}">
      <dgm:prSet/>
      <dgm:spPr/>
      <dgm:t>
        <a:bodyPr/>
        <a:lstStyle/>
        <a:p>
          <a:endParaRPr lang="ru-RU"/>
        </a:p>
      </dgm:t>
    </dgm:pt>
    <dgm:pt modelId="{B227E13E-AA5E-4E03-A7EE-93227C40A31F}">
      <dgm:prSet phldrT="[Текст]" custT="1"/>
      <dgm:spPr/>
      <dgm:t>
        <a:bodyPr/>
        <a:lstStyle/>
        <a:p>
          <a:r>
            <a:rPr lang="ru-RU" sz="1300" dirty="0" smtClean="0"/>
            <a:t> </a:t>
          </a:r>
          <a:r>
            <a:rPr lang="ru-R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1. Основные термины и их определения</a:t>
          </a:r>
          <a:endParaRPr lang="ru-RU" sz="1600" b="1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965120-FD1C-4208-96E1-ACD5E3C9181B}" type="parTrans" cxnId="{54EC3888-4EF3-44F5-8EB5-1310461ED4E1}">
      <dgm:prSet/>
      <dgm:spPr/>
      <dgm:t>
        <a:bodyPr/>
        <a:lstStyle/>
        <a:p>
          <a:endParaRPr lang="ru-RU"/>
        </a:p>
      </dgm:t>
    </dgm:pt>
    <dgm:pt modelId="{DDB160E8-9192-41D9-A6B1-154BFD4B0D38}" type="sibTrans" cxnId="{54EC3888-4EF3-44F5-8EB5-1310461ED4E1}">
      <dgm:prSet/>
      <dgm:spPr/>
      <dgm:t>
        <a:bodyPr/>
        <a:lstStyle/>
        <a:p>
          <a:endParaRPr lang="ru-RU"/>
        </a:p>
      </dgm:t>
    </dgm:pt>
    <dgm:pt modelId="{EDA7A7B3-2DA4-4406-A8B8-57A2172D9C7A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безнадзорность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20EFDA-4A35-489A-B2E0-95E673F4C11B}" type="sibTrans" cxnId="{8486E737-7009-41ED-88C1-12AF992A0DF4}">
      <dgm:prSet/>
      <dgm:spPr/>
      <dgm:t>
        <a:bodyPr/>
        <a:lstStyle/>
        <a:p>
          <a:endParaRPr lang="ru-RU"/>
        </a:p>
      </dgm:t>
    </dgm:pt>
    <dgm:pt modelId="{05F0A7CC-AA10-452B-AC89-157C926FE90F}" type="parTrans" cxnId="{8486E737-7009-41ED-88C1-12AF992A0DF4}">
      <dgm:prSet/>
      <dgm:spPr/>
      <dgm:t>
        <a:bodyPr/>
        <a:lstStyle/>
        <a:p>
          <a:endParaRPr lang="ru-RU"/>
        </a:p>
      </dgm:t>
    </dgm:pt>
    <dgm:pt modelId="{9FC1476E-6D5A-460A-AE71-67E963A071B4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безнадзорный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45CC1B-42CF-4A4F-B711-A34A3D45C2BF}" type="parTrans" cxnId="{49ADE6D0-26EF-4440-907F-14BA474D9BEF}">
      <dgm:prSet/>
      <dgm:spPr/>
      <dgm:t>
        <a:bodyPr/>
        <a:lstStyle/>
        <a:p>
          <a:endParaRPr lang="ru-RU"/>
        </a:p>
      </dgm:t>
    </dgm:pt>
    <dgm:pt modelId="{99277B07-6BF6-4255-83AB-A20A8BBC2DF0}" type="sibTrans" cxnId="{49ADE6D0-26EF-4440-907F-14BA474D9BEF}">
      <dgm:prSet/>
      <dgm:spPr/>
      <dgm:t>
        <a:bodyPr/>
        <a:lstStyle/>
        <a:p>
          <a:endParaRPr lang="ru-RU"/>
        </a:p>
      </dgm:t>
    </dgm:pt>
    <dgm:pt modelId="{61A64E4F-543C-4943-B31A-BF72AEFDB9FA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беспризорный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A0BB07-347F-46F9-BBFD-30E1A26CD983}" type="parTrans" cxnId="{73234072-95CD-4E39-9D5D-D4131D7452FD}">
      <dgm:prSet/>
      <dgm:spPr/>
      <dgm:t>
        <a:bodyPr/>
        <a:lstStyle/>
        <a:p>
          <a:endParaRPr lang="ru-RU"/>
        </a:p>
      </dgm:t>
    </dgm:pt>
    <dgm:pt modelId="{A5DBA270-FBF8-44A7-A65E-FA635FEF1220}" type="sibTrans" cxnId="{73234072-95CD-4E39-9D5D-D4131D7452FD}">
      <dgm:prSet/>
      <dgm:spPr/>
      <dgm:t>
        <a:bodyPr/>
        <a:lstStyle/>
        <a:p>
          <a:endParaRPr lang="ru-RU"/>
        </a:p>
      </dgm:t>
    </dgm:pt>
    <dgm:pt modelId="{3BE71F63-61A3-4104-AC53-B7068EBF4362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несовершеннолетний, находящийся в социально опасном положении,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C0339A-B84B-4601-AF27-C47857EBFFEE}" type="parTrans" cxnId="{46063601-AE32-480B-B503-B8F76A5F0183}">
      <dgm:prSet/>
      <dgm:spPr/>
      <dgm:t>
        <a:bodyPr/>
        <a:lstStyle/>
        <a:p>
          <a:endParaRPr lang="ru-RU"/>
        </a:p>
      </dgm:t>
    </dgm:pt>
    <dgm:pt modelId="{26E21E5B-BE95-4582-89B9-A4592196AF36}" type="sibTrans" cxnId="{46063601-AE32-480B-B503-B8F76A5F0183}">
      <dgm:prSet/>
      <dgm:spPr/>
      <dgm:t>
        <a:bodyPr/>
        <a:lstStyle/>
        <a:p>
          <a:endParaRPr lang="ru-RU"/>
        </a:p>
      </dgm:t>
    </dgm:pt>
    <dgm:pt modelId="{A5094471-B631-4239-B8AF-2E571EEE2E2A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семья, находящаяся в социально опасном положении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408FD3-896D-4BA3-9FDF-DCFB983851D9}" type="parTrans" cxnId="{D7ADCBF8-7BB8-4F19-AA1B-EF9BC1C13526}">
      <dgm:prSet/>
      <dgm:spPr/>
      <dgm:t>
        <a:bodyPr/>
        <a:lstStyle/>
        <a:p>
          <a:endParaRPr lang="ru-RU"/>
        </a:p>
      </dgm:t>
    </dgm:pt>
    <dgm:pt modelId="{A6F26CF9-B46E-4D24-90EE-7FE6A7038938}" type="sibTrans" cxnId="{D7ADCBF8-7BB8-4F19-AA1B-EF9BC1C13526}">
      <dgm:prSet/>
      <dgm:spPr/>
      <dgm:t>
        <a:bodyPr/>
        <a:lstStyle/>
        <a:p>
          <a:endParaRPr lang="ru-RU"/>
        </a:p>
      </dgm:t>
    </dgm:pt>
    <dgm:pt modelId="{318498EF-624A-417F-B7BD-5C7D0A357606}">
      <dgm:prSet custT="1"/>
      <dgm:spPr/>
      <dgm:t>
        <a:bodyPr/>
        <a:lstStyle/>
        <a:p>
          <a:r>
            <a: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индивидуальная профилактическая работа</a:t>
          </a:r>
          <a:endParaRPr lang="ru-RU" sz="16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099B95-8F5D-48CB-8165-1D1DAF0094EA}" type="parTrans" cxnId="{CA25EBAE-4EE9-4789-9A86-823F9499A151}">
      <dgm:prSet/>
      <dgm:spPr/>
      <dgm:t>
        <a:bodyPr/>
        <a:lstStyle/>
        <a:p>
          <a:endParaRPr lang="ru-RU"/>
        </a:p>
      </dgm:t>
    </dgm:pt>
    <dgm:pt modelId="{55FD9B11-DAEB-4A51-B840-1F9E59D20BC0}" type="sibTrans" cxnId="{CA25EBAE-4EE9-4789-9A86-823F9499A151}">
      <dgm:prSet/>
      <dgm:spPr/>
      <dgm:t>
        <a:bodyPr/>
        <a:lstStyle/>
        <a:p>
          <a:endParaRPr lang="ru-RU"/>
        </a:p>
      </dgm:t>
    </dgm:pt>
    <dgm:pt modelId="{09461443-8815-4982-9850-101B792C5DA1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профилактика безнадзорности и правонарушений несовершеннолетних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CEF09F-116E-4737-847E-889F1A85C30D}" type="parTrans" cxnId="{EA69A35A-F3A0-4423-A753-CB8DC198D024}">
      <dgm:prSet/>
      <dgm:spPr/>
      <dgm:t>
        <a:bodyPr/>
        <a:lstStyle/>
        <a:p>
          <a:endParaRPr lang="ru-RU"/>
        </a:p>
      </dgm:t>
    </dgm:pt>
    <dgm:pt modelId="{A34365CB-F2F5-43EE-B3AE-20077BCBF691}" type="sibTrans" cxnId="{EA69A35A-F3A0-4423-A753-CB8DC198D024}">
      <dgm:prSet/>
      <dgm:spPr/>
      <dgm:t>
        <a:bodyPr/>
        <a:lstStyle/>
        <a:p>
          <a:endParaRPr lang="ru-RU"/>
        </a:p>
      </dgm:t>
    </dgm:pt>
    <dgm:pt modelId="{5982DF78-3C6A-4D02-A172-DA7CE4C2F9B2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безнадзорность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14832C-3566-4DCF-84F4-1DB015FE4F73}" type="parTrans" cxnId="{52E6408E-6582-4D8D-8B3B-B125441C310B}">
      <dgm:prSet/>
      <dgm:spPr/>
      <dgm:t>
        <a:bodyPr/>
        <a:lstStyle/>
        <a:p>
          <a:endParaRPr lang="ru-RU"/>
        </a:p>
      </dgm:t>
    </dgm:pt>
    <dgm:pt modelId="{D60A20D9-54C4-4875-B46F-7639C43EC3B8}" type="sibTrans" cxnId="{52E6408E-6582-4D8D-8B3B-B125441C310B}">
      <dgm:prSet/>
      <dgm:spPr/>
      <dgm:t>
        <a:bodyPr/>
        <a:lstStyle/>
        <a:p>
          <a:endParaRPr lang="ru-RU"/>
        </a:p>
      </dgm:t>
    </dgm:pt>
    <dgm:pt modelId="{E291003A-1AB8-4BCC-A96C-DD98688B333F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безнадзорный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30E989-BDBE-49E0-9D8C-9CE9AC80EE0C}" type="parTrans" cxnId="{B0F057B6-47D1-4BD9-BC00-6D384F73BEA6}">
      <dgm:prSet/>
      <dgm:spPr/>
      <dgm:t>
        <a:bodyPr/>
        <a:lstStyle/>
        <a:p>
          <a:endParaRPr lang="ru-RU"/>
        </a:p>
      </dgm:t>
    </dgm:pt>
    <dgm:pt modelId="{989DCB81-B689-4BAC-A764-4B4C82A3C823}" type="sibTrans" cxnId="{B0F057B6-47D1-4BD9-BC00-6D384F73BEA6}">
      <dgm:prSet/>
      <dgm:spPr/>
      <dgm:t>
        <a:bodyPr/>
        <a:lstStyle/>
        <a:p>
          <a:endParaRPr lang="ru-RU"/>
        </a:p>
      </dgm:t>
    </dgm:pt>
    <dgm:pt modelId="{276621BC-27A2-4AB4-A325-73FD2E8F1C8D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беспризорный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B3398D-A68A-4A45-9FCD-C482F8F9B436}" type="parTrans" cxnId="{F1D2D069-78BF-4765-B8E5-DDC6B7F67BE0}">
      <dgm:prSet/>
      <dgm:spPr/>
      <dgm:t>
        <a:bodyPr/>
        <a:lstStyle/>
        <a:p>
          <a:endParaRPr lang="ru-RU"/>
        </a:p>
      </dgm:t>
    </dgm:pt>
    <dgm:pt modelId="{F661BB2B-19B9-49A4-A9CC-C8A89E002848}" type="sibTrans" cxnId="{F1D2D069-78BF-4765-B8E5-DDC6B7F67BE0}">
      <dgm:prSet/>
      <dgm:spPr/>
      <dgm:t>
        <a:bodyPr/>
        <a:lstStyle/>
        <a:p>
          <a:endParaRPr lang="ru-RU"/>
        </a:p>
      </dgm:t>
    </dgm:pt>
    <dgm:pt modelId="{77AF8F16-7277-4064-A137-90D6B7690B03}">
      <dgm:prSet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комплексная реабилитация несовершеннолетнего</a:t>
          </a:r>
          <a:endParaRPr lang="ru-RU" sz="16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0EC717-8432-447B-B721-27ABE36FBB82}" type="parTrans" cxnId="{3473C3E9-3F48-4063-8672-BFCA3844E863}">
      <dgm:prSet/>
      <dgm:spPr/>
      <dgm:t>
        <a:bodyPr/>
        <a:lstStyle/>
        <a:p>
          <a:endParaRPr lang="ru-RU"/>
        </a:p>
      </dgm:t>
    </dgm:pt>
    <dgm:pt modelId="{6E3942C8-84E1-45A7-8676-C38ADFD1F220}" type="sibTrans" cxnId="{3473C3E9-3F48-4063-8672-BFCA3844E863}">
      <dgm:prSet/>
      <dgm:spPr/>
      <dgm:t>
        <a:bodyPr/>
        <a:lstStyle/>
        <a:p>
          <a:endParaRPr lang="ru-RU"/>
        </a:p>
      </dgm:t>
    </dgm:pt>
    <dgm:pt modelId="{01C7F7A9-4DE7-4A97-91C3-CC80DFC70B84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несовершеннолетний, находящийся в социально опасном положении,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C17B55-1DF6-43D8-B4DF-43E1809651A2}" type="parTrans" cxnId="{922073DE-435D-4D04-AF6B-65F03394D2AB}">
      <dgm:prSet/>
      <dgm:spPr/>
      <dgm:t>
        <a:bodyPr/>
        <a:lstStyle/>
        <a:p>
          <a:endParaRPr lang="ru-RU"/>
        </a:p>
      </dgm:t>
    </dgm:pt>
    <dgm:pt modelId="{57B849FD-14C8-444D-863E-5EFC997D8DA9}" type="sibTrans" cxnId="{922073DE-435D-4D04-AF6B-65F03394D2AB}">
      <dgm:prSet/>
      <dgm:spPr/>
      <dgm:t>
        <a:bodyPr/>
        <a:lstStyle/>
        <a:p>
          <a:endParaRPr lang="ru-RU"/>
        </a:p>
      </dgm:t>
    </dgm:pt>
    <dgm:pt modelId="{FC7C22B4-7F47-44C2-81DE-2C63D82D1FFA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семья, находящаяся в социально опасном положении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5B7F36-ACE1-49B0-B4DF-9B043E504DB0}" type="parTrans" cxnId="{7E443177-073C-45B2-8CBE-FD73D74BFF29}">
      <dgm:prSet/>
      <dgm:spPr/>
      <dgm:t>
        <a:bodyPr/>
        <a:lstStyle/>
        <a:p>
          <a:endParaRPr lang="ru-RU"/>
        </a:p>
      </dgm:t>
    </dgm:pt>
    <dgm:pt modelId="{D2BE6A83-E60D-4E06-88F5-6E89318110C1}" type="sibTrans" cxnId="{7E443177-073C-45B2-8CBE-FD73D74BFF29}">
      <dgm:prSet/>
      <dgm:spPr/>
      <dgm:t>
        <a:bodyPr/>
        <a:lstStyle/>
        <a:p>
          <a:endParaRPr lang="ru-RU"/>
        </a:p>
      </dgm:t>
    </dgm:pt>
    <dgm:pt modelId="{FB6DF499-7497-49A2-8DE7-11F496D7C783}">
      <dgm:prSet custT="1"/>
      <dgm:spPr/>
      <dgm:t>
        <a:bodyPr/>
        <a:lstStyle/>
        <a:p>
          <a:r>
            <a:rPr lang="ru-RU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индивидуальная профилактическая работа</a:t>
          </a:r>
          <a:endParaRPr lang="ru-RU" sz="16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35E2E5-80C4-4FF9-A553-85089F48E79E}" type="parTrans" cxnId="{686B3290-1E1A-4727-8569-92400973BCB3}">
      <dgm:prSet/>
      <dgm:spPr/>
      <dgm:t>
        <a:bodyPr/>
        <a:lstStyle/>
        <a:p>
          <a:endParaRPr lang="ru-RU"/>
        </a:p>
      </dgm:t>
    </dgm:pt>
    <dgm:pt modelId="{C2AF659A-D6F5-49C4-B760-7B6A14EAF284}" type="sibTrans" cxnId="{686B3290-1E1A-4727-8569-92400973BCB3}">
      <dgm:prSet/>
      <dgm:spPr/>
      <dgm:t>
        <a:bodyPr/>
        <a:lstStyle/>
        <a:p>
          <a:endParaRPr lang="ru-RU"/>
        </a:p>
      </dgm:t>
    </dgm:pt>
    <dgm:pt modelId="{57F8B124-E1C8-42FF-AB0B-B07C78F5A86A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профилактика безнадзорности и правонарушений несовершеннолетних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741E9F-2F60-4A19-B9CB-19E5763A81B0}" type="parTrans" cxnId="{868A9AED-2896-42A1-BDA0-49328840B50A}">
      <dgm:prSet/>
      <dgm:spPr/>
      <dgm:t>
        <a:bodyPr/>
        <a:lstStyle/>
        <a:p>
          <a:endParaRPr lang="ru-RU"/>
        </a:p>
      </dgm:t>
    </dgm:pt>
    <dgm:pt modelId="{4EC944E0-2030-4F4A-A1E0-1669FF7F96C2}" type="sibTrans" cxnId="{868A9AED-2896-42A1-BDA0-49328840B50A}">
      <dgm:prSet/>
      <dgm:spPr/>
      <dgm:t>
        <a:bodyPr/>
        <a:lstStyle/>
        <a:p>
          <a:endParaRPr lang="ru-RU"/>
        </a:p>
      </dgm:t>
    </dgm:pt>
    <dgm:pt modelId="{EA39C759-C0AA-4BCA-BF37-CE6A614A7DD0}" type="pres">
      <dgm:prSet presAssocID="{7ACABB71-5212-4628-8842-62CEAB729B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C1CD10-568E-4F7F-B2C3-6244ABBDAA2F}" type="pres">
      <dgm:prSet presAssocID="{9F54CEEE-3586-4E2E-ADA1-91532D292893}" presName="linNode" presStyleCnt="0"/>
      <dgm:spPr/>
    </dgm:pt>
    <dgm:pt modelId="{E8330343-8400-4F18-B2F4-FF5DFECB0FFE}" type="pres">
      <dgm:prSet presAssocID="{9F54CEEE-3586-4E2E-ADA1-91532D292893}" presName="parentText" presStyleLbl="node1" presStyleIdx="0" presStyleCnt="2" custScaleY="487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F1723-6FDE-4E49-ACC0-B63B08E0BEFE}" type="pres">
      <dgm:prSet presAssocID="{9F54CEEE-3586-4E2E-ADA1-91532D292893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74663-0F6D-45B3-B697-078B550B72C1}" type="pres">
      <dgm:prSet presAssocID="{403E0FA0-0662-48ED-A84D-5A18A4CBA79B}" presName="sp" presStyleCnt="0"/>
      <dgm:spPr/>
    </dgm:pt>
    <dgm:pt modelId="{E187FBC1-E087-4926-BEB0-CE6BF26033BD}" type="pres">
      <dgm:prSet presAssocID="{3FD6F0A2-CB27-4673-AA85-A54B23703A04}" presName="linNode" presStyleCnt="0"/>
      <dgm:spPr/>
    </dgm:pt>
    <dgm:pt modelId="{25155538-A5FE-4ACC-AE78-FBF704E69A63}" type="pres">
      <dgm:prSet presAssocID="{3FD6F0A2-CB27-4673-AA85-A54B23703A04}" presName="parentText" presStyleLbl="node1" presStyleIdx="1" presStyleCnt="2" custScaleY="490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14AD1-5D7B-43EA-9385-606E26F7A37D}" type="pres">
      <dgm:prSet presAssocID="{3FD6F0A2-CB27-4673-AA85-A54B23703A04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25EBAE-4EE9-4789-9A86-823F9499A151}" srcId="{9F54CEEE-3586-4E2E-ADA1-91532D292893}" destId="{318498EF-624A-417F-B7BD-5C7D0A357606}" srcOrd="6" destOrd="0" parTransId="{D5099B95-8F5D-48CB-8165-1D1DAF0094EA}" sibTransId="{55FD9B11-DAEB-4A51-B840-1F9E59D20BC0}"/>
    <dgm:cxn modelId="{46063601-AE32-480B-B503-B8F76A5F0183}" srcId="{9F54CEEE-3586-4E2E-ADA1-91532D292893}" destId="{3BE71F63-61A3-4104-AC53-B7068EBF4362}" srcOrd="4" destOrd="0" parTransId="{0AC0339A-B84B-4601-AF27-C47857EBFFEE}" sibTransId="{26E21E5B-BE95-4582-89B9-A4592196AF36}"/>
    <dgm:cxn modelId="{9ACEE45B-4309-4FF6-B71C-A28CF15324CB}" type="presOf" srcId="{57F8B124-E1C8-42FF-AB0B-B07C78F5A86A}" destId="{79C14AD1-5D7B-43EA-9385-606E26F7A37D}" srcOrd="0" destOrd="8" presId="urn:microsoft.com/office/officeart/2005/8/layout/vList5"/>
    <dgm:cxn modelId="{B7EDB0F8-85C8-42B3-AE9E-271355AB92EC}" type="presOf" srcId="{9F54CEEE-3586-4E2E-ADA1-91532D292893}" destId="{E8330343-8400-4F18-B2F4-FF5DFECB0FFE}" srcOrd="0" destOrd="0" presId="urn:microsoft.com/office/officeart/2005/8/layout/vList5"/>
    <dgm:cxn modelId="{CB706687-1F6A-49EC-A7BC-A6DA4860245D}" srcId="{7ACABB71-5212-4628-8842-62CEAB729BF1}" destId="{3FD6F0A2-CB27-4673-AA85-A54B23703A04}" srcOrd="1" destOrd="0" parTransId="{301355A1-A66A-4BFD-BFDA-31F2F48151B2}" sibTransId="{A7F8D9C4-3C71-4713-B659-688AB84ED799}"/>
    <dgm:cxn modelId="{F5E0093D-5AE5-4307-A6B8-6712A1DF5DA4}" type="presOf" srcId="{61A64E4F-543C-4943-B31A-BF72AEFDB9FA}" destId="{834F1723-6FDE-4E49-ACC0-B63B08E0BEFE}" srcOrd="0" destOrd="3" presId="urn:microsoft.com/office/officeart/2005/8/layout/vList5"/>
    <dgm:cxn modelId="{823DA713-C556-47BA-9A0D-44A2C0542137}" type="presOf" srcId="{FC7C22B4-7F47-44C2-81DE-2C63D82D1FFA}" destId="{79C14AD1-5D7B-43EA-9385-606E26F7A37D}" srcOrd="0" destOrd="6" presId="urn:microsoft.com/office/officeart/2005/8/layout/vList5"/>
    <dgm:cxn modelId="{3473C3E9-3F48-4063-8672-BFCA3844E863}" srcId="{3FD6F0A2-CB27-4673-AA85-A54B23703A04}" destId="{77AF8F16-7277-4064-A137-90D6B7690B03}" srcOrd="4" destOrd="0" parTransId="{D50EC717-8432-447B-B721-27ABE36FBB82}" sibTransId="{6E3942C8-84E1-45A7-8676-C38ADFD1F220}"/>
    <dgm:cxn modelId="{1C7D977F-7DA2-46C2-8338-20E110CF4300}" type="presOf" srcId="{09461443-8815-4982-9850-101B792C5DA1}" destId="{834F1723-6FDE-4E49-ACC0-B63B08E0BEFE}" srcOrd="0" destOrd="7" presId="urn:microsoft.com/office/officeart/2005/8/layout/vList5"/>
    <dgm:cxn modelId="{8486E737-7009-41ED-88C1-12AF992A0DF4}" srcId="{9F54CEEE-3586-4E2E-ADA1-91532D292893}" destId="{EDA7A7B3-2DA4-4406-A8B8-57A2172D9C7A}" srcOrd="1" destOrd="0" parTransId="{05F0A7CC-AA10-452B-AC89-157C926FE90F}" sibTransId="{5020EFDA-4A35-489A-B2E0-95E673F4C11B}"/>
    <dgm:cxn modelId="{18D10788-A077-4CC6-AD4A-BDFE1E618805}" type="presOf" srcId="{3FD6F0A2-CB27-4673-AA85-A54B23703A04}" destId="{25155538-A5FE-4ACC-AE78-FBF704E69A63}" srcOrd="0" destOrd="0" presId="urn:microsoft.com/office/officeart/2005/8/layout/vList5"/>
    <dgm:cxn modelId="{B7168785-70A0-49A3-9908-A52EF0D3C219}" type="presOf" srcId="{EDA7A7B3-2DA4-4406-A8B8-57A2172D9C7A}" destId="{834F1723-6FDE-4E49-ACC0-B63B08E0BEFE}" srcOrd="0" destOrd="1" presId="urn:microsoft.com/office/officeart/2005/8/layout/vList5"/>
    <dgm:cxn modelId="{19CBDBBC-DF6C-43DA-B6C0-AA43A46D278F}" type="presOf" srcId="{A5094471-B631-4239-B8AF-2E571EEE2E2A}" destId="{834F1723-6FDE-4E49-ACC0-B63B08E0BEFE}" srcOrd="0" destOrd="5" presId="urn:microsoft.com/office/officeart/2005/8/layout/vList5"/>
    <dgm:cxn modelId="{F1D2D069-78BF-4765-B8E5-DDC6B7F67BE0}" srcId="{3FD6F0A2-CB27-4673-AA85-A54B23703A04}" destId="{276621BC-27A2-4AB4-A325-73FD2E8F1C8D}" srcOrd="3" destOrd="0" parTransId="{5FB3398D-A68A-4A45-9FCD-C482F8F9B436}" sibTransId="{F661BB2B-19B9-49A4-A9CC-C8A89E002848}"/>
    <dgm:cxn modelId="{F4A55CC1-1EB7-4B40-AB54-DB0C2EB9649D}" type="presOf" srcId="{9FC1476E-6D5A-460A-AE71-67E963A071B4}" destId="{834F1723-6FDE-4E49-ACC0-B63B08E0BEFE}" srcOrd="0" destOrd="2" presId="urn:microsoft.com/office/officeart/2005/8/layout/vList5"/>
    <dgm:cxn modelId="{F4C139E6-890B-4CD3-B2F6-DBC95B37F9A7}" type="presOf" srcId="{3BE71F63-61A3-4104-AC53-B7068EBF4362}" destId="{834F1723-6FDE-4E49-ACC0-B63B08E0BEFE}" srcOrd="0" destOrd="4" presId="urn:microsoft.com/office/officeart/2005/8/layout/vList5"/>
    <dgm:cxn modelId="{686B3290-1E1A-4727-8569-92400973BCB3}" srcId="{3FD6F0A2-CB27-4673-AA85-A54B23703A04}" destId="{FB6DF499-7497-49A2-8DE7-11F496D7C783}" srcOrd="7" destOrd="0" parTransId="{9735E2E5-80C4-4FF9-A553-85089F48E79E}" sibTransId="{C2AF659A-D6F5-49C4-B760-7B6A14EAF284}"/>
    <dgm:cxn modelId="{C66926C6-ACE0-41C9-A6CC-153978A06CA0}" type="presOf" srcId="{E291003A-1AB8-4BCC-A96C-DD98688B333F}" destId="{79C14AD1-5D7B-43EA-9385-606E26F7A37D}" srcOrd="0" destOrd="2" presId="urn:microsoft.com/office/officeart/2005/8/layout/vList5"/>
    <dgm:cxn modelId="{73234072-95CD-4E39-9D5D-D4131D7452FD}" srcId="{9F54CEEE-3586-4E2E-ADA1-91532D292893}" destId="{61A64E4F-543C-4943-B31A-BF72AEFDB9FA}" srcOrd="3" destOrd="0" parTransId="{16A0BB07-347F-46F9-BBFD-30E1A26CD983}" sibTransId="{A5DBA270-FBF8-44A7-A65E-FA635FEF1220}"/>
    <dgm:cxn modelId="{D7ADCBF8-7BB8-4F19-AA1B-EF9BC1C13526}" srcId="{9F54CEEE-3586-4E2E-ADA1-91532D292893}" destId="{A5094471-B631-4239-B8AF-2E571EEE2E2A}" srcOrd="5" destOrd="0" parTransId="{A1408FD3-896D-4BA3-9FDF-DCFB983851D9}" sibTransId="{A6F26CF9-B46E-4D24-90EE-7FE6A7038938}"/>
    <dgm:cxn modelId="{4E9FDA12-5518-41E9-B020-3E1F4599339F}" type="presOf" srcId="{01C7F7A9-4DE7-4A97-91C3-CC80DFC70B84}" destId="{79C14AD1-5D7B-43EA-9385-606E26F7A37D}" srcOrd="0" destOrd="5" presId="urn:microsoft.com/office/officeart/2005/8/layout/vList5"/>
    <dgm:cxn modelId="{FFCFA2D7-290B-44DD-8E2E-9DF47FBC9BCF}" type="presOf" srcId="{5982DF78-3C6A-4D02-A172-DA7CE4C2F9B2}" destId="{79C14AD1-5D7B-43EA-9385-606E26F7A37D}" srcOrd="0" destOrd="1" presId="urn:microsoft.com/office/officeart/2005/8/layout/vList5"/>
    <dgm:cxn modelId="{122270B7-7757-43FD-9502-424A07423F50}" srcId="{7ACABB71-5212-4628-8842-62CEAB729BF1}" destId="{9F54CEEE-3586-4E2E-ADA1-91532D292893}" srcOrd="0" destOrd="0" parTransId="{81440939-26AB-4912-B419-5CF602D7F6F7}" sibTransId="{403E0FA0-0662-48ED-A84D-5A18A4CBA79B}"/>
    <dgm:cxn modelId="{FEEA69EC-E87F-45CF-9A72-8A455A736819}" type="presOf" srcId="{B227E13E-AA5E-4E03-A7EE-93227C40A31F}" destId="{79C14AD1-5D7B-43EA-9385-606E26F7A37D}" srcOrd="0" destOrd="0" presId="urn:microsoft.com/office/officeart/2005/8/layout/vList5"/>
    <dgm:cxn modelId="{49ADE6D0-26EF-4440-907F-14BA474D9BEF}" srcId="{9F54CEEE-3586-4E2E-ADA1-91532D292893}" destId="{9FC1476E-6D5A-460A-AE71-67E963A071B4}" srcOrd="2" destOrd="0" parTransId="{E245CC1B-42CF-4A4F-B711-A34A3D45C2BF}" sibTransId="{99277B07-6BF6-4255-83AB-A20A8BBC2DF0}"/>
    <dgm:cxn modelId="{3BB577BA-AA7C-42A0-ADCF-CD55A96F307D}" type="presOf" srcId="{FB6DF499-7497-49A2-8DE7-11F496D7C783}" destId="{79C14AD1-5D7B-43EA-9385-606E26F7A37D}" srcOrd="0" destOrd="7" presId="urn:microsoft.com/office/officeart/2005/8/layout/vList5"/>
    <dgm:cxn modelId="{D67F916C-4B8B-4238-8A72-3FA079FD33C6}" type="presOf" srcId="{77AF8F16-7277-4064-A137-90D6B7690B03}" destId="{79C14AD1-5D7B-43EA-9385-606E26F7A37D}" srcOrd="0" destOrd="4" presId="urn:microsoft.com/office/officeart/2005/8/layout/vList5"/>
    <dgm:cxn modelId="{52E6408E-6582-4D8D-8B3B-B125441C310B}" srcId="{3FD6F0A2-CB27-4673-AA85-A54B23703A04}" destId="{5982DF78-3C6A-4D02-A172-DA7CE4C2F9B2}" srcOrd="1" destOrd="0" parTransId="{1F14832C-3566-4DCF-84F4-1DB015FE4F73}" sibTransId="{D60A20D9-54C4-4875-B46F-7639C43EC3B8}"/>
    <dgm:cxn modelId="{EA69A35A-F3A0-4423-A753-CB8DC198D024}" srcId="{9F54CEEE-3586-4E2E-ADA1-91532D292893}" destId="{09461443-8815-4982-9850-101B792C5DA1}" srcOrd="7" destOrd="0" parTransId="{EACEF09F-116E-4737-847E-889F1A85C30D}" sibTransId="{A34365CB-F2F5-43EE-B3AE-20077BCBF691}"/>
    <dgm:cxn modelId="{7E443177-073C-45B2-8CBE-FD73D74BFF29}" srcId="{3FD6F0A2-CB27-4673-AA85-A54B23703A04}" destId="{FC7C22B4-7F47-44C2-81DE-2C63D82D1FFA}" srcOrd="6" destOrd="0" parTransId="{4C5B7F36-ACE1-49B0-B4DF-9B043E504DB0}" sibTransId="{D2BE6A83-E60D-4E06-88F5-6E89318110C1}"/>
    <dgm:cxn modelId="{7742FAF3-F108-4852-95CE-1EC3F32263E8}" type="presOf" srcId="{276621BC-27A2-4AB4-A325-73FD2E8F1C8D}" destId="{79C14AD1-5D7B-43EA-9385-606E26F7A37D}" srcOrd="0" destOrd="3" presId="urn:microsoft.com/office/officeart/2005/8/layout/vList5"/>
    <dgm:cxn modelId="{F8A7F934-0EB1-419D-85A3-FC19B8C0CB17}" type="presOf" srcId="{13A41030-B745-4CFD-8771-DCDD081FE281}" destId="{834F1723-6FDE-4E49-ACC0-B63B08E0BEFE}" srcOrd="0" destOrd="0" presId="urn:microsoft.com/office/officeart/2005/8/layout/vList5"/>
    <dgm:cxn modelId="{54EC3888-4EF3-44F5-8EB5-1310461ED4E1}" srcId="{3FD6F0A2-CB27-4673-AA85-A54B23703A04}" destId="{B227E13E-AA5E-4E03-A7EE-93227C40A31F}" srcOrd="0" destOrd="0" parTransId="{43965120-FD1C-4208-96E1-ACD5E3C9181B}" sibTransId="{DDB160E8-9192-41D9-A6B1-154BFD4B0D38}"/>
    <dgm:cxn modelId="{B0F057B6-47D1-4BD9-BC00-6D384F73BEA6}" srcId="{3FD6F0A2-CB27-4673-AA85-A54B23703A04}" destId="{E291003A-1AB8-4BCC-A96C-DD98688B333F}" srcOrd="2" destOrd="0" parTransId="{DC30E989-BDBE-49E0-9D8C-9CE9AC80EE0C}" sibTransId="{989DCB81-B689-4BAC-A764-4B4C82A3C823}"/>
    <dgm:cxn modelId="{922073DE-435D-4D04-AF6B-65F03394D2AB}" srcId="{3FD6F0A2-CB27-4673-AA85-A54B23703A04}" destId="{01C7F7A9-4DE7-4A97-91C3-CC80DFC70B84}" srcOrd="5" destOrd="0" parTransId="{37C17B55-1DF6-43D8-B4DF-43E1809651A2}" sibTransId="{57B849FD-14C8-444D-863E-5EFC997D8DA9}"/>
    <dgm:cxn modelId="{53DE70FA-5347-4CD4-A000-98D723D45C4A}" type="presOf" srcId="{7ACABB71-5212-4628-8842-62CEAB729BF1}" destId="{EA39C759-C0AA-4BCA-BF37-CE6A614A7DD0}" srcOrd="0" destOrd="0" presId="urn:microsoft.com/office/officeart/2005/8/layout/vList5"/>
    <dgm:cxn modelId="{ECD29DB8-8117-4226-B5F3-3897AB32E417}" type="presOf" srcId="{318498EF-624A-417F-B7BD-5C7D0A357606}" destId="{834F1723-6FDE-4E49-ACC0-B63B08E0BEFE}" srcOrd="0" destOrd="6" presId="urn:microsoft.com/office/officeart/2005/8/layout/vList5"/>
    <dgm:cxn modelId="{868A9AED-2896-42A1-BDA0-49328840B50A}" srcId="{3FD6F0A2-CB27-4673-AA85-A54B23703A04}" destId="{57F8B124-E1C8-42FF-AB0B-B07C78F5A86A}" srcOrd="8" destOrd="0" parTransId="{3D741E9F-2F60-4A19-B9CB-19E5763A81B0}" sibTransId="{4EC944E0-2030-4F4A-A1E0-1669FF7F96C2}"/>
    <dgm:cxn modelId="{72852F52-3658-4C06-942C-17E124C5DFC6}" srcId="{9F54CEEE-3586-4E2E-ADA1-91532D292893}" destId="{13A41030-B745-4CFD-8771-DCDD081FE281}" srcOrd="0" destOrd="0" parTransId="{3E9987A7-38BF-4B20-87B5-B90237349553}" sibTransId="{0647C31B-0884-452C-B682-177564AE3E9C}"/>
    <dgm:cxn modelId="{3E916BA5-C2DC-4788-BEA0-5CEFC8A9D485}" type="presParOf" srcId="{EA39C759-C0AA-4BCA-BF37-CE6A614A7DD0}" destId="{20C1CD10-568E-4F7F-B2C3-6244ABBDAA2F}" srcOrd="0" destOrd="0" presId="urn:microsoft.com/office/officeart/2005/8/layout/vList5"/>
    <dgm:cxn modelId="{01269785-D793-4345-8CAF-F7D636DCC548}" type="presParOf" srcId="{20C1CD10-568E-4F7F-B2C3-6244ABBDAA2F}" destId="{E8330343-8400-4F18-B2F4-FF5DFECB0FFE}" srcOrd="0" destOrd="0" presId="urn:microsoft.com/office/officeart/2005/8/layout/vList5"/>
    <dgm:cxn modelId="{CC784DB6-753D-4D79-856C-1D42684BAED2}" type="presParOf" srcId="{20C1CD10-568E-4F7F-B2C3-6244ABBDAA2F}" destId="{834F1723-6FDE-4E49-ACC0-B63B08E0BEFE}" srcOrd="1" destOrd="0" presId="urn:microsoft.com/office/officeart/2005/8/layout/vList5"/>
    <dgm:cxn modelId="{14F460F2-28E5-4759-95AB-0D5916DB7E5F}" type="presParOf" srcId="{EA39C759-C0AA-4BCA-BF37-CE6A614A7DD0}" destId="{7AF74663-0F6D-45B3-B697-078B550B72C1}" srcOrd="1" destOrd="0" presId="urn:microsoft.com/office/officeart/2005/8/layout/vList5"/>
    <dgm:cxn modelId="{B32B2974-976B-462F-B027-D9351DC6BBD4}" type="presParOf" srcId="{EA39C759-C0AA-4BCA-BF37-CE6A614A7DD0}" destId="{E187FBC1-E087-4926-BEB0-CE6BF26033BD}" srcOrd="2" destOrd="0" presId="urn:microsoft.com/office/officeart/2005/8/layout/vList5"/>
    <dgm:cxn modelId="{2330865F-5EA5-4F44-8239-37BF2524C5FD}" type="presParOf" srcId="{E187FBC1-E087-4926-BEB0-CE6BF26033BD}" destId="{25155538-A5FE-4ACC-AE78-FBF704E69A63}" srcOrd="0" destOrd="0" presId="urn:microsoft.com/office/officeart/2005/8/layout/vList5"/>
    <dgm:cxn modelId="{3B33EDB4-D4AF-4B5F-85B1-268E76A19B01}" type="presParOf" srcId="{E187FBC1-E087-4926-BEB0-CE6BF26033BD}" destId="{79C14AD1-5D7B-43EA-9385-606E26F7A37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CABB71-5212-4628-8842-62CEAB729BF1}" type="doc">
      <dgm:prSet loTypeId="urn:microsoft.com/office/officeart/2005/8/layout/vList5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F54CEEE-3586-4E2E-ADA1-91532D292893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 от 12.12.2013 №84-З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40939-26AB-4912-B419-5CF602D7F6F7}" type="parTrans" cxnId="{122270B7-7757-43FD-9502-424A07423F50}">
      <dgm:prSet/>
      <dgm:spPr/>
      <dgm:t>
        <a:bodyPr/>
        <a:lstStyle/>
        <a:p>
          <a:endParaRPr lang="ru-RU"/>
        </a:p>
      </dgm:t>
    </dgm:pt>
    <dgm:pt modelId="{403E0FA0-0662-48ED-A84D-5A18A4CBA79B}" type="sibTrans" cxnId="{122270B7-7757-43FD-9502-424A07423F50}">
      <dgm:prSet/>
      <dgm:spPr/>
      <dgm:t>
        <a:bodyPr/>
        <a:lstStyle/>
        <a:p>
          <a:endParaRPr lang="ru-RU"/>
        </a:p>
      </dgm:t>
    </dgm:pt>
    <dgm:pt modelId="{13A41030-B745-4CFD-8771-DCDD081FE281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Понятие «несовершеннолетние, состоящие на учете в инспекции по делам несовершеннолетних»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9987A7-38BF-4B20-87B5-B90237349553}" type="parTrans" cxnId="{72852F52-3658-4C06-942C-17E124C5DFC6}">
      <dgm:prSet/>
      <dgm:spPr/>
      <dgm:t>
        <a:bodyPr/>
        <a:lstStyle/>
        <a:p>
          <a:endParaRPr lang="ru-RU"/>
        </a:p>
      </dgm:t>
    </dgm:pt>
    <dgm:pt modelId="{0647C31B-0884-452C-B682-177564AE3E9C}" type="sibTrans" cxnId="{72852F52-3658-4C06-942C-17E124C5DFC6}">
      <dgm:prSet/>
      <dgm:spPr/>
      <dgm:t>
        <a:bodyPr/>
        <a:lstStyle/>
        <a:p>
          <a:endParaRPr lang="ru-RU"/>
        </a:p>
      </dgm:t>
    </dgm:pt>
    <dgm:pt modelId="{3FD6F0A2-CB27-4673-AA85-A54B23703A04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 от 09.01.2017 №18-З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1355A1-A66A-4BFD-BFDA-31F2F48151B2}" type="parTrans" cxnId="{CB706687-1F6A-49EC-A7BC-A6DA4860245D}">
      <dgm:prSet/>
      <dgm:spPr/>
      <dgm:t>
        <a:bodyPr/>
        <a:lstStyle/>
        <a:p>
          <a:endParaRPr lang="ru-RU"/>
        </a:p>
      </dgm:t>
    </dgm:pt>
    <dgm:pt modelId="{A7F8D9C4-3C71-4713-B659-688AB84ED799}" type="sibTrans" cxnId="{CB706687-1F6A-49EC-A7BC-A6DA4860245D}">
      <dgm:prSet/>
      <dgm:spPr/>
      <dgm:t>
        <a:bodyPr/>
        <a:lstStyle/>
        <a:p>
          <a:endParaRPr lang="ru-RU"/>
        </a:p>
      </dgm:t>
    </dgm:pt>
    <dgm:pt modelId="{B227E13E-AA5E-4E03-A7EE-93227C40A31F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Понятие </a:t>
          </a:r>
          <a:r>
            <a:rPr lang="ru-RU" sz="1800" b="1" strike="sngStrik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«несовершеннолетние, состоящие на учете в инспекции по делам несовершеннолетних»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965120-FD1C-4208-96E1-ACD5E3C9181B}" type="parTrans" cxnId="{54EC3888-4EF3-44F5-8EB5-1310461ED4E1}">
      <dgm:prSet/>
      <dgm:spPr/>
      <dgm:t>
        <a:bodyPr/>
        <a:lstStyle/>
        <a:p>
          <a:endParaRPr lang="ru-RU"/>
        </a:p>
      </dgm:t>
    </dgm:pt>
    <dgm:pt modelId="{DDB160E8-9192-41D9-A6B1-154BFD4B0D38}" type="sibTrans" cxnId="{54EC3888-4EF3-44F5-8EB5-1310461ED4E1}">
      <dgm:prSet/>
      <dgm:spPr/>
      <dgm:t>
        <a:bodyPr/>
        <a:lstStyle/>
        <a:p>
          <a:endParaRPr lang="ru-RU"/>
        </a:p>
      </dgm:t>
    </dgm:pt>
    <dgm:pt modelId="{FFAE4C14-21DF-4D14-BC0F-BDA03C46A8EE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заменено на понятие </a:t>
          </a:r>
          <a:r>
            <a: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«несовершеннолетние, с которыми проводится индивидуальная профилактическая работа»</a:t>
          </a:r>
          <a:endParaRPr lang="ru-RU" sz="18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F96A51-17B1-4596-A611-7D32DA6D6984}" type="parTrans" cxnId="{996997DE-FEB6-419C-8B7F-3631CD4820A5}">
      <dgm:prSet/>
      <dgm:spPr/>
    </dgm:pt>
    <dgm:pt modelId="{32B1EC6F-BFA2-4663-BA42-53777F3A5E1B}" type="sibTrans" cxnId="{996997DE-FEB6-419C-8B7F-3631CD4820A5}">
      <dgm:prSet/>
      <dgm:spPr/>
    </dgm:pt>
    <dgm:pt modelId="{EA39C759-C0AA-4BCA-BF37-CE6A614A7DD0}" type="pres">
      <dgm:prSet presAssocID="{7ACABB71-5212-4628-8842-62CEAB729B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C1CD10-568E-4F7F-B2C3-6244ABBDAA2F}" type="pres">
      <dgm:prSet presAssocID="{9F54CEEE-3586-4E2E-ADA1-91532D292893}" presName="linNode" presStyleCnt="0"/>
      <dgm:spPr/>
    </dgm:pt>
    <dgm:pt modelId="{E8330343-8400-4F18-B2F4-FF5DFECB0FFE}" type="pres">
      <dgm:prSet presAssocID="{9F54CEEE-3586-4E2E-ADA1-91532D292893}" presName="parentText" presStyleLbl="node1" presStyleIdx="0" presStyleCnt="2" custScaleY="487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F1723-6FDE-4E49-ACC0-B63B08E0BEFE}" type="pres">
      <dgm:prSet presAssocID="{9F54CEEE-3586-4E2E-ADA1-91532D292893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74663-0F6D-45B3-B697-078B550B72C1}" type="pres">
      <dgm:prSet presAssocID="{403E0FA0-0662-48ED-A84D-5A18A4CBA79B}" presName="sp" presStyleCnt="0"/>
      <dgm:spPr/>
    </dgm:pt>
    <dgm:pt modelId="{E187FBC1-E087-4926-BEB0-CE6BF26033BD}" type="pres">
      <dgm:prSet presAssocID="{3FD6F0A2-CB27-4673-AA85-A54B23703A04}" presName="linNode" presStyleCnt="0"/>
      <dgm:spPr/>
    </dgm:pt>
    <dgm:pt modelId="{25155538-A5FE-4ACC-AE78-FBF704E69A63}" type="pres">
      <dgm:prSet presAssocID="{3FD6F0A2-CB27-4673-AA85-A54B23703A04}" presName="parentText" presStyleLbl="node1" presStyleIdx="1" presStyleCnt="2" custScaleY="490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14AD1-5D7B-43EA-9385-606E26F7A37D}" type="pres">
      <dgm:prSet presAssocID="{3FD6F0A2-CB27-4673-AA85-A54B23703A04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9828FE-AB3E-4516-87EE-EB1CF405E27A}" type="presOf" srcId="{13A41030-B745-4CFD-8771-DCDD081FE281}" destId="{834F1723-6FDE-4E49-ACC0-B63B08E0BEFE}" srcOrd="0" destOrd="0" presId="urn:microsoft.com/office/officeart/2005/8/layout/vList5"/>
    <dgm:cxn modelId="{CB706687-1F6A-49EC-A7BC-A6DA4860245D}" srcId="{7ACABB71-5212-4628-8842-62CEAB729BF1}" destId="{3FD6F0A2-CB27-4673-AA85-A54B23703A04}" srcOrd="1" destOrd="0" parTransId="{301355A1-A66A-4BFD-BFDA-31F2F48151B2}" sibTransId="{A7F8D9C4-3C71-4713-B659-688AB84ED799}"/>
    <dgm:cxn modelId="{BA8BFFA2-0FD1-46C4-98DC-610BAA93E876}" type="presOf" srcId="{7ACABB71-5212-4628-8842-62CEAB729BF1}" destId="{EA39C759-C0AA-4BCA-BF37-CE6A614A7DD0}" srcOrd="0" destOrd="0" presId="urn:microsoft.com/office/officeart/2005/8/layout/vList5"/>
    <dgm:cxn modelId="{996997DE-FEB6-419C-8B7F-3631CD4820A5}" srcId="{3FD6F0A2-CB27-4673-AA85-A54B23703A04}" destId="{FFAE4C14-21DF-4D14-BC0F-BDA03C46A8EE}" srcOrd="1" destOrd="0" parTransId="{A5F96A51-17B1-4596-A611-7D32DA6D6984}" sibTransId="{32B1EC6F-BFA2-4663-BA42-53777F3A5E1B}"/>
    <dgm:cxn modelId="{C9F16388-BF7E-489C-A691-69D2F2DC8E3E}" type="presOf" srcId="{B227E13E-AA5E-4E03-A7EE-93227C40A31F}" destId="{79C14AD1-5D7B-43EA-9385-606E26F7A37D}" srcOrd="0" destOrd="0" presId="urn:microsoft.com/office/officeart/2005/8/layout/vList5"/>
    <dgm:cxn modelId="{1D3E7EDD-0538-4112-80B3-B07ABDAAAD70}" type="presOf" srcId="{3FD6F0A2-CB27-4673-AA85-A54B23703A04}" destId="{25155538-A5FE-4ACC-AE78-FBF704E69A63}" srcOrd="0" destOrd="0" presId="urn:microsoft.com/office/officeart/2005/8/layout/vList5"/>
    <dgm:cxn modelId="{930E941A-F372-4A07-8A3E-52543855203B}" type="presOf" srcId="{FFAE4C14-21DF-4D14-BC0F-BDA03C46A8EE}" destId="{79C14AD1-5D7B-43EA-9385-606E26F7A37D}" srcOrd="0" destOrd="1" presId="urn:microsoft.com/office/officeart/2005/8/layout/vList5"/>
    <dgm:cxn modelId="{122270B7-7757-43FD-9502-424A07423F50}" srcId="{7ACABB71-5212-4628-8842-62CEAB729BF1}" destId="{9F54CEEE-3586-4E2E-ADA1-91532D292893}" srcOrd="0" destOrd="0" parTransId="{81440939-26AB-4912-B419-5CF602D7F6F7}" sibTransId="{403E0FA0-0662-48ED-A84D-5A18A4CBA79B}"/>
    <dgm:cxn modelId="{72852F52-3658-4C06-942C-17E124C5DFC6}" srcId="{9F54CEEE-3586-4E2E-ADA1-91532D292893}" destId="{13A41030-B745-4CFD-8771-DCDD081FE281}" srcOrd="0" destOrd="0" parTransId="{3E9987A7-38BF-4B20-87B5-B90237349553}" sibTransId="{0647C31B-0884-452C-B682-177564AE3E9C}"/>
    <dgm:cxn modelId="{54EC3888-4EF3-44F5-8EB5-1310461ED4E1}" srcId="{3FD6F0A2-CB27-4673-AA85-A54B23703A04}" destId="{B227E13E-AA5E-4E03-A7EE-93227C40A31F}" srcOrd="0" destOrd="0" parTransId="{43965120-FD1C-4208-96E1-ACD5E3C9181B}" sibTransId="{DDB160E8-9192-41D9-A6B1-154BFD4B0D38}"/>
    <dgm:cxn modelId="{93F7D534-3D7D-4417-A7DC-985647EFAF82}" type="presOf" srcId="{9F54CEEE-3586-4E2E-ADA1-91532D292893}" destId="{E8330343-8400-4F18-B2F4-FF5DFECB0FFE}" srcOrd="0" destOrd="0" presId="urn:microsoft.com/office/officeart/2005/8/layout/vList5"/>
    <dgm:cxn modelId="{41E2316F-9718-4709-96CC-C68FFFF3DC42}" type="presParOf" srcId="{EA39C759-C0AA-4BCA-BF37-CE6A614A7DD0}" destId="{20C1CD10-568E-4F7F-B2C3-6244ABBDAA2F}" srcOrd="0" destOrd="0" presId="urn:microsoft.com/office/officeart/2005/8/layout/vList5"/>
    <dgm:cxn modelId="{7E201726-B739-44CF-986C-7A65A90FFEB9}" type="presParOf" srcId="{20C1CD10-568E-4F7F-B2C3-6244ABBDAA2F}" destId="{E8330343-8400-4F18-B2F4-FF5DFECB0FFE}" srcOrd="0" destOrd="0" presId="urn:microsoft.com/office/officeart/2005/8/layout/vList5"/>
    <dgm:cxn modelId="{BDE1C214-C965-4017-A3A7-061166F56198}" type="presParOf" srcId="{20C1CD10-568E-4F7F-B2C3-6244ABBDAA2F}" destId="{834F1723-6FDE-4E49-ACC0-B63B08E0BEFE}" srcOrd="1" destOrd="0" presId="urn:microsoft.com/office/officeart/2005/8/layout/vList5"/>
    <dgm:cxn modelId="{388F81D8-A3C0-4AA8-907A-8E80A6DA4BDC}" type="presParOf" srcId="{EA39C759-C0AA-4BCA-BF37-CE6A614A7DD0}" destId="{7AF74663-0F6D-45B3-B697-078B550B72C1}" srcOrd="1" destOrd="0" presId="urn:microsoft.com/office/officeart/2005/8/layout/vList5"/>
    <dgm:cxn modelId="{F8CFC532-EBDD-4401-91C2-27FBBB66622E}" type="presParOf" srcId="{EA39C759-C0AA-4BCA-BF37-CE6A614A7DD0}" destId="{E187FBC1-E087-4926-BEB0-CE6BF26033BD}" srcOrd="2" destOrd="0" presId="urn:microsoft.com/office/officeart/2005/8/layout/vList5"/>
    <dgm:cxn modelId="{329CAB3F-8587-45C4-A102-4EF05F578D93}" type="presParOf" srcId="{E187FBC1-E087-4926-BEB0-CE6BF26033BD}" destId="{25155538-A5FE-4ACC-AE78-FBF704E69A63}" srcOrd="0" destOrd="0" presId="urn:microsoft.com/office/officeart/2005/8/layout/vList5"/>
    <dgm:cxn modelId="{A13A9E50-CC7B-4082-B3FD-06AD8B4F1D6B}" type="presParOf" srcId="{E187FBC1-E087-4926-BEB0-CE6BF26033BD}" destId="{79C14AD1-5D7B-43EA-9385-606E26F7A37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CABB71-5212-4628-8842-62CEAB729BF1}" type="doc">
      <dgm:prSet loTypeId="urn:microsoft.com/office/officeart/2005/8/layout/vList5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F54CEEE-3586-4E2E-ADA1-91532D292893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                    </a:t>
          </a:r>
          <a:r>
            <a:rPr lang="ru-RU" sz="105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12.12.2013                               № 84-З 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40939-26AB-4912-B419-5CF602D7F6F7}" type="parTrans" cxnId="{122270B7-7757-43FD-9502-424A07423F50}">
      <dgm:prSet/>
      <dgm:spPr/>
      <dgm:t>
        <a:bodyPr/>
        <a:lstStyle/>
        <a:p>
          <a:endParaRPr lang="ru-RU"/>
        </a:p>
      </dgm:t>
    </dgm:pt>
    <dgm:pt modelId="{403E0FA0-0662-48ED-A84D-5A18A4CBA79B}" type="sibTrans" cxnId="{122270B7-7757-43FD-9502-424A07423F50}">
      <dgm:prSet/>
      <dgm:spPr/>
      <dgm:t>
        <a:bodyPr/>
        <a:lstStyle/>
        <a:p>
          <a:endParaRPr lang="ru-RU"/>
        </a:p>
      </dgm:t>
    </dgm:pt>
    <dgm:pt modelId="{13A41030-B745-4CFD-8771-DCDD081FE281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5. Категории несовершеннолетних, в отношении которых проводится индивидуальная профилактическая работа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9987A7-38BF-4B20-87B5-B90237349553}" type="parTrans" cxnId="{72852F52-3658-4C06-942C-17E124C5DFC6}">
      <dgm:prSet/>
      <dgm:spPr/>
      <dgm:t>
        <a:bodyPr/>
        <a:lstStyle/>
        <a:p>
          <a:endParaRPr lang="ru-RU"/>
        </a:p>
      </dgm:t>
    </dgm:pt>
    <dgm:pt modelId="{0647C31B-0884-452C-B682-177564AE3E9C}" type="sibTrans" cxnId="{72852F52-3658-4C06-942C-17E124C5DFC6}">
      <dgm:prSet/>
      <dgm:spPr/>
      <dgm:t>
        <a:bodyPr/>
        <a:lstStyle/>
        <a:p>
          <a:endParaRPr lang="ru-RU"/>
        </a:p>
      </dgm:t>
    </dgm:pt>
    <dgm:pt modelId="{3FD6F0A2-CB27-4673-AA85-A54B23703A04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                                         от 09.01.2017                           № 18-З 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1355A1-A66A-4BFD-BFDA-31F2F48151B2}" type="parTrans" cxnId="{CB706687-1F6A-49EC-A7BC-A6DA4860245D}">
      <dgm:prSet/>
      <dgm:spPr/>
      <dgm:t>
        <a:bodyPr/>
        <a:lstStyle/>
        <a:p>
          <a:endParaRPr lang="ru-RU"/>
        </a:p>
      </dgm:t>
    </dgm:pt>
    <dgm:pt modelId="{A7F8D9C4-3C71-4713-B659-688AB84ED799}" type="sibTrans" cxnId="{CB706687-1F6A-49EC-A7BC-A6DA4860245D}">
      <dgm:prSet/>
      <dgm:spPr/>
      <dgm:t>
        <a:bodyPr/>
        <a:lstStyle/>
        <a:p>
          <a:endParaRPr lang="ru-RU"/>
        </a:p>
      </dgm:t>
    </dgm:pt>
    <dgm:pt modelId="{B227E13E-AA5E-4E03-A7EE-93227C40A31F}">
      <dgm:prSet phldrT="[Текст]" custT="1"/>
      <dgm:spPr/>
      <dgm:t>
        <a:bodyPr/>
        <a:lstStyle/>
        <a:p>
          <a:pPr algn="l"/>
          <a:r>
            <a: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5. Категории несовершеннолетних, в отношении которых проводится индивидуальная профилактическая работа</a:t>
          </a:r>
          <a:endParaRPr lang="ru-RU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965120-FD1C-4208-96E1-ACD5E3C9181B}" type="parTrans" cxnId="{54EC3888-4EF3-44F5-8EB5-1310461ED4E1}">
      <dgm:prSet/>
      <dgm:spPr/>
      <dgm:t>
        <a:bodyPr/>
        <a:lstStyle/>
        <a:p>
          <a:endParaRPr lang="ru-RU"/>
        </a:p>
      </dgm:t>
    </dgm:pt>
    <dgm:pt modelId="{DDB160E8-9192-41D9-A6B1-154BFD4B0D38}" type="sibTrans" cxnId="{54EC3888-4EF3-44F5-8EB5-1310461ED4E1}">
      <dgm:prSet/>
      <dgm:spPr/>
      <dgm:t>
        <a:bodyPr/>
        <a:lstStyle/>
        <a:p>
          <a:endParaRPr lang="ru-RU"/>
        </a:p>
      </dgm:t>
    </dgm:pt>
    <dgm:pt modelId="{C10BF879-C772-4961-AC51-F2F6B6E7922E}">
      <dgm:prSet phldrT="[Текст]" custT="1"/>
      <dgm:spPr/>
      <dgm:t>
        <a:bodyPr/>
        <a:lstStyle/>
        <a:p>
          <a:pPr algn="just"/>
          <a:r>
            <a:rPr lang="ru-RU" sz="105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содержащихся в приемниках-распределителях для несовершеннолетних, специальных учебно-воспитательных учреждениях, специальных лечебно-воспитательных учреждениях, социально-педагогических учреждениях;</a:t>
          </a:r>
          <a:endParaRPr lang="ru-RU" sz="105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27698B-8D74-436C-8045-CE3DF7248096}" type="parTrans" cxnId="{6F31722E-11A0-4B9D-AE97-F726BCD291B5}">
      <dgm:prSet/>
      <dgm:spPr/>
      <dgm:t>
        <a:bodyPr/>
        <a:lstStyle/>
        <a:p>
          <a:endParaRPr lang="ru-RU"/>
        </a:p>
      </dgm:t>
    </dgm:pt>
    <dgm:pt modelId="{A766CC73-56C1-4D64-ABA4-D7354D3E6D24}" type="sibTrans" cxnId="{6F31722E-11A0-4B9D-AE97-F726BCD291B5}">
      <dgm:prSet/>
      <dgm:spPr/>
      <dgm:t>
        <a:bodyPr/>
        <a:lstStyle/>
        <a:p>
          <a:endParaRPr lang="ru-RU"/>
        </a:p>
      </dgm:t>
    </dgm:pt>
    <dgm:pt modelId="{3081790C-2216-43EC-AD8D-D25A11C29D24}">
      <dgm:prSet custT="1"/>
      <dgm:spPr/>
      <dgm:t>
        <a:bodyPr/>
        <a:lstStyle/>
        <a:p>
          <a:pPr algn="just"/>
          <a:r>
            <a:rPr lang="ru-RU" sz="105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потребление которыми наркотических средств, психотропных веществ, их аналогов, токсических либо иных одурманивающих веществ, употребление алкогольных, слабоалкогольных напитков или пива установлено в соответствии </a:t>
          </a:r>
          <a:r>
            <a:rPr lang="ru-RU" sz="105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законодательством;</a:t>
          </a:r>
          <a:endParaRPr lang="ru-RU" sz="1050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270A28-5B64-495F-82A3-5C91DB2A3A2C}" type="parTrans" cxnId="{1CC7084A-B187-471D-B017-464DB33E50B8}">
      <dgm:prSet/>
      <dgm:spPr/>
      <dgm:t>
        <a:bodyPr/>
        <a:lstStyle/>
        <a:p>
          <a:endParaRPr lang="ru-RU"/>
        </a:p>
      </dgm:t>
    </dgm:pt>
    <dgm:pt modelId="{1FD4A1D6-A528-4E6C-823F-26C3112951AB}" type="sibTrans" cxnId="{1CC7084A-B187-471D-B017-464DB33E50B8}">
      <dgm:prSet/>
      <dgm:spPr/>
      <dgm:t>
        <a:bodyPr/>
        <a:lstStyle/>
        <a:p>
          <a:endParaRPr lang="ru-RU"/>
        </a:p>
      </dgm:t>
    </dgm:pt>
    <dgm:pt modelId="{EFBCC7F4-1608-4413-8695-03332ECA6EB0}">
      <dgm:prSet custT="1"/>
      <dgm:spPr/>
      <dgm:t>
        <a:bodyPr/>
        <a:lstStyle/>
        <a:p>
          <a:pPr algn="just"/>
          <a:r>
            <a:rPr lang="ru-RU" sz="105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отношении которых приняты решения об отказе в возбуждении уголовного дела или о прекращении производства по уголовному делу из-за </a:t>
          </a:r>
          <a:r>
            <a:rPr lang="ru-RU" sz="105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недостижения</a:t>
          </a:r>
          <a:r>
            <a:rPr lang="ru-RU" sz="105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возраста, с которого наступает уголовная ответственность, либо которые вследствие отставания в психическом развитии, не связанного с психическим расстройством (заболеванием), во время совершения общественно опасного деяния были не способны сознавать фактический характер или общественную опасность своих деяний;</a:t>
          </a:r>
          <a:endParaRPr lang="ru-RU" sz="105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170649-308A-443D-BBD6-2B64D09FF0EA}" type="parTrans" cxnId="{05ECE28B-2CD3-4F62-A8CD-ED787A634A95}">
      <dgm:prSet/>
      <dgm:spPr/>
      <dgm:t>
        <a:bodyPr/>
        <a:lstStyle/>
        <a:p>
          <a:endParaRPr lang="ru-RU"/>
        </a:p>
      </dgm:t>
    </dgm:pt>
    <dgm:pt modelId="{35CCBD69-01B7-4727-8A1A-97451F84869F}" type="sibTrans" cxnId="{05ECE28B-2CD3-4F62-A8CD-ED787A634A95}">
      <dgm:prSet/>
      <dgm:spPr/>
      <dgm:t>
        <a:bodyPr/>
        <a:lstStyle/>
        <a:p>
          <a:endParaRPr lang="ru-RU"/>
        </a:p>
      </dgm:t>
    </dgm:pt>
    <dgm:pt modelId="{6430FABC-E44E-45FC-B1A0-BD39559788B6}">
      <dgm:prSet custT="1"/>
      <dgm:spPr/>
      <dgm:t>
        <a:bodyPr/>
        <a:lstStyle/>
        <a:p>
          <a:r>
            <a:rPr lang="ru-RU" sz="105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подозреваемых или обвиняемых в совершении преступлений, в отношении которых избраны меры пресечения, не связанные с заключением под стражу</a:t>
          </a:r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C4F680-74EE-4DBA-AF0A-E4CBA70215FE}" type="parTrans" cxnId="{800AEF81-FCD4-4E83-A7F5-54B815C700E4}">
      <dgm:prSet/>
      <dgm:spPr/>
      <dgm:t>
        <a:bodyPr/>
        <a:lstStyle/>
        <a:p>
          <a:endParaRPr lang="ru-RU"/>
        </a:p>
      </dgm:t>
    </dgm:pt>
    <dgm:pt modelId="{2182AE11-84B4-461B-B736-6B87A50103CE}" type="sibTrans" cxnId="{800AEF81-FCD4-4E83-A7F5-54B815C700E4}">
      <dgm:prSet/>
      <dgm:spPr/>
      <dgm:t>
        <a:bodyPr/>
        <a:lstStyle/>
        <a:p>
          <a:endParaRPr lang="ru-RU"/>
        </a:p>
      </dgm:t>
    </dgm:pt>
    <dgm:pt modelId="{E1AA8CDF-995C-41EF-BF60-2E30909DFFB1}">
      <dgm:prSet custT="1"/>
      <dgm:spPr/>
      <dgm:t>
        <a:bodyPr/>
        <a:lstStyle/>
        <a:p>
          <a:r>
            <a:rPr lang="ru-RU" sz="105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вернувшихся из специальных учебно-воспитательных учреждений, специальных лечебно-воспитательных учреждений, если на момент выпуска из этих учреждений наложенное на них дисциплинарное взыскание не погашено или не снято</a:t>
          </a:r>
          <a:endParaRPr lang="ru-RU" sz="105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B875E2-4B71-4FDA-A929-CBD30447B7CA}" type="parTrans" cxnId="{2F385625-AF74-4F0E-8827-A712F8EF5D18}">
      <dgm:prSet/>
      <dgm:spPr/>
      <dgm:t>
        <a:bodyPr/>
        <a:lstStyle/>
        <a:p>
          <a:endParaRPr lang="ru-RU"/>
        </a:p>
      </dgm:t>
    </dgm:pt>
    <dgm:pt modelId="{23A8A7B0-969F-47E9-851B-84B918E62BD5}" type="sibTrans" cxnId="{2F385625-AF74-4F0E-8827-A712F8EF5D18}">
      <dgm:prSet/>
      <dgm:spPr/>
      <dgm:t>
        <a:bodyPr/>
        <a:lstStyle/>
        <a:p>
          <a:endParaRPr lang="ru-RU"/>
        </a:p>
      </dgm:t>
    </dgm:pt>
    <dgm:pt modelId="{F3394CBF-479E-453D-B24E-B44605377C45}">
      <dgm:prSet phldrT="[Текст]" custT="1"/>
      <dgm:spPr/>
      <dgm:t>
        <a:bodyPr/>
        <a:lstStyle/>
        <a:p>
          <a:pPr algn="just"/>
          <a:r>
            <a:rPr lang="ru-RU" sz="11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содержащихся в приемниках-распределителях для несовершеннолетних</a:t>
          </a:r>
          <a:r>
            <a:rPr lang="ru-RU" sz="1100" b="1" strike="sngStrik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специальных учебно-воспитательных учреждениях, специальных лечебно-воспитательных учреждениях, </a:t>
          </a:r>
          <a:r>
            <a:rPr lang="ru-RU" sz="11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социально-педагогических учреждениях;</a:t>
          </a:r>
          <a:endParaRPr lang="ru-RU" sz="11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B14AF4-D6ED-402F-84A4-1DA31BEA3AF3}" type="parTrans" cxnId="{A854C640-35A7-4480-BFFF-06A6F8009C55}">
      <dgm:prSet/>
      <dgm:spPr/>
      <dgm:t>
        <a:bodyPr/>
        <a:lstStyle/>
        <a:p>
          <a:endParaRPr lang="ru-RU"/>
        </a:p>
      </dgm:t>
    </dgm:pt>
    <dgm:pt modelId="{3D66F824-7088-490B-AC75-9C175EAE36A7}" type="sibTrans" cxnId="{A854C640-35A7-4480-BFFF-06A6F8009C55}">
      <dgm:prSet/>
      <dgm:spPr/>
      <dgm:t>
        <a:bodyPr/>
        <a:lstStyle/>
        <a:p>
          <a:endParaRPr lang="ru-RU"/>
        </a:p>
      </dgm:t>
    </dgm:pt>
    <dgm:pt modelId="{B03B74AC-AD08-4035-9C43-8FCDB0E094BE}">
      <dgm:prSet custT="1"/>
      <dgm:spPr/>
      <dgm:t>
        <a:bodyPr/>
        <a:lstStyle/>
        <a:p>
          <a:pPr algn="just"/>
          <a:r>
            <a:rPr lang="ru-RU" sz="11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потребление которыми наркотических средств, психотропных веществ, их аналогов, токсических </a:t>
          </a:r>
          <a:r>
            <a: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или других </a:t>
          </a:r>
          <a:r>
            <a:rPr lang="ru-RU" sz="11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одурманивающих веществ, употребление алкогольных, слабоалкогольных напитков или пива </a:t>
          </a:r>
          <a:r>
            <a: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установлены</a:t>
          </a:r>
          <a:r>
            <a:rPr lang="ru-RU" sz="11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соответствии </a:t>
          </a:r>
          <a:r>
            <a:rPr lang="ru-RU" sz="11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законодательством;</a:t>
          </a:r>
          <a:endParaRPr lang="ru-RU" sz="1100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496904-E021-4F7B-9B74-43194DD1F016}" type="parTrans" cxnId="{3D09E67A-236E-4A53-B264-7975691323C3}">
      <dgm:prSet/>
      <dgm:spPr/>
      <dgm:t>
        <a:bodyPr/>
        <a:lstStyle/>
        <a:p>
          <a:endParaRPr lang="ru-RU"/>
        </a:p>
      </dgm:t>
    </dgm:pt>
    <dgm:pt modelId="{4FFCEEF7-9396-4627-A385-0E737384457F}" type="sibTrans" cxnId="{3D09E67A-236E-4A53-B264-7975691323C3}">
      <dgm:prSet/>
      <dgm:spPr/>
      <dgm:t>
        <a:bodyPr/>
        <a:lstStyle/>
        <a:p>
          <a:endParaRPr lang="ru-RU"/>
        </a:p>
      </dgm:t>
    </dgm:pt>
    <dgm:pt modelId="{76AB98AD-5964-41EC-BB8C-7D9B67ECB1FA}">
      <dgm:prSet custT="1"/>
      <dgm:spPr/>
      <dgm:t>
        <a:bodyPr/>
        <a:lstStyle/>
        <a:p>
          <a:pPr algn="just"/>
          <a:r>
            <a:rPr lang="ru-RU" sz="11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отношении которых приняты решения об отказе в возбуждении уголовного дела или о прекращении производства по уголовному делу из-за </a:t>
          </a:r>
          <a:r>
            <a:rPr lang="ru-RU" sz="11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недостижения</a:t>
          </a:r>
          <a:r>
            <a:rPr lang="ru-RU" sz="11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возраста, с которого наступает уголовная ответственность, либо которые вследствие отставания в психическом развитии, не связанного с психическим расстройством (заболеванием), во время совершения общественно опасного деяния были не способны сознавать фактический характер или общественную опасность своих деяний </a:t>
          </a:r>
          <a:r>
            <a: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либо о прекращении проверки и разъяснении заявителю права возбудить в суде в соответствии со статьей 426 Уголовно-процессуального кодекса Республики Беларусь уголовное дело частного обвинения;</a:t>
          </a:r>
          <a:endParaRPr lang="ru-RU" sz="11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2A3EC1-9A9E-4E03-AA8B-169BED4D5C93}" type="parTrans" cxnId="{DAD1764A-1D0B-4136-AD16-E1BD8DC890F4}">
      <dgm:prSet/>
      <dgm:spPr/>
      <dgm:t>
        <a:bodyPr/>
        <a:lstStyle/>
        <a:p>
          <a:endParaRPr lang="ru-RU"/>
        </a:p>
      </dgm:t>
    </dgm:pt>
    <dgm:pt modelId="{059439A7-0626-434A-8498-D214D436CF2A}" type="sibTrans" cxnId="{DAD1764A-1D0B-4136-AD16-E1BD8DC890F4}">
      <dgm:prSet/>
      <dgm:spPr/>
      <dgm:t>
        <a:bodyPr/>
        <a:lstStyle/>
        <a:p>
          <a:endParaRPr lang="ru-RU"/>
        </a:p>
      </dgm:t>
    </dgm:pt>
    <dgm:pt modelId="{6F00190B-B22E-4084-846A-3E6C8473A0E4}">
      <dgm:prSet custT="1"/>
      <dgm:spPr/>
      <dgm:t>
        <a:bodyPr/>
        <a:lstStyle/>
        <a:p>
          <a:pPr algn="just"/>
          <a:r>
            <a:rPr lang="ru-RU" sz="11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подозреваемых или обвиняемых в совершении преступлений, </a:t>
          </a:r>
          <a:r>
            <a:rPr lang="ru-RU" sz="1100" b="1" strike="sngStrik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отношении которых избраны меры пресечения, не связанные с заключением под стражу;</a:t>
          </a:r>
          <a:endParaRPr lang="ru-RU" sz="1100" b="1" strike="sngStrike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4AADEB-B029-4C47-86E8-5F8FE3DBBC8A}" type="parTrans" cxnId="{4DE71361-B696-442C-B229-1D99364D9E2B}">
      <dgm:prSet/>
      <dgm:spPr/>
      <dgm:t>
        <a:bodyPr/>
        <a:lstStyle/>
        <a:p>
          <a:endParaRPr lang="ru-RU"/>
        </a:p>
      </dgm:t>
    </dgm:pt>
    <dgm:pt modelId="{08ECCF34-1457-4F0B-A7AA-67D3421EF7D1}" type="sibTrans" cxnId="{4DE71361-B696-442C-B229-1D99364D9E2B}">
      <dgm:prSet/>
      <dgm:spPr/>
      <dgm:t>
        <a:bodyPr/>
        <a:lstStyle/>
        <a:p>
          <a:endParaRPr lang="ru-RU"/>
        </a:p>
      </dgm:t>
    </dgm:pt>
    <dgm:pt modelId="{FD36B5BF-92E5-4A84-8973-3A374C1062D0}">
      <dgm:prSet custT="1"/>
      <dgm:spPr/>
      <dgm:t>
        <a:bodyPr/>
        <a:lstStyle/>
        <a:p>
          <a:pPr algn="just"/>
          <a:r>
            <a:rPr lang="ru-RU" sz="11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вернувшихся из специальных учебно-воспитательных учреждений, специальных лечебно-воспитательных учреждений</a:t>
          </a:r>
          <a:r>
            <a:rPr lang="ru-RU" sz="1100" b="0" strike="sngStrik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100" b="1" strike="sngStrik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если на момент выпуска из этих учреждений наложенное на них дисциплинарное взыскание не погашено или не снято</a:t>
          </a:r>
          <a:endParaRPr lang="ru-RU" sz="1100" b="1" strike="sngStrike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90CF13-C242-4346-A25F-8BE09C1493C8}" type="parTrans" cxnId="{A7488BFB-B7A0-4289-9F3A-F410F4D7D342}">
      <dgm:prSet/>
      <dgm:spPr/>
      <dgm:t>
        <a:bodyPr/>
        <a:lstStyle/>
        <a:p>
          <a:endParaRPr lang="ru-RU"/>
        </a:p>
      </dgm:t>
    </dgm:pt>
    <dgm:pt modelId="{585F0447-E5B4-40BA-BE5C-6588B0CA4655}" type="sibTrans" cxnId="{A7488BFB-B7A0-4289-9F3A-F410F4D7D342}">
      <dgm:prSet/>
      <dgm:spPr/>
      <dgm:t>
        <a:bodyPr/>
        <a:lstStyle/>
        <a:p>
          <a:endParaRPr lang="ru-RU"/>
        </a:p>
      </dgm:t>
    </dgm:pt>
    <dgm:pt modelId="{6E2D9A31-6207-40DB-82C0-B986163B3F98}">
      <dgm:prSet custT="1"/>
      <dgm:spPr/>
      <dgm:t>
        <a:bodyPr/>
        <a:lstStyle/>
        <a:p>
          <a:pPr algn="just"/>
          <a:r>
            <a:rPr lang="ru-RU" sz="1100" b="1" strike="noStrik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содержащихся в специальных учебно-воспитательных учреждениях, специальных лечебно-воспитательных учреждениях;</a:t>
          </a:r>
          <a:endParaRPr lang="ru-RU" sz="1100" b="1" strike="noStrike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321F01-C14E-4C87-9228-DD9C51601A16}" type="parTrans" cxnId="{808ADE7D-2DB6-4969-9DFC-D51E22F2CA96}">
      <dgm:prSet/>
      <dgm:spPr/>
      <dgm:t>
        <a:bodyPr/>
        <a:lstStyle/>
        <a:p>
          <a:endParaRPr lang="ru-RU"/>
        </a:p>
      </dgm:t>
    </dgm:pt>
    <dgm:pt modelId="{A4D6C832-CB57-47B2-A46F-E6E9EBFA044C}" type="sibTrans" cxnId="{808ADE7D-2DB6-4969-9DFC-D51E22F2CA96}">
      <dgm:prSet/>
      <dgm:spPr/>
      <dgm:t>
        <a:bodyPr/>
        <a:lstStyle/>
        <a:p>
          <a:endParaRPr lang="ru-RU"/>
        </a:p>
      </dgm:t>
    </dgm:pt>
    <dgm:pt modelId="{EA39C759-C0AA-4BCA-BF37-CE6A614A7DD0}" type="pres">
      <dgm:prSet presAssocID="{7ACABB71-5212-4628-8842-62CEAB729B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C1CD10-568E-4F7F-B2C3-6244ABBDAA2F}" type="pres">
      <dgm:prSet presAssocID="{9F54CEEE-3586-4E2E-ADA1-91532D292893}" presName="linNode" presStyleCnt="0"/>
      <dgm:spPr/>
    </dgm:pt>
    <dgm:pt modelId="{E8330343-8400-4F18-B2F4-FF5DFECB0FFE}" type="pres">
      <dgm:prSet presAssocID="{9F54CEEE-3586-4E2E-ADA1-91532D292893}" presName="parentText" presStyleLbl="node1" presStyleIdx="0" presStyleCnt="2" custScaleX="54739" custScaleY="487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F1723-6FDE-4E49-ACC0-B63B08E0BEFE}" type="pres">
      <dgm:prSet presAssocID="{9F54CEEE-3586-4E2E-ADA1-91532D292893}" presName="descendantText" presStyleLbl="alignAccFollowNode1" presStyleIdx="0" presStyleCnt="2" custScaleX="189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74663-0F6D-45B3-B697-078B550B72C1}" type="pres">
      <dgm:prSet presAssocID="{403E0FA0-0662-48ED-A84D-5A18A4CBA79B}" presName="sp" presStyleCnt="0"/>
      <dgm:spPr/>
    </dgm:pt>
    <dgm:pt modelId="{E187FBC1-E087-4926-BEB0-CE6BF26033BD}" type="pres">
      <dgm:prSet presAssocID="{3FD6F0A2-CB27-4673-AA85-A54B23703A04}" presName="linNode" presStyleCnt="0"/>
      <dgm:spPr/>
    </dgm:pt>
    <dgm:pt modelId="{25155538-A5FE-4ACC-AE78-FBF704E69A63}" type="pres">
      <dgm:prSet presAssocID="{3FD6F0A2-CB27-4673-AA85-A54B23703A04}" presName="parentText" presStyleLbl="node1" presStyleIdx="1" presStyleCnt="2" custScaleX="54114" custScaleY="490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14AD1-5D7B-43EA-9385-606E26F7A37D}" type="pres">
      <dgm:prSet presAssocID="{3FD6F0A2-CB27-4673-AA85-A54B23703A04}" presName="descendantText" presStyleLbl="alignAccFollowNode1" presStyleIdx="1" presStyleCnt="2" custScaleX="189871" custScaleY="121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0AEF81-FCD4-4E83-A7F5-54B815C700E4}" srcId="{9F54CEEE-3586-4E2E-ADA1-91532D292893}" destId="{6430FABC-E44E-45FC-B1A0-BD39559788B6}" srcOrd="4" destOrd="0" parTransId="{7AC4F680-74EE-4DBA-AF0A-E4CBA70215FE}" sibTransId="{2182AE11-84B4-461B-B736-6B87A50103CE}"/>
    <dgm:cxn modelId="{E7CE4684-C61D-4ABD-9370-277A4B02F596}" type="presOf" srcId="{76AB98AD-5964-41EC-BB8C-7D9B67ECB1FA}" destId="{79C14AD1-5D7B-43EA-9385-606E26F7A37D}" srcOrd="0" destOrd="3" presId="urn:microsoft.com/office/officeart/2005/8/layout/vList5"/>
    <dgm:cxn modelId="{A7488BFB-B7A0-4289-9F3A-F410F4D7D342}" srcId="{3FD6F0A2-CB27-4673-AA85-A54B23703A04}" destId="{FD36B5BF-92E5-4A84-8973-3A374C1062D0}" srcOrd="6" destOrd="0" parTransId="{3790CF13-C242-4346-A25F-8BE09C1493C8}" sibTransId="{585F0447-E5B4-40BA-BE5C-6588B0CA4655}"/>
    <dgm:cxn modelId="{CB706687-1F6A-49EC-A7BC-A6DA4860245D}" srcId="{7ACABB71-5212-4628-8842-62CEAB729BF1}" destId="{3FD6F0A2-CB27-4673-AA85-A54B23703A04}" srcOrd="1" destOrd="0" parTransId="{301355A1-A66A-4BFD-BFDA-31F2F48151B2}" sibTransId="{A7F8D9C4-3C71-4713-B659-688AB84ED799}"/>
    <dgm:cxn modelId="{265712FE-CE4E-416D-B619-3DA44C3D62B0}" type="presOf" srcId="{13A41030-B745-4CFD-8771-DCDD081FE281}" destId="{834F1723-6FDE-4E49-ACC0-B63B08E0BEFE}" srcOrd="0" destOrd="0" presId="urn:microsoft.com/office/officeart/2005/8/layout/vList5"/>
    <dgm:cxn modelId="{F1FC3555-3598-49A4-BBFF-DD2D4EA7C439}" type="presOf" srcId="{FD36B5BF-92E5-4A84-8973-3A374C1062D0}" destId="{79C14AD1-5D7B-43EA-9385-606E26F7A37D}" srcOrd="0" destOrd="6" presId="urn:microsoft.com/office/officeart/2005/8/layout/vList5"/>
    <dgm:cxn modelId="{DAD1764A-1D0B-4136-AD16-E1BD8DC890F4}" srcId="{3FD6F0A2-CB27-4673-AA85-A54B23703A04}" destId="{76AB98AD-5964-41EC-BB8C-7D9B67ECB1FA}" srcOrd="3" destOrd="0" parTransId="{A22A3EC1-9A9E-4E03-AA8B-169BED4D5C93}" sibTransId="{059439A7-0626-434A-8498-D214D436CF2A}"/>
    <dgm:cxn modelId="{A5EC8BE7-1C37-4862-9542-9A0FC7A9BABB}" type="presOf" srcId="{3FD6F0A2-CB27-4673-AA85-A54B23703A04}" destId="{25155538-A5FE-4ACC-AE78-FBF704E69A63}" srcOrd="0" destOrd="0" presId="urn:microsoft.com/office/officeart/2005/8/layout/vList5"/>
    <dgm:cxn modelId="{652E164A-897D-48CD-9D92-9E247C64B6FD}" type="presOf" srcId="{B03B74AC-AD08-4035-9C43-8FCDB0E094BE}" destId="{79C14AD1-5D7B-43EA-9385-606E26F7A37D}" srcOrd="0" destOrd="2" presId="urn:microsoft.com/office/officeart/2005/8/layout/vList5"/>
    <dgm:cxn modelId="{C719E545-ACCE-465B-BE84-7F9AAAD1E209}" type="presOf" srcId="{6E2D9A31-6207-40DB-82C0-B986163B3F98}" destId="{79C14AD1-5D7B-43EA-9385-606E26F7A37D}" srcOrd="0" destOrd="5" presId="urn:microsoft.com/office/officeart/2005/8/layout/vList5"/>
    <dgm:cxn modelId="{2F385625-AF74-4F0E-8827-A712F8EF5D18}" srcId="{9F54CEEE-3586-4E2E-ADA1-91532D292893}" destId="{E1AA8CDF-995C-41EF-BF60-2E30909DFFB1}" srcOrd="5" destOrd="0" parTransId="{59B875E2-4B71-4FDA-A929-CBD30447B7CA}" sibTransId="{23A8A7B0-969F-47E9-851B-84B918E62BD5}"/>
    <dgm:cxn modelId="{A6C362C8-371D-4856-942A-75E7B178F562}" type="presOf" srcId="{C10BF879-C772-4961-AC51-F2F6B6E7922E}" destId="{834F1723-6FDE-4E49-ACC0-B63B08E0BEFE}" srcOrd="0" destOrd="1" presId="urn:microsoft.com/office/officeart/2005/8/layout/vList5"/>
    <dgm:cxn modelId="{4DE71361-B696-442C-B229-1D99364D9E2B}" srcId="{3FD6F0A2-CB27-4673-AA85-A54B23703A04}" destId="{6F00190B-B22E-4084-846A-3E6C8473A0E4}" srcOrd="4" destOrd="0" parTransId="{2A4AADEB-B029-4C47-86E8-5F8FE3DBBC8A}" sibTransId="{08ECCF34-1457-4F0B-A7AA-67D3421EF7D1}"/>
    <dgm:cxn modelId="{479D8360-D598-49F9-AF41-815FCF264DF7}" type="presOf" srcId="{9F54CEEE-3586-4E2E-ADA1-91532D292893}" destId="{E8330343-8400-4F18-B2F4-FF5DFECB0FFE}" srcOrd="0" destOrd="0" presId="urn:microsoft.com/office/officeart/2005/8/layout/vList5"/>
    <dgm:cxn modelId="{3273CD73-A189-49FA-9BA0-4CF1B47E4613}" type="presOf" srcId="{7ACABB71-5212-4628-8842-62CEAB729BF1}" destId="{EA39C759-C0AA-4BCA-BF37-CE6A614A7DD0}" srcOrd="0" destOrd="0" presId="urn:microsoft.com/office/officeart/2005/8/layout/vList5"/>
    <dgm:cxn modelId="{808ADE7D-2DB6-4969-9DFC-D51E22F2CA96}" srcId="{3FD6F0A2-CB27-4673-AA85-A54B23703A04}" destId="{6E2D9A31-6207-40DB-82C0-B986163B3F98}" srcOrd="5" destOrd="0" parTransId="{80321F01-C14E-4C87-9228-DD9C51601A16}" sibTransId="{A4D6C832-CB57-47B2-A46F-E6E9EBFA044C}"/>
    <dgm:cxn modelId="{5E7C1517-3765-4184-B265-64894C863314}" type="presOf" srcId="{F3394CBF-479E-453D-B24E-B44605377C45}" destId="{79C14AD1-5D7B-43EA-9385-606E26F7A37D}" srcOrd="0" destOrd="1" presId="urn:microsoft.com/office/officeart/2005/8/layout/vList5"/>
    <dgm:cxn modelId="{3D09E67A-236E-4A53-B264-7975691323C3}" srcId="{3FD6F0A2-CB27-4673-AA85-A54B23703A04}" destId="{B03B74AC-AD08-4035-9C43-8FCDB0E094BE}" srcOrd="2" destOrd="0" parTransId="{A8496904-E021-4F7B-9B74-43194DD1F016}" sibTransId="{4FFCEEF7-9396-4627-A385-0E737384457F}"/>
    <dgm:cxn modelId="{1CC7084A-B187-471D-B017-464DB33E50B8}" srcId="{9F54CEEE-3586-4E2E-ADA1-91532D292893}" destId="{3081790C-2216-43EC-AD8D-D25A11C29D24}" srcOrd="2" destOrd="0" parTransId="{9C270A28-5B64-495F-82A3-5C91DB2A3A2C}" sibTransId="{1FD4A1D6-A528-4E6C-823F-26C3112951AB}"/>
    <dgm:cxn modelId="{6F31722E-11A0-4B9D-AE97-F726BCD291B5}" srcId="{9F54CEEE-3586-4E2E-ADA1-91532D292893}" destId="{C10BF879-C772-4961-AC51-F2F6B6E7922E}" srcOrd="1" destOrd="0" parTransId="{DC27698B-8D74-436C-8045-CE3DF7248096}" sibTransId="{A766CC73-56C1-4D64-ABA4-D7354D3E6D24}"/>
    <dgm:cxn modelId="{CA0D66D1-795A-48B5-AFB5-FD94A22982B3}" type="presOf" srcId="{EFBCC7F4-1608-4413-8695-03332ECA6EB0}" destId="{834F1723-6FDE-4E49-ACC0-B63B08E0BEFE}" srcOrd="0" destOrd="3" presId="urn:microsoft.com/office/officeart/2005/8/layout/vList5"/>
    <dgm:cxn modelId="{05ECE28B-2CD3-4F62-A8CD-ED787A634A95}" srcId="{9F54CEEE-3586-4E2E-ADA1-91532D292893}" destId="{EFBCC7F4-1608-4413-8695-03332ECA6EB0}" srcOrd="3" destOrd="0" parTransId="{D5170649-308A-443D-BBD6-2B64D09FF0EA}" sibTransId="{35CCBD69-01B7-4727-8A1A-97451F84869F}"/>
    <dgm:cxn modelId="{1FE2B7AC-01D7-493D-A922-91854929B930}" type="presOf" srcId="{3081790C-2216-43EC-AD8D-D25A11C29D24}" destId="{834F1723-6FDE-4E49-ACC0-B63B08E0BEFE}" srcOrd="0" destOrd="2" presId="urn:microsoft.com/office/officeart/2005/8/layout/vList5"/>
    <dgm:cxn modelId="{7A8DBF0A-197E-4A7C-B631-F2E0D2F7D188}" type="presOf" srcId="{6F00190B-B22E-4084-846A-3E6C8473A0E4}" destId="{79C14AD1-5D7B-43EA-9385-606E26F7A37D}" srcOrd="0" destOrd="4" presId="urn:microsoft.com/office/officeart/2005/8/layout/vList5"/>
    <dgm:cxn modelId="{211A683B-2F80-48EF-BB57-FF5BA708E406}" type="presOf" srcId="{B227E13E-AA5E-4E03-A7EE-93227C40A31F}" destId="{79C14AD1-5D7B-43EA-9385-606E26F7A37D}" srcOrd="0" destOrd="0" presId="urn:microsoft.com/office/officeart/2005/8/layout/vList5"/>
    <dgm:cxn modelId="{E3848350-F72B-46EE-8400-D2C8C38FB405}" type="presOf" srcId="{6430FABC-E44E-45FC-B1A0-BD39559788B6}" destId="{834F1723-6FDE-4E49-ACC0-B63B08E0BEFE}" srcOrd="0" destOrd="4" presId="urn:microsoft.com/office/officeart/2005/8/layout/vList5"/>
    <dgm:cxn modelId="{A854C640-35A7-4480-BFFF-06A6F8009C55}" srcId="{3FD6F0A2-CB27-4673-AA85-A54B23703A04}" destId="{F3394CBF-479E-453D-B24E-B44605377C45}" srcOrd="1" destOrd="0" parTransId="{AEB14AF4-D6ED-402F-84A4-1DA31BEA3AF3}" sibTransId="{3D66F824-7088-490B-AC75-9C175EAE36A7}"/>
    <dgm:cxn modelId="{A50B2159-A163-4647-8DD3-83C09DD02370}" type="presOf" srcId="{E1AA8CDF-995C-41EF-BF60-2E30909DFFB1}" destId="{834F1723-6FDE-4E49-ACC0-B63B08E0BEFE}" srcOrd="0" destOrd="5" presId="urn:microsoft.com/office/officeart/2005/8/layout/vList5"/>
    <dgm:cxn modelId="{122270B7-7757-43FD-9502-424A07423F50}" srcId="{7ACABB71-5212-4628-8842-62CEAB729BF1}" destId="{9F54CEEE-3586-4E2E-ADA1-91532D292893}" srcOrd="0" destOrd="0" parTransId="{81440939-26AB-4912-B419-5CF602D7F6F7}" sibTransId="{403E0FA0-0662-48ED-A84D-5A18A4CBA79B}"/>
    <dgm:cxn modelId="{72852F52-3658-4C06-942C-17E124C5DFC6}" srcId="{9F54CEEE-3586-4E2E-ADA1-91532D292893}" destId="{13A41030-B745-4CFD-8771-DCDD081FE281}" srcOrd="0" destOrd="0" parTransId="{3E9987A7-38BF-4B20-87B5-B90237349553}" sibTransId="{0647C31B-0884-452C-B682-177564AE3E9C}"/>
    <dgm:cxn modelId="{54EC3888-4EF3-44F5-8EB5-1310461ED4E1}" srcId="{3FD6F0A2-CB27-4673-AA85-A54B23703A04}" destId="{B227E13E-AA5E-4E03-A7EE-93227C40A31F}" srcOrd="0" destOrd="0" parTransId="{43965120-FD1C-4208-96E1-ACD5E3C9181B}" sibTransId="{DDB160E8-9192-41D9-A6B1-154BFD4B0D38}"/>
    <dgm:cxn modelId="{CA0122A1-A37F-4E57-973A-51F832B05875}" type="presParOf" srcId="{EA39C759-C0AA-4BCA-BF37-CE6A614A7DD0}" destId="{20C1CD10-568E-4F7F-B2C3-6244ABBDAA2F}" srcOrd="0" destOrd="0" presId="urn:microsoft.com/office/officeart/2005/8/layout/vList5"/>
    <dgm:cxn modelId="{30E88EBD-BC1B-4AF3-B699-E6256EC27199}" type="presParOf" srcId="{20C1CD10-568E-4F7F-B2C3-6244ABBDAA2F}" destId="{E8330343-8400-4F18-B2F4-FF5DFECB0FFE}" srcOrd="0" destOrd="0" presId="urn:microsoft.com/office/officeart/2005/8/layout/vList5"/>
    <dgm:cxn modelId="{42EAD0FE-2986-40F5-8591-8CC315DEF977}" type="presParOf" srcId="{20C1CD10-568E-4F7F-B2C3-6244ABBDAA2F}" destId="{834F1723-6FDE-4E49-ACC0-B63B08E0BEFE}" srcOrd="1" destOrd="0" presId="urn:microsoft.com/office/officeart/2005/8/layout/vList5"/>
    <dgm:cxn modelId="{1FBEFC1E-D84E-45D0-ADF4-ADDF68D17EBB}" type="presParOf" srcId="{EA39C759-C0AA-4BCA-BF37-CE6A614A7DD0}" destId="{7AF74663-0F6D-45B3-B697-078B550B72C1}" srcOrd="1" destOrd="0" presId="urn:microsoft.com/office/officeart/2005/8/layout/vList5"/>
    <dgm:cxn modelId="{09FB1172-1690-467F-B807-C74F1E17005C}" type="presParOf" srcId="{EA39C759-C0AA-4BCA-BF37-CE6A614A7DD0}" destId="{E187FBC1-E087-4926-BEB0-CE6BF26033BD}" srcOrd="2" destOrd="0" presId="urn:microsoft.com/office/officeart/2005/8/layout/vList5"/>
    <dgm:cxn modelId="{49078E64-029D-48A0-8DB8-BA92E841A017}" type="presParOf" srcId="{E187FBC1-E087-4926-BEB0-CE6BF26033BD}" destId="{25155538-A5FE-4ACC-AE78-FBF704E69A63}" srcOrd="0" destOrd="0" presId="urn:microsoft.com/office/officeart/2005/8/layout/vList5"/>
    <dgm:cxn modelId="{E6984CA6-BA10-4410-9EF1-C7A1CE5068CE}" type="presParOf" srcId="{E187FBC1-E087-4926-BEB0-CE6BF26033BD}" destId="{79C14AD1-5D7B-43EA-9385-606E26F7A37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CABB71-5212-4628-8842-62CEAB729BF1}" type="doc">
      <dgm:prSet loTypeId="urn:microsoft.com/office/officeart/2005/8/layout/vList5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F54CEEE-3586-4E2E-ADA1-91532D292893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                           от 12.12.2013 №84-З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40939-26AB-4912-B419-5CF602D7F6F7}" type="parTrans" cxnId="{122270B7-7757-43FD-9502-424A07423F50}">
      <dgm:prSet/>
      <dgm:spPr/>
      <dgm:t>
        <a:bodyPr/>
        <a:lstStyle/>
        <a:p>
          <a:endParaRPr lang="ru-RU"/>
        </a:p>
      </dgm:t>
    </dgm:pt>
    <dgm:pt modelId="{403E0FA0-0662-48ED-A84D-5A18A4CBA79B}" type="sibTrans" cxnId="{122270B7-7757-43FD-9502-424A07423F50}">
      <dgm:prSet/>
      <dgm:spPr/>
      <dgm:t>
        <a:bodyPr/>
        <a:lstStyle/>
        <a:p>
          <a:endParaRPr lang="ru-RU"/>
        </a:p>
      </dgm:t>
    </dgm:pt>
    <dgm:pt modelId="{13A41030-B745-4CFD-8771-DCDD081FE281}">
      <dgm:prSet phldrT="[Текст]" custT="1"/>
      <dgm:spPr/>
      <dgm:t>
        <a:bodyPr/>
        <a:lstStyle/>
        <a:p>
          <a:pPr algn="l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6. Основания для проведения индивидуальной профилактической работы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9987A7-38BF-4B20-87B5-B90237349553}" type="parTrans" cxnId="{72852F52-3658-4C06-942C-17E124C5DFC6}">
      <dgm:prSet/>
      <dgm:spPr/>
      <dgm:t>
        <a:bodyPr/>
        <a:lstStyle/>
        <a:p>
          <a:endParaRPr lang="ru-RU"/>
        </a:p>
      </dgm:t>
    </dgm:pt>
    <dgm:pt modelId="{0647C31B-0884-452C-B682-177564AE3E9C}" type="sibTrans" cxnId="{72852F52-3658-4C06-942C-17E124C5DFC6}">
      <dgm:prSet/>
      <dgm:spPr/>
      <dgm:t>
        <a:bodyPr/>
        <a:lstStyle/>
        <a:p>
          <a:endParaRPr lang="ru-RU"/>
        </a:p>
      </dgm:t>
    </dgm:pt>
    <dgm:pt modelId="{3FD6F0A2-CB27-4673-AA85-A54B23703A04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                       от 09.01.2017 №18-З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1355A1-A66A-4BFD-BFDA-31F2F48151B2}" type="parTrans" cxnId="{CB706687-1F6A-49EC-A7BC-A6DA4860245D}">
      <dgm:prSet/>
      <dgm:spPr/>
      <dgm:t>
        <a:bodyPr/>
        <a:lstStyle/>
        <a:p>
          <a:endParaRPr lang="ru-RU"/>
        </a:p>
      </dgm:t>
    </dgm:pt>
    <dgm:pt modelId="{A7F8D9C4-3C71-4713-B659-688AB84ED799}" type="sibTrans" cxnId="{CB706687-1F6A-49EC-A7BC-A6DA4860245D}">
      <dgm:prSet/>
      <dgm:spPr/>
      <dgm:t>
        <a:bodyPr/>
        <a:lstStyle/>
        <a:p>
          <a:endParaRPr lang="ru-RU"/>
        </a:p>
      </dgm:t>
    </dgm:pt>
    <dgm:pt modelId="{B227E13E-AA5E-4E03-A7EE-93227C40A31F}">
      <dgm:prSet phldrT="[Текст]" custT="1"/>
      <dgm:spPr/>
      <dgm:t>
        <a:bodyPr/>
        <a:lstStyle/>
        <a:p>
          <a:pPr algn="just"/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6. Основания для проведения индивидуальной профилактической работы</a:t>
          </a:r>
          <a:endParaRPr lang="ru-RU" sz="1600" b="1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965120-FD1C-4208-96E1-ACD5E3C9181B}" type="parTrans" cxnId="{54EC3888-4EF3-44F5-8EB5-1310461ED4E1}">
      <dgm:prSet/>
      <dgm:spPr/>
      <dgm:t>
        <a:bodyPr/>
        <a:lstStyle/>
        <a:p>
          <a:endParaRPr lang="ru-RU"/>
        </a:p>
      </dgm:t>
    </dgm:pt>
    <dgm:pt modelId="{DDB160E8-9192-41D9-A6B1-154BFD4B0D38}" type="sibTrans" cxnId="{54EC3888-4EF3-44F5-8EB5-1310461ED4E1}">
      <dgm:prSet/>
      <dgm:spPr/>
      <dgm:t>
        <a:bodyPr/>
        <a:lstStyle/>
        <a:p>
          <a:endParaRPr lang="ru-RU"/>
        </a:p>
      </dgm:t>
    </dgm:pt>
    <dgm:pt modelId="{98AFEF88-7644-47F4-848B-0AF5FA2EBCD1}">
      <dgm:prSet custT="1"/>
      <dgm:spPr/>
      <dgm:t>
        <a:bodyPr/>
        <a:lstStyle/>
        <a:p>
          <a:pPr algn="just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заявления несовершеннолетнего либо его родителей, опекунов или попечителей об оказании им помощи по вопросам, относящимся к компетенции органов, учреждений и иных организаций, осуществляющих профилактику безнадзорности и правонарушений несовершеннолетних;</a:t>
          </a:r>
          <a:endParaRPr lang="ru-RU" sz="11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2ABA38-B2AD-4187-9457-A35449D269B0}" type="sibTrans" cxnId="{04BD0C70-6C10-4B74-BCB0-0C15E07E69FA}">
      <dgm:prSet/>
      <dgm:spPr/>
      <dgm:t>
        <a:bodyPr/>
        <a:lstStyle/>
        <a:p>
          <a:endParaRPr lang="ru-RU"/>
        </a:p>
      </dgm:t>
    </dgm:pt>
    <dgm:pt modelId="{3A4252CF-B10B-4739-BF27-94494CABA63F}" type="parTrans" cxnId="{04BD0C70-6C10-4B74-BCB0-0C15E07E69FA}">
      <dgm:prSet/>
      <dgm:spPr/>
      <dgm:t>
        <a:bodyPr/>
        <a:lstStyle/>
        <a:p>
          <a:endParaRPr lang="ru-RU"/>
        </a:p>
      </dgm:t>
    </dgm:pt>
    <dgm:pt modelId="{F58509F6-B3A9-4334-A28E-7E3D84A9C827}">
      <dgm:prSet custT="1"/>
      <dgm:spPr/>
      <dgm:t>
        <a:bodyPr/>
        <a:lstStyle/>
        <a:p>
          <a:pPr algn="just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приговора, решения, постановления или определения суда;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B906D7-7BFC-498C-AD90-DF2C158A64FC}" type="parTrans" cxnId="{59A4EBAB-9E61-4C89-B042-C74F51B9E6F5}">
      <dgm:prSet/>
      <dgm:spPr/>
      <dgm:t>
        <a:bodyPr/>
        <a:lstStyle/>
        <a:p>
          <a:endParaRPr lang="ru-RU"/>
        </a:p>
      </dgm:t>
    </dgm:pt>
    <dgm:pt modelId="{94931822-F1ED-4631-9499-8287866A7656}" type="sibTrans" cxnId="{59A4EBAB-9E61-4C89-B042-C74F51B9E6F5}">
      <dgm:prSet/>
      <dgm:spPr/>
      <dgm:t>
        <a:bodyPr/>
        <a:lstStyle/>
        <a:p>
          <a:endParaRPr lang="ru-RU"/>
        </a:p>
      </dgm:t>
    </dgm:pt>
    <dgm:pt modelId="{A62FA013-E0B0-41D4-BAB3-4393BC096552}">
      <dgm:prSet custT="1"/>
      <dgm:spPr/>
      <dgm:t>
        <a:bodyPr/>
        <a:lstStyle/>
        <a:p>
          <a:pPr algn="just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постановления комиссии по делам несовершеннолетних, прокурора, следователя, органа дознания или начальника органа внутренних дел;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655151-9CED-479E-9CC8-B46AE9A489C9}" type="parTrans" cxnId="{AF4FB90B-B771-4C6E-87A2-914B62CCBF5C}">
      <dgm:prSet/>
      <dgm:spPr/>
      <dgm:t>
        <a:bodyPr/>
        <a:lstStyle/>
        <a:p>
          <a:endParaRPr lang="ru-RU"/>
        </a:p>
      </dgm:t>
    </dgm:pt>
    <dgm:pt modelId="{FC143CE1-B3D8-4BDB-8075-C5C5B823F1F0}" type="sibTrans" cxnId="{AF4FB90B-B771-4C6E-87A2-914B62CCBF5C}">
      <dgm:prSet/>
      <dgm:spPr/>
      <dgm:t>
        <a:bodyPr/>
        <a:lstStyle/>
        <a:p>
          <a:endParaRPr lang="ru-RU"/>
        </a:p>
      </dgm:t>
    </dgm:pt>
    <dgm:pt modelId="{36157DC3-B6C4-4E4F-8A5B-9DB6EE4349EC}">
      <dgm:prSet custT="1"/>
      <dgm:spPr/>
      <dgm:t>
        <a:bodyPr/>
        <a:lstStyle/>
        <a:p>
          <a:pPr algn="just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заключения, утвержденного руководителем органа, учреждения и иной организации, осуществляющих профилактику безнадзорности и правонарушений несовершеннолетних, по результатам проведенной проверки жалоб, заявлений или других сообщений;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C6FD18-55D3-4304-BB34-11E74EB3AE96}" type="parTrans" cxnId="{7C95A80B-2360-4652-8AA2-AF2D3DE60633}">
      <dgm:prSet/>
      <dgm:spPr/>
      <dgm:t>
        <a:bodyPr/>
        <a:lstStyle/>
        <a:p>
          <a:endParaRPr lang="ru-RU"/>
        </a:p>
      </dgm:t>
    </dgm:pt>
    <dgm:pt modelId="{75BA5243-D4AD-4F5E-8511-B0038AFBEDF8}" type="sibTrans" cxnId="{7C95A80B-2360-4652-8AA2-AF2D3DE60633}">
      <dgm:prSet/>
      <dgm:spPr/>
      <dgm:t>
        <a:bodyPr/>
        <a:lstStyle/>
        <a:p>
          <a:endParaRPr lang="ru-RU"/>
        </a:p>
      </dgm:t>
    </dgm:pt>
    <dgm:pt modelId="{09B82C7B-E451-4A51-82A5-7DEF97ABDA08}">
      <dgm:prSet custT="1"/>
      <dgm:spPr/>
      <dgm:t>
        <a:bodyPr/>
        <a:lstStyle/>
        <a:p>
          <a:pPr algn="just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иных документов, определенных настоящим Законом как основания для помещения несовершеннолетних в учреждения, осуществляющие профилактику безнадзорности и правонарушений несовершеннолетних</a:t>
          </a:r>
          <a:endParaRPr lang="ru-RU" sz="3600" dirty="0"/>
        </a:p>
      </dgm:t>
    </dgm:pt>
    <dgm:pt modelId="{B3C1CDC4-CCE6-4756-BECF-ADA24866E308}" type="parTrans" cxnId="{2E3F228D-08C0-4572-81BE-0E3BBAEAF274}">
      <dgm:prSet/>
      <dgm:spPr/>
      <dgm:t>
        <a:bodyPr/>
        <a:lstStyle/>
        <a:p>
          <a:endParaRPr lang="ru-RU"/>
        </a:p>
      </dgm:t>
    </dgm:pt>
    <dgm:pt modelId="{3709F40C-2A82-47C0-A205-113BC26F9C98}" type="sibTrans" cxnId="{2E3F228D-08C0-4572-81BE-0E3BBAEAF274}">
      <dgm:prSet/>
      <dgm:spPr/>
      <dgm:t>
        <a:bodyPr/>
        <a:lstStyle/>
        <a:p>
          <a:endParaRPr lang="ru-RU"/>
        </a:p>
      </dgm:t>
    </dgm:pt>
    <dgm:pt modelId="{D7EA9AF9-D0CF-482E-9C33-D6356FE2CCD8}">
      <dgm:prSet custT="1"/>
      <dgm:spPr/>
      <dgm:t>
        <a:bodyPr/>
        <a:lstStyle/>
        <a:p>
          <a:pPr algn="just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заявления несовершеннолетнего либо его родителей, опекунов или попечителей об оказании им помощи по вопросам, относящимся к компетенции органов, учреждений и иных организаций, осуществляющих профилактику безнадзорности и правонарушений несовершеннолетних;</a:t>
          </a:r>
          <a:endParaRPr lang="ru-RU" sz="12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07F9FA-DB23-4866-B0C5-62697A27EAF5}" type="parTrans" cxnId="{729F2982-222F-4501-9B48-487C248E1EFD}">
      <dgm:prSet/>
      <dgm:spPr/>
      <dgm:t>
        <a:bodyPr/>
        <a:lstStyle/>
        <a:p>
          <a:endParaRPr lang="ru-RU"/>
        </a:p>
      </dgm:t>
    </dgm:pt>
    <dgm:pt modelId="{B812A19A-55CC-47F7-88CD-8D5A3B7933BB}" type="sibTrans" cxnId="{729F2982-222F-4501-9B48-487C248E1EFD}">
      <dgm:prSet/>
      <dgm:spPr/>
      <dgm:t>
        <a:bodyPr/>
        <a:lstStyle/>
        <a:p>
          <a:endParaRPr lang="ru-RU"/>
        </a:p>
      </dgm:t>
    </dgm:pt>
    <dgm:pt modelId="{8C190767-B25B-4FD3-AFF1-C0351BE3EDD8}">
      <dgm:prSet custT="1"/>
      <dgm:spPr/>
      <dgm:t>
        <a:bodyPr/>
        <a:lstStyle/>
        <a:p>
          <a:pPr algn="just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приговор, решения, постановления или определения суда;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2355DB-B6C8-434C-8D14-8799193881E8}" type="parTrans" cxnId="{B5000F47-580E-43AC-8C60-32D44C36339F}">
      <dgm:prSet/>
      <dgm:spPr/>
      <dgm:t>
        <a:bodyPr/>
        <a:lstStyle/>
        <a:p>
          <a:endParaRPr lang="ru-RU"/>
        </a:p>
      </dgm:t>
    </dgm:pt>
    <dgm:pt modelId="{A80347FD-8C4C-47A4-8794-1AE5A4D8EDD3}" type="sibTrans" cxnId="{B5000F47-580E-43AC-8C60-32D44C36339F}">
      <dgm:prSet/>
      <dgm:spPr/>
      <dgm:t>
        <a:bodyPr/>
        <a:lstStyle/>
        <a:p>
          <a:endParaRPr lang="ru-RU"/>
        </a:p>
      </dgm:t>
    </dgm:pt>
    <dgm:pt modelId="{2334B2DE-363A-4DC4-BEF7-BA020E0481B9}">
      <dgm:prSet custT="1"/>
      <dgm:spPr/>
      <dgm:t>
        <a:bodyPr/>
        <a:lstStyle/>
        <a:p>
          <a:pPr algn="just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постановления комиссии по делам несовершеннолетних, прокурора, следователя, органа дознания или начальника органа внутренних дел;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F9086E-8E3C-4C1B-88F7-F7B5303742CE}" type="parTrans" cxnId="{ABB0CFBF-E62C-49E7-BDA8-E60A4D45B55B}">
      <dgm:prSet/>
      <dgm:spPr/>
      <dgm:t>
        <a:bodyPr/>
        <a:lstStyle/>
        <a:p>
          <a:endParaRPr lang="ru-RU"/>
        </a:p>
      </dgm:t>
    </dgm:pt>
    <dgm:pt modelId="{DB8F1704-9796-4BED-9653-72034C143542}" type="sibTrans" cxnId="{ABB0CFBF-E62C-49E7-BDA8-E60A4D45B55B}">
      <dgm:prSet/>
      <dgm:spPr/>
      <dgm:t>
        <a:bodyPr/>
        <a:lstStyle/>
        <a:p>
          <a:endParaRPr lang="ru-RU"/>
        </a:p>
      </dgm:t>
    </dgm:pt>
    <dgm:pt modelId="{1681A579-6C7B-44CC-A6D8-7DEA4179EDEF}">
      <dgm:prSet custT="1"/>
      <dgm:spPr/>
      <dgm:t>
        <a:bodyPr/>
        <a:lstStyle/>
        <a:p>
          <a:pPr algn="just"/>
          <a:r>
            <a:rPr lang="ru-RU" sz="1200" b="1" strike="sngStrik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заключения, утвержденного руководителем органа, учреждения и иной организации, осуществляющих профилактику безнадзорности и правонарушений несовершеннолетних, по результатам проведенной проверки жалоб, заявлений или других сообщений;</a:t>
          </a:r>
          <a:endParaRPr lang="ru-RU" sz="1200" b="1" strike="sngStrike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C8EEE1-8C7C-4090-9620-A25423948DAD}" type="parTrans" cxnId="{78F0653D-1F2C-4B1D-AA28-4D672378D034}">
      <dgm:prSet/>
      <dgm:spPr/>
      <dgm:t>
        <a:bodyPr/>
        <a:lstStyle/>
        <a:p>
          <a:endParaRPr lang="ru-RU"/>
        </a:p>
      </dgm:t>
    </dgm:pt>
    <dgm:pt modelId="{70EA5859-D2AA-4471-B997-CCFF9572A406}" type="sibTrans" cxnId="{78F0653D-1F2C-4B1D-AA28-4D672378D034}">
      <dgm:prSet/>
      <dgm:spPr/>
      <dgm:t>
        <a:bodyPr/>
        <a:lstStyle/>
        <a:p>
          <a:endParaRPr lang="ru-RU"/>
        </a:p>
      </dgm:t>
    </dgm:pt>
    <dgm:pt modelId="{882415A2-3FA4-4D0D-84EC-F18D937902E3}">
      <dgm:prSet custT="1"/>
      <dgm:spPr/>
      <dgm:t>
        <a:bodyPr/>
        <a:lstStyle/>
        <a:p>
          <a:pPr algn="just"/>
          <a:r>
            <a:rPr lang="ru-RU" sz="1200" b="1" strike="sngStrik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иных документов, определенных настоящим Законом как основания для помещения несовершеннолетних в учреждения, осуществляющие профилактику безнадзорности и правонарушений несовершеннолетних</a:t>
          </a:r>
          <a:endParaRPr lang="ru-RU" sz="1200" b="1" strike="sngStrike" dirty="0">
            <a:solidFill>
              <a:srgbClr val="FF0000"/>
            </a:solidFill>
          </a:endParaRPr>
        </a:p>
      </dgm:t>
    </dgm:pt>
    <dgm:pt modelId="{15E6EA81-3729-4E98-B1C6-891BB950317C}" type="parTrans" cxnId="{CEB11451-4F41-460D-A02B-FFDAD000E763}">
      <dgm:prSet/>
      <dgm:spPr/>
      <dgm:t>
        <a:bodyPr/>
        <a:lstStyle/>
        <a:p>
          <a:endParaRPr lang="ru-RU"/>
        </a:p>
      </dgm:t>
    </dgm:pt>
    <dgm:pt modelId="{04D317F1-8A74-4A06-A920-74B03E65536D}" type="sibTrans" cxnId="{CEB11451-4F41-460D-A02B-FFDAD000E763}">
      <dgm:prSet/>
      <dgm:spPr/>
      <dgm:t>
        <a:bodyPr/>
        <a:lstStyle/>
        <a:p>
          <a:endParaRPr lang="ru-RU"/>
        </a:p>
      </dgm:t>
    </dgm:pt>
    <dgm:pt modelId="{EA39C759-C0AA-4BCA-BF37-CE6A614A7DD0}" type="pres">
      <dgm:prSet presAssocID="{7ACABB71-5212-4628-8842-62CEAB729B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C1CD10-568E-4F7F-B2C3-6244ABBDAA2F}" type="pres">
      <dgm:prSet presAssocID="{9F54CEEE-3586-4E2E-ADA1-91532D292893}" presName="linNode" presStyleCnt="0"/>
      <dgm:spPr/>
    </dgm:pt>
    <dgm:pt modelId="{E8330343-8400-4F18-B2F4-FF5DFECB0FFE}" type="pres">
      <dgm:prSet presAssocID="{9F54CEEE-3586-4E2E-ADA1-91532D292893}" presName="parentText" presStyleLbl="node1" presStyleIdx="0" presStyleCnt="2" custScaleX="51864" custScaleY="487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F1723-6FDE-4E49-ACC0-B63B08E0BEFE}" type="pres">
      <dgm:prSet presAssocID="{9F54CEEE-3586-4E2E-ADA1-91532D292893}" presName="descendantText" presStyleLbl="alignAccFollowNode1" presStyleIdx="0" presStyleCnt="2" custScaleX="161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74663-0F6D-45B3-B697-078B550B72C1}" type="pres">
      <dgm:prSet presAssocID="{403E0FA0-0662-48ED-A84D-5A18A4CBA79B}" presName="sp" presStyleCnt="0"/>
      <dgm:spPr/>
    </dgm:pt>
    <dgm:pt modelId="{E187FBC1-E087-4926-BEB0-CE6BF26033BD}" type="pres">
      <dgm:prSet presAssocID="{3FD6F0A2-CB27-4673-AA85-A54B23703A04}" presName="linNode" presStyleCnt="0"/>
      <dgm:spPr/>
    </dgm:pt>
    <dgm:pt modelId="{25155538-A5FE-4ACC-AE78-FBF704E69A63}" type="pres">
      <dgm:prSet presAssocID="{3FD6F0A2-CB27-4673-AA85-A54B23703A04}" presName="parentText" presStyleLbl="node1" presStyleIdx="1" presStyleCnt="2" custScaleX="44951" custScaleY="490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14AD1-5D7B-43EA-9385-606E26F7A37D}" type="pres">
      <dgm:prSet presAssocID="{3FD6F0A2-CB27-4673-AA85-A54B23703A04}" presName="descendantText" presStyleLbl="alignAccFollowNode1" presStyleIdx="1" presStyleCnt="2" custScaleX="139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3F228D-08C0-4572-81BE-0E3BBAEAF274}" srcId="{9F54CEEE-3586-4E2E-ADA1-91532D292893}" destId="{09B82C7B-E451-4A51-82A5-7DEF97ABDA08}" srcOrd="5" destOrd="0" parTransId="{B3C1CDC4-CCE6-4756-BECF-ADA24866E308}" sibTransId="{3709F40C-2A82-47C0-A205-113BC26F9C98}"/>
    <dgm:cxn modelId="{CB706687-1F6A-49EC-A7BC-A6DA4860245D}" srcId="{7ACABB71-5212-4628-8842-62CEAB729BF1}" destId="{3FD6F0A2-CB27-4673-AA85-A54B23703A04}" srcOrd="1" destOrd="0" parTransId="{301355A1-A66A-4BFD-BFDA-31F2F48151B2}" sibTransId="{A7F8D9C4-3C71-4713-B659-688AB84ED799}"/>
    <dgm:cxn modelId="{A9F06450-099A-4AC0-97DB-3C89191C5DC9}" type="presOf" srcId="{B227E13E-AA5E-4E03-A7EE-93227C40A31F}" destId="{79C14AD1-5D7B-43EA-9385-606E26F7A37D}" srcOrd="0" destOrd="0" presId="urn:microsoft.com/office/officeart/2005/8/layout/vList5"/>
    <dgm:cxn modelId="{CEB11451-4F41-460D-A02B-FFDAD000E763}" srcId="{3FD6F0A2-CB27-4673-AA85-A54B23703A04}" destId="{882415A2-3FA4-4D0D-84EC-F18D937902E3}" srcOrd="5" destOrd="0" parTransId="{15E6EA81-3729-4E98-B1C6-891BB950317C}" sibTransId="{04D317F1-8A74-4A06-A920-74B03E65536D}"/>
    <dgm:cxn modelId="{AE7E48DC-2FA5-4EEF-B863-E091D731A347}" type="presOf" srcId="{1681A579-6C7B-44CC-A6D8-7DEA4179EDEF}" destId="{79C14AD1-5D7B-43EA-9385-606E26F7A37D}" srcOrd="0" destOrd="4" presId="urn:microsoft.com/office/officeart/2005/8/layout/vList5"/>
    <dgm:cxn modelId="{32C3B952-A04F-467D-8518-DA3F3F3521A9}" type="presOf" srcId="{A62FA013-E0B0-41D4-BAB3-4393BC096552}" destId="{834F1723-6FDE-4E49-ACC0-B63B08E0BEFE}" srcOrd="0" destOrd="3" presId="urn:microsoft.com/office/officeart/2005/8/layout/vList5"/>
    <dgm:cxn modelId="{7C95A80B-2360-4652-8AA2-AF2D3DE60633}" srcId="{9F54CEEE-3586-4E2E-ADA1-91532D292893}" destId="{36157DC3-B6C4-4E4F-8A5B-9DB6EE4349EC}" srcOrd="4" destOrd="0" parTransId="{21C6FD18-55D3-4304-BB34-11E74EB3AE96}" sibTransId="{75BA5243-D4AD-4F5E-8511-B0038AFBEDF8}"/>
    <dgm:cxn modelId="{74D6AB50-EA58-4AF0-AA13-901EF38EBDBE}" type="presOf" srcId="{F58509F6-B3A9-4334-A28E-7E3D84A9C827}" destId="{834F1723-6FDE-4E49-ACC0-B63B08E0BEFE}" srcOrd="0" destOrd="2" presId="urn:microsoft.com/office/officeart/2005/8/layout/vList5"/>
    <dgm:cxn modelId="{B5000F47-580E-43AC-8C60-32D44C36339F}" srcId="{3FD6F0A2-CB27-4673-AA85-A54B23703A04}" destId="{8C190767-B25B-4FD3-AFF1-C0351BE3EDD8}" srcOrd="2" destOrd="0" parTransId="{902355DB-B6C8-434C-8D14-8799193881E8}" sibTransId="{A80347FD-8C4C-47A4-8794-1AE5A4D8EDD3}"/>
    <dgm:cxn modelId="{AA5F28AC-9042-46FF-BF29-D4097BCAEFBF}" type="presOf" srcId="{09B82C7B-E451-4A51-82A5-7DEF97ABDA08}" destId="{834F1723-6FDE-4E49-ACC0-B63B08E0BEFE}" srcOrd="0" destOrd="5" presId="urn:microsoft.com/office/officeart/2005/8/layout/vList5"/>
    <dgm:cxn modelId="{C5C707A4-F2FA-4519-B0F4-1C89DA1832EA}" type="presOf" srcId="{882415A2-3FA4-4D0D-84EC-F18D937902E3}" destId="{79C14AD1-5D7B-43EA-9385-606E26F7A37D}" srcOrd="0" destOrd="5" presId="urn:microsoft.com/office/officeart/2005/8/layout/vList5"/>
    <dgm:cxn modelId="{A849895F-BC48-4FD7-A0F1-1CF5E86932EC}" type="presOf" srcId="{9F54CEEE-3586-4E2E-ADA1-91532D292893}" destId="{E8330343-8400-4F18-B2F4-FF5DFECB0FFE}" srcOrd="0" destOrd="0" presId="urn:microsoft.com/office/officeart/2005/8/layout/vList5"/>
    <dgm:cxn modelId="{ABB0CFBF-E62C-49E7-BDA8-E60A4D45B55B}" srcId="{3FD6F0A2-CB27-4673-AA85-A54B23703A04}" destId="{2334B2DE-363A-4DC4-BEF7-BA020E0481B9}" srcOrd="3" destOrd="0" parTransId="{27F9086E-8E3C-4C1B-88F7-F7B5303742CE}" sibTransId="{DB8F1704-9796-4BED-9653-72034C143542}"/>
    <dgm:cxn modelId="{460AE052-22F8-4485-B314-689F300BB27C}" type="presOf" srcId="{D7EA9AF9-D0CF-482E-9C33-D6356FE2CCD8}" destId="{79C14AD1-5D7B-43EA-9385-606E26F7A37D}" srcOrd="0" destOrd="1" presId="urn:microsoft.com/office/officeart/2005/8/layout/vList5"/>
    <dgm:cxn modelId="{064248CC-FA03-45F2-94A0-A7268399F5C1}" type="presOf" srcId="{2334B2DE-363A-4DC4-BEF7-BA020E0481B9}" destId="{79C14AD1-5D7B-43EA-9385-606E26F7A37D}" srcOrd="0" destOrd="3" presId="urn:microsoft.com/office/officeart/2005/8/layout/vList5"/>
    <dgm:cxn modelId="{2A30BC16-E85F-47D9-AC91-58ABAC005A83}" type="presOf" srcId="{36157DC3-B6C4-4E4F-8A5B-9DB6EE4349EC}" destId="{834F1723-6FDE-4E49-ACC0-B63B08E0BEFE}" srcOrd="0" destOrd="4" presId="urn:microsoft.com/office/officeart/2005/8/layout/vList5"/>
    <dgm:cxn modelId="{AF4FB90B-B771-4C6E-87A2-914B62CCBF5C}" srcId="{9F54CEEE-3586-4E2E-ADA1-91532D292893}" destId="{A62FA013-E0B0-41D4-BAB3-4393BC096552}" srcOrd="3" destOrd="0" parTransId="{8E655151-9CED-479E-9CC8-B46AE9A489C9}" sibTransId="{FC143CE1-B3D8-4BDB-8075-C5C5B823F1F0}"/>
    <dgm:cxn modelId="{541CCE84-AD43-471E-868D-C9A34E5286B8}" type="presOf" srcId="{13A41030-B745-4CFD-8771-DCDD081FE281}" destId="{834F1723-6FDE-4E49-ACC0-B63B08E0BEFE}" srcOrd="0" destOrd="0" presId="urn:microsoft.com/office/officeart/2005/8/layout/vList5"/>
    <dgm:cxn modelId="{CCBFFF70-9291-4179-9CDC-66F2454A4FC7}" type="presOf" srcId="{3FD6F0A2-CB27-4673-AA85-A54B23703A04}" destId="{25155538-A5FE-4ACC-AE78-FBF704E69A63}" srcOrd="0" destOrd="0" presId="urn:microsoft.com/office/officeart/2005/8/layout/vList5"/>
    <dgm:cxn modelId="{729F2982-222F-4501-9B48-487C248E1EFD}" srcId="{3FD6F0A2-CB27-4673-AA85-A54B23703A04}" destId="{D7EA9AF9-D0CF-482E-9C33-D6356FE2CCD8}" srcOrd="1" destOrd="0" parTransId="{2A07F9FA-DB23-4866-B0C5-62697A27EAF5}" sibTransId="{B812A19A-55CC-47F7-88CD-8D5A3B7933BB}"/>
    <dgm:cxn modelId="{78F0653D-1F2C-4B1D-AA28-4D672378D034}" srcId="{3FD6F0A2-CB27-4673-AA85-A54B23703A04}" destId="{1681A579-6C7B-44CC-A6D8-7DEA4179EDEF}" srcOrd="4" destOrd="0" parTransId="{D4C8EEE1-8C7C-4090-9620-A25423948DAD}" sibTransId="{70EA5859-D2AA-4471-B997-CCFF9572A406}"/>
    <dgm:cxn modelId="{59A4EBAB-9E61-4C89-B042-C74F51B9E6F5}" srcId="{9F54CEEE-3586-4E2E-ADA1-91532D292893}" destId="{F58509F6-B3A9-4334-A28E-7E3D84A9C827}" srcOrd="2" destOrd="0" parTransId="{F5B906D7-7BFC-498C-AD90-DF2C158A64FC}" sibTransId="{94931822-F1ED-4631-9499-8287866A7656}"/>
    <dgm:cxn modelId="{3BF38539-7ADB-4E86-A6D7-A159F265877A}" type="presOf" srcId="{98AFEF88-7644-47F4-848B-0AF5FA2EBCD1}" destId="{834F1723-6FDE-4E49-ACC0-B63B08E0BEFE}" srcOrd="0" destOrd="1" presId="urn:microsoft.com/office/officeart/2005/8/layout/vList5"/>
    <dgm:cxn modelId="{371DA887-E5C5-41B6-AEA9-5987F4E7D23D}" type="presOf" srcId="{7ACABB71-5212-4628-8842-62CEAB729BF1}" destId="{EA39C759-C0AA-4BCA-BF37-CE6A614A7DD0}" srcOrd="0" destOrd="0" presId="urn:microsoft.com/office/officeart/2005/8/layout/vList5"/>
    <dgm:cxn modelId="{122270B7-7757-43FD-9502-424A07423F50}" srcId="{7ACABB71-5212-4628-8842-62CEAB729BF1}" destId="{9F54CEEE-3586-4E2E-ADA1-91532D292893}" srcOrd="0" destOrd="0" parTransId="{81440939-26AB-4912-B419-5CF602D7F6F7}" sibTransId="{403E0FA0-0662-48ED-A84D-5A18A4CBA79B}"/>
    <dgm:cxn modelId="{72852F52-3658-4C06-942C-17E124C5DFC6}" srcId="{9F54CEEE-3586-4E2E-ADA1-91532D292893}" destId="{13A41030-B745-4CFD-8771-DCDD081FE281}" srcOrd="0" destOrd="0" parTransId="{3E9987A7-38BF-4B20-87B5-B90237349553}" sibTransId="{0647C31B-0884-452C-B682-177564AE3E9C}"/>
    <dgm:cxn modelId="{04BD0C70-6C10-4B74-BCB0-0C15E07E69FA}" srcId="{9F54CEEE-3586-4E2E-ADA1-91532D292893}" destId="{98AFEF88-7644-47F4-848B-0AF5FA2EBCD1}" srcOrd="1" destOrd="0" parTransId="{3A4252CF-B10B-4739-BF27-94494CABA63F}" sibTransId="{8D2ABA38-B2AD-4187-9457-A35449D269B0}"/>
    <dgm:cxn modelId="{54EC3888-4EF3-44F5-8EB5-1310461ED4E1}" srcId="{3FD6F0A2-CB27-4673-AA85-A54B23703A04}" destId="{B227E13E-AA5E-4E03-A7EE-93227C40A31F}" srcOrd="0" destOrd="0" parTransId="{43965120-FD1C-4208-96E1-ACD5E3C9181B}" sibTransId="{DDB160E8-9192-41D9-A6B1-154BFD4B0D38}"/>
    <dgm:cxn modelId="{23CC8DAC-5C3A-49E9-BE3E-E1729F335FE1}" type="presOf" srcId="{8C190767-B25B-4FD3-AFF1-C0351BE3EDD8}" destId="{79C14AD1-5D7B-43EA-9385-606E26F7A37D}" srcOrd="0" destOrd="2" presId="urn:microsoft.com/office/officeart/2005/8/layout/vList5"/>
    <dgm:cxn modelId="{26069541-40ED-4BAF-A266-CCB661614EE7}" type="presParOf" srcId="{EA39C759-C0AA-4BCA-BF37-CE6A614A7DD0}" destId="{20C1CD10-568E-4F7F-B2C3-6244ABBDAA2F}" srcOrd="0" destOrd="0" presId="urn:microsoft.com/office/officeart/2005/8/layout/vList5"/>
    <dgm:cxn modelId="{617E9AE4-FFB2-4DFD-B261-A1728C6053A2}" type="presParOf" srcId="{20C1CD10-568E-4F7F-B2C3-6244ABBDAA2F}" destId="{E8330343-8400-4F18-B2F4-FF5DFECB0FFE}" srcOrd="0" destOrd="0" presId="urn:microsoft.com/office/officeart/2005/8/layout/vList5"/>
    <dgm:cxn modelId="{5CF7E534-3FA8-43C1-A666-C841F969C274}" type="presParOf" srcId="{20C1CD10-568E-4F7F-B2C3-6244ABBDAA2F}" destId="{834F1723-6FDE-4E49-ACC0-B63B08E0BEFE}" srcOrd="1" destOrd="0" presId="urn:microsoft.com/office/officeart/2005/8/layout/vList5"/>
    <dgm:cxn modelId="{F7A0263C-DFF6-4738-B783-37A7B3C607E7}" type="presParOf" srcId="{EA39C759-C0AA-4BCA-BF37-CE6A614A7DD0}" destId="{7AF74663-0F6D-45B3-B697-078B550B72C1}" srcOrd="1" destOrd="0" presId="urn:microsoft.com/office/officeart/2005/8/layout/vList5"/>
    <dgm:cxn modelId="{5DCF8DF7-CFF7-4C9D-A1FD-E90A47005926}" type="presParOf" srcId="{EA39C759-C0AA-4BCA-BF37-CE6A614A7DD0}" destId="{E187FBC1-E087-4926-BEB0-CE6BF26033BD}" srcOrd="2" destOrd="0" presId="urn:microsoft.com/office/officeart/2005/8/layout/vList5"/>
    <dgm:cxn modelId="{581DACEB-1BCE-428E-84AB-687DD54CBEC6}" type="presParOf" srcId="{E187FBC1-E087-4926-BEB0-CE6BF26033BD}" destId="{25155538-A5FE-4ACC-AE78-FBF704E69A63}" srcOrd="0" destOrd="0" presId="urn:microsoft.com/office/officeart/2005/8/layout/vList5"/>
    <dgm:cxn modelId="{04B83369-5D15-4A92-9738-0AEAD64C7E9B}" type="presParOf" srcId="{E187FBC1-E087-4926-BEB0-CE6BF26033BD}" destId="{79C14AD1-5D7B-43EA-9385-606E26F7A37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B71620-8609-4E98-B72C-F9B78DF5DDDC}" type="doc">
      <dgm:prSet loTypeId="urn:microsoft.com/office/officeart/2005/8/layout/vList2" loCatId="list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681308D-7248-44CE-BF92-13F381332D5B}">
      <dgm:prSet custT="1"/>
      <dgm:spPr/>
      <dgm:t>
        <a:bodyPr/>
        <a:lstStyle/>
        <a:p>
          <a:pPr algn="just" rtl="0"/>
          <a:r>
            <a:rPr lang="ru-RU" sz="1800" b="1" dirty="0" smtClean="0">
              <a:latin typeface="Times New Roman" panose="02020603050405020304" pitchFamily="18" charset="0"/>
              <a:ea typeface="Calibri" panose="020F0502020204030204" pitchFamily="34" charset="0"/>
            </a:rPr>
            <a:t>изучение</a:t>
          </a:r>
          <a:r>
            <a:rPr lang="ru-RU" sz="1800" dirty="0" smtClean="0">
              <a:latin typeface="Times New Roman" panose="02020603050405020304" pitchFamily="18" charset="0"/>
              <a:ea typeface="Calibri" panose="020F0502020204030204" pitchFamily="34" charset="0"/>
            </a:rPr>
            <a:t> особенностей семейного воспитания несовершеннолетнего, в отношении которого проводится ИПР</a:t>
          </a:r>
          <a:endParaRPr lang="en-US" sz="1800" b="0" cap="none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789D85-31FD-4FAE-BD62-95B785101250}" type="parTrans" cxnId="{55A1352A-6DE2-4646-96B9-DADA4BA45C6F}">
      <dgm:prSet/>
      <dgm:spPr/>
      <dgm:t>
        <a:bodyPr/>
        <a:lstStyle/>
        <a:p>
          <a:endParaRPr lang="ru-RU"/>
        </a:p>
      </dgm:t>
    </dgm:pt>
    <dgm:pt modelId="{93964E39-956E-48A2-AC4B-3BC7F65F058B}" type="sibTrans" cxnId="{55A1352A-6DE2-4646-96B9-DADA4BA45C6F}">
      <dgm:prSet/>
      <dgm:spPr/>
      <dgm:t>
        <a:bodyPr/>
        <a:lstStyle/>
        <a:p>
          <a:endParaRPr lang="ru-RU"/>
        </a:p>
      </dgm:t>
    </dgm:pt>
    <dgm:pt modelId="{CD74B927-7229-4220-B01F-2525B44786D8}">
      <dgm:prSet custT="1"/>
      <dgm:spPr/>
      <dgm:t>
        <a:bodyPr/>
        <a:lstStyle/>
        <a:p>
          <a:pPr algn="just"/>
          <a:r>
            <a:rPr lang="ru-RU" sz="1800" b="1" dirty="0" smtClean="0">
              <a:latin typeface="Times New Roman" panose="02020603050405020304" pitchFamily="18" charset="0"/>
              <a:ea typeface="Calibri" panose="020F0502020204030204" pitchFamily="34" charset="0"/>
            </a:rPr>
            <a:t>проведение консультаций</a:t>
          </a:r>
          <a:r>
            <a:rPr lang="ru-RU" sz="1800" dirty="0" smtClean="0">
              <a:latin typeface="Times New Roman" panose="02020603050405020304" pitchFamily="18" charset="0"/>
              <a:ea typeface="Calibri" panose="020F0502020204030204" pitchFamily="34" charset="0"/>
            </a:rPr>
            <a:t> с несовершеннолетним и его родителями (законными представителями) </a:t>
          </a:r>
          <a:r>
            <a:rPr lang="ru-RU" sz="1800" b="1" dirty="0" smtClean="0">
              <a:latin typeface="Times New Roman" panose="02020603050405020304" pitchFamily="18" charset="0"/>
              <a:ea typeface="Calibri" panose="020F0502020204030204" pitchFamily="34" charset="0"/>
            </a:rPr>
            <a:t>с целью </a:t>
          </a:r>
          <a:r>
            <a:rPr lang="ru-RU" sz="1800" dirty="0" smtClean="0">
              <a:latin typeface="Times New Roman" panose="02020603050405020304" pitchFamily="18" charset="0"/>
              <a:ea typeface="Calibri" panose="020F0502020204030204" pitchFamily="34" charset="0"/>
            </a:rPr>
            <a:t>выявления проблем и особенностей взаимоотношений между членами семьи и условий и путей для восстановления потенциала развития и саморазвития личности несовершеннолетнего </a:t>
          </a:r>
          <a:endParaRPr lang="ru-RU" sz="1800" dirty="0"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850475B7-40CB-4D5A-8313-B03BAF1C9C74}" type="parTrans" cxnId="{2FDF4543-8B30-469B-B36D-8568A9686793}">
      <dgm:prSet/>
      <dgm:spPr/>
      <dgm:t>
        <a:bodyPr/>
        <a:lstStyle/>
        <a:p>
          <a:endParaRPr lang="ru-RU"/>
        </a:p>
      </dgm:t>
    </dgm:pt>
    <dgm:pt modelId="{B1D631E3-F887-46F2-8C30-F0871133F2AA}" type="sibTrans" cxnId="{2FDF4543-8B30-469B-B36D-8568A9686793}">
      <dgm:prSet/>
      <dgm:spPr/>
      <dgm:t>
        <a:bodyPr/>
        <a:lstStyle/>
        <a:p>
          <a:endParaRPr lang="ru-RU"/>
        </a:p>
      </dgm:t>
    </dgm:pt>
    <dgm:pt modelId="{28688E38-F7BF-4D2F-8BD9-A28D9C8AD644}">
      <dgm:prSet custT="1"/>
      <dgm:spPr/>
      <dgm:t>
        <a:bodyPr/>
        <a:lstStyle/>
        <a:p>
          <a:pPr algn="just"/>
          <a:r>
            <a:rPr lang="ru-RU" sz="1800" b="1" dirty="0" smtClean="0">
              <a:latin typeface="Times New Roman" panose="02020603050405020304" pitchFamily="18" charset="0"/>
              <a:ea typeface="Calibri" panose="020F0502020204030204" pitchFamily="34" charset="0"/>
            </a:rPr>
            <a:t>проведение</a:t>
          </a:r>
          <a:r>
            <a:rPr lang="ru-RU" sz="1800" dirty="0" smtClean="0">
              <a:latin typeface="Times New Roman" panose="02020603050405020304" pitchFamily="18" charset="0"/>
              <a:ea typeface="Calibri" panose="020F0502020204030204" pitchFamily="34" charset="0"/>
            </a:rPr>
            <a:t> психологической и социально-педагогической </a:t>
          </a:r>
          <a:r>
            <a:rPr lang="ru-RU" sz="1800" b="1" dirty="0" smtClean="0">
              <a:latin typeface="Times New Roman" panose="02020603050405020304" pitchFamily="18" charset="0"/>
              <a:ea typeface="Calibri" panose="020F0502020204030204" pitchFamily="34" charset="0"/>
            </a:rPr>
            <a:t>диагностики, </a:t>
          </a:r>
          <a:r>
            <a:rPr lang="ru-RU" sz="1800" u="sng" dirty="0" smtClean="0">
              <a:latin typeface="Times New Roman" panose="02020603050405020304" pitchFamily="18" charset="0"/>
              <a:ea typeface="Calibri" panose="020F0502020204030204" pitchFamily="34" charset="0"/>
            </a:rPr>
            <a:t>выражающейся </a:t>
          </a:r>
          <a:r>
            <a:rPr lang="ru-RU" sz="1800" dirty="0" smtClean="0">
              <a:latin typeface="Times New Roman" panose="02020603050405020304" pitchFamily="18" charset="0"/>
              <a:ea typeface="Calibri" panose="020F0502020204030204" pitchFamily="34" charset="0"/>
            </a:rPr>
            <a:t>в оценке индивидуально-психологических свойств, качеств личности несовершеннолетнего </a:t>
          </a:r>
          <a:r>
            <a:rPr lang="ru-RU" sz="1800" u="sng" dirty="0" smtClean="0">
              <a:latin typeface="Times New Roman" panose="02020603050405020304" pitchFamily="18" charset="0"/>
              <a:ea typeface="Calibri" panose="020F0502020204030204" pitchFamily="34" charset="0"/>
            </a:rPr>
            <a:t>и направленной </a:t>
          </a:r>
          <a:r>
            <a:rPr lang="ru-RU" sz="1800" dirty="0" smtClean="0">
              <a:latin typeface="Times New Roman" panose="02020603050405020304" pitchFamily="18" charset="0"/>
              <a:ea typeface="Calibri" panose="020F0502020204030204" pitchFamily="34" charset="0"/>
            </a:rPr>
            <a:t>на выявление его психологических проблем и факторов социальной среды, влияющих на поведение и состояние несовершеннолетнего</a:t>
          </a:r>
          <a:endParaRPr lang="ru-RU" sz="1800" dirty="0"/>
        </a:p>
      </dgm:t>
    </dgm:pt>
    <dgm:pt modelId="{BA0FC103-4CF5-46D2-8B7B-BAD305ECCB83}" type="parTrans" cxnId="{442FCFB8-8D4A-4B9F-B62A-9CFAFD261336}">
      <dgm:prSet/>
      <dgm:spPr/>
      <dgm:t>
        <a:bodyPr/>
        <a:lstStyle/>
        <a:p>
          <a:endParaRPr lang="ru-RU"/>
        </a:p>
      </dgm:t>
    </dgm:pt>
    <dgm:pt modelId="{B5A5B29D-CCF1-46FE-A3D2-22956C477087}" type="sibTrans" cxnId="{442FCFB8-8D4A-4B9F-B62A-9CFAFD261336}">
      <dgm:prSet/>
      <dgm:spPr/>
      <dgm:t>
        <a:bodyPr/>
        <a:lstStyle/>
        <a:p>
          <a:endParaRPr lang="ru-RU"/>
        </a:p>
      </dgm:t>
    </dgm:pt>
    <dgm:pt modelId="{88DE06E8-9CB7-43D5-A213-B4492D78636A}" type="pres">
      <dgm:prSet presAssocID="{FCB71620-8609-4E98-B72C-F9B78DF5DD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17B4BC-ACE6-4D2D-A1AF-A5565A1A8D15}" type="pres">
      <dgm:prSet presAssocID="{0681308D-7248-44CE-BF92-13F381332D5B}" presName="parentText" presStyleLbl="node1" presStyleIdx="0" presStyleCnt="3" custScaleY="666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09485-9D6E-45D2-A15B-5CCC831641C3}" type="pres">
      <dgm:prSet presAssocID="{93964E39-956E-48A2-AC4B-3BC7F65F058B}" presName="spacer" presStyleCnt="0"/>
      <dgm:spPr/>
      <dgm:t>
        <a:bodyPr/>
        <a:lstStyle/>
        <a:p>
          <a:endParaRPr lang="ru-RU"/>
        </a:p>
      </dgm:t>
    </dgm:pt>
    <dgm:pt modelId="{9830E85E-2984-49CF-B09F-AB06BBD46611}" type="pres">
      <dgm:prSet presAssocID="{CD74B927-7229-4220-B01F-2525B44786D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2F41A-3409-48E7-B5EE-5C61A5720426}" type="pres">
      <dgm:prSet presAssocID="{B1D631E3-F887-46F2-8C30-F0871133F2AA}" presName="spacer" presStyleCnt="0"/>
      <dgm:spPr/>
    </dgm:pt>
    <dgm:pt modelId="{FB6BA874-38C8-45DA-B6C6-D104E9D41B31}" type="pres">
      <dgm:prSet presAssocID="{28688E38-F7BF-4D2F-8BD9-A28D9C8AD64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DF4543-8B30-469B-B36D-8568A9686793}" srcId="{FCB71620-8609-4E98-B72C-F9B78DF5DDDC}" destId="{CD74B927-7229-4220-B01F-2525B44786D8}" srcOrd="1" destOrd="0" parTransId="{850475B7-40CB-4D5A-8313-B03BAF1C9C74}" sibTransId="{B1D631E3-F887-46F2-8C30-F0871133F2AA}"/>
    <dgm:cxn modelId="{442FCFB8-8D4A-4B9F-B62A-9CFAFD261336}" srcId="{FCB71620-8609-4E98-B72C-F9B78DF5DDDC}" destId="{28688E38-F7BF-4D2F-8BD9-A28D9C8AD644}" srcOrd="2" destOrd="0" parTransId="{BA0FC103-4CF5-46D2-8B7B-BAD305ECCB83}" sibTransId="{B5A5B29D-CCF1-46FE-A3D2-22956C477087}"/>
    <dgm:cxn modelId="{E1585CCA-D508-44E3-943A-A857486608FF}" type="presOf" srcId="{0681308D-7248-44CE-BF92-13F381332D5B}" destId="{4517B4BC-ACE6-4D2D-A1AF-A5565A1A8D15}" srcOrd="0" destOrd="0" presId="urn:microsoft.com/office/officeart/2005/8/layout/vList2"/>
    <dgm:cxn modelId="{0FCA389D-AC3E-491F-B20F-8E007D3BCC89}" type="presOf" srcId="{28688E38-F7BF-4D2F-8BD9-A28D9C8AD644}" destId="{FB6BA874-38C8-45DA-B6C6-D104E9D41B31}" srcOrd="0" destOrd="0" presId="urn:microsoft.com/office/officeart/2005/8/layout/vList2"/>
    <dgm:cxn modelId="{C9B0FCF4-26A5-472D-AE33-E15C032927D9}" type="presOf" srcId="{CD74B927-7229-4220-B01F-2525B44786D8}" destId="{9830E85E-2984-49CF-B09F-AB06BBD46611}" srcOrd="0" destOrd="0" presId="urn:microsoft.com/office/officeart/2005/8/layout/vList2"/>
    <dgm:cxn modelId="{929FBC57-5BF7-4C7A-810B-1DB7ED5DBBD7}" type="presOf" srcId="{FCB71620-8609-4E98-B72C-F9B78DF5DDDC}" destId="{88DE06E8-9CB7-43D5-A213-B4492D78636A}" srcOrd="0" destOrd="0" presId="urn:microsoft.com/office/officeart/2005/8/layout/vList2"/>
    <dgm:cxn modelId="{55A1352A-6DE2-4646-96B9-DADA4BA45C6F}" srcId="{FCB71620-8609-4E98-B72C-F9B78DF5DDDC}" destId="{0681308D-7248-44CE-BF92-13F381332D5B}" srcOrd="0" destOrd="0" parTransId="{23789D85-31FD-4FAE-BD62-95B785101250}" sibTransId="{93964E39-956E-48A2-AC4B-3BC7F65F058B}"/>
    <dgm:cxn modelId="{2852E88A-BF01-496C-9B53-CE7C6C1091F7}" type="presParOf" srcId="{88DE06E8-9CB7-43D5-A213-B4492D78636A}" destId="{4517B4BC-ACE6-4D2D-A1AF-A5565A1A8D15}" srcOrd="0" destOrd="0" presId="urn:microsoft.com/office/officeart/2005/8/layout/vList2"/>
    <dgm:cxn modelId="{4F27AF5F-EC74-4F3D-8F27-BD5BD5EC444E}" type="presParOf" srcId="{88DE06E8-9CB7-43D5-A213-B4492D78636A}" destId="{F6009485-9D6E-45D2-A15B-5CCC831641C3}" srcOrd="1" destOrd="0" presId="urn:microsoft.com/office/officeart/2005/8/layout/vList2"/>
    <dgm:cxn modelId="{5C303998-10B9-42E6-958C-AC1048F82B02}" type="presParOf" srcId="{88DE06E8-9CB7-43D5-A213-B4492D78636A}" destId="{9830E85E-2984-49CF-B09F-AB06BBD46611}" srcOrd="2" destOrd="0" presId="urn:microsoft.com/office/officeart/2005/8/layout/vList2"/>
    <dgm:cxn modelId="{F3C713EB-469A-417D-8B47-A592728287E6}" type="presParOf" srcId="{88DE06E8-9CB7-43D5-A213-B4492D78636A}" destId="{06E2F41A-3409-48E7-B5EE-5C61A5720426}" srcOrd="3" destOrd="0" presId="urn:microsoft.com/office/officeart/2005/8/layout/vList2"/>
    <dgm:cxn modelId="{C3FDF31E-5810-4935-BA18-5DE4AA50A980}" type="presParOf" srcId="{88DE06E8-9CB7-43D5-A213-B4492D78636A}" destId="{FB6BA874-38C8-45DA-B6C6-D104E9D41B3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CABB71-5212-4628-8842-62CEAB729BF1}" type="doc">
      <dgm:prSet loTypeId="urn:microsoft.com/office/officeart/2005/8/layout/vList5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F54CEEE-3586-4E2E-ADA1-91532D292893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                           от 12.12.2013 №84-З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40939-26AB-4912-B419-5CF602D7F6F7}" type="parTrans" cxnId="{122270B7-7757-43FD-9502-424A07423F50}">
      <dgm:prSet/>
      <dgm:spPr/>
      <dgm:t>
        <a:bodyPr/>
        <a:lstStyle/>
        <a:p>
          <a:endParaRPr lang="ru-RU"/>
        </a:p>
      </dgm:t>
    </dgm:pt>
    <dgm:pt modelId="{403E0FA0-0662-48ED-A84D-5A18A4CBA79B}" type="sibTrans" cxnId="{122270B7-7757-43FD-9502-424A07423F50}">
      <dgm:prSet/>
      <dgm:spPr/>
      <dgm:t>
        <a:bodyPr/>
        <a:lstStyle/>
        <a:p>
          <a:endParaRPr lang="ru-RU"/>
        </a:p>
      </dgm:t>
    </dgm:pt>
    <dgm:pt modelId="{3FD6F0A2-CB27-4673-AA85-A54B23703A04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                       от 09.01.2017 №18-З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1355A1-A66A-4BFD-BFDA-31F2F48151B2}" type="parTrans" cxnId="{CB706687-1F6A-49EC-A7BC-A6DA4860245D}">
      <dgm:prSet/>
      <dgm:spPr/>
      <dgm:t>
        <a:bodyPr/>
        <a:lstStyle/>
        <a:p>
          <a:endParaRPr lang="ru-RU"/>
        </a:p>
      </dgm:t>
    </dgm:pt>
    <dgm:pt modelId="{A7F8D9C4-3C71-4713-B659-688AB84ED799}" type="sibTrans" cxnId="{CB706687-1F6A-49EC-A7BC-A6DA4860245D}">
      <dgm:prSet/>
      <dgm:spPr/>
      <dgm:t>
        <a:bodyPr/>
        <a:lstStyle/>
        <a:p>
          <a:endParaRPr lang="ru-RU"/>
        </a:p>
      </dgm:t>
    </dgm:pt>
    <dgm:pt modelId="{B227E13E-AA5E-4E03-A7EE-93227C40A31F}">
      <dgm:prSet phldrT="[Текст]" custT="1"/>
      <dgm:spPr/>
      <dgm:t>
        <a:bodyPr/>
        <a:lstStyle/>
        <a:p>
          <a:pPr algn="just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7. Сроки проведения и основания </a:t>
          </a:r>
          <a:r>
            <a: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прекращения индивидуальной 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профилактической работы</a:t>
          </a:r>
          <a:endParaRPr lang="ru-RU" sz="1800" b="1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965120-FD1C-4208-96E1-ACD5E3C9181B}" type="parTrans" cxnId="{54EC3888-4EF3-44F5-8EB5-1310461ED4E1}">
      <dgm:prSet/>
      <dgm:spPr/>
      <dgm:t>
        <a:bodyPr/>
        <a:lstStyle/>
        <a:p>
          <a:endParaRPr lang="ru-RU"/>
        </a:p>
      </dgm:t>
    </dgm:pt>
    <dgm:pt modelId="{DDB160E8-9192-41D9-A6B1-154BFD4B0D38}" type="sibTrans" cxnId="{54EC3888-4EF3-44F5-8EB5-1310461ED4E1}">
      <dgm:prSet/>
      <dgm:spPr/>
      <dgm:t>
        <a:bodyPr/>
        <a:lstStyle/>
        <a:p>
          <a:endParaRPr lang="ru-RU"/>
        </a:p>
      </dgm:t>
    </dgm:pt>
    <dgm:pt modelId="{509DE278-1AB7-4E72-BD43-0BA023C9171B}">
      <dgm:prSet phldrT="[Текст]" custT="1"/>
      <dgm:spPr/>
      <dgm:t>
        <a:bodyPr/>
        <a:lstStyle/>
        <a:p>
          <a:pPr algn="just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7. Сроки проведения индивидуальной профилактической работы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6463F4-DD15-4361-B4BD-078B3CEF5315}" type="parTrans" cxnId="{DE42E537-D6E5-4C91-AE00-7C0AB5752BD4}">
      <dgm:prSet/>
      <dgm:spPr/>
      <dgm:t>
        <a:bodyPr/>
        <a:lstStyle/>
        <a:p>
          <a:endParaRPr lang="ru-RU"/>
        </a:p>
      </dgm:t>
    </dgm:pt>
    <dgm:pt modelId="{50212B49-6409-4200-9105-6F1E0DF389FF}" type="sibTrans" cxnId="{DE42E537-D6E5-4C91-AE00-7C0AB5752BD4}">
      <dgm:prSet/>
      <dgm:spPr/>
      <dgm:t>
        <a:bodyPr/>
        <a:lstStyle/>
        <a:p>
          <a:endParaRPr lang="ru-RU"/>
        </a:p>
      </dgm:t>
    </dgm:pt>
    <dgm:pt modelId="{572BAB21-65CA-4198-8429-B27FE682251A}">
      <dgm:prSet custT="1"/>
      <dgm:spPr/>
      <dgm:t>
        <a:bodyPr/>
        <a:lstStyle/>
        <a:p>
          <a:pPr algn="just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Индивидуальная профилактическая работа в отношении несовершеннолетних, их родителей, опекунов или попечителей проводится в течение срока, необходимого для оказания социальной и иной помощи несовершеннолетним, но не менее шести месяцев со дня постановки несовершеннолетних на учет или до устранения причин и условий, способствовавших безнадзорности, беспризорности, совершению несовершеннолетними правонарушений, или до достижения ими возраста восемнадцати лет, или до наступления других обстоятельств, предусмотренных законодательством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22E81F-967D-4E2C-8184-BF515D1D90F1}" type="parTrans" cxnId="{C823A716-1D6D-4789-9A7C-202EEBBC2EE4}">
      <dgm:prSet/>
      <dgm:spPr/>
      <dgm:t>
        <a:bodyPr/>
        <a:lstStyle/>
        <a:p>
          <a:endParaRPr lang="ru-RU"/>
        </a:p>
      </dgm:t>
    </dgm:pt>
    <dgm:pt modelId="{965BD137-2574-487B-8408-B6DC2DD9A9D2}" type="sibTrans" cxnId="{C823A716-1D6D-4789-9A7C-202EEBBC2EE4}">
      <dgm:prSet/>
      <dgm:spPr/>
      <dgm:t>
        <a:bodyPr/>
        <a:lstStyle/>
        <a:p>
          <a:endParaRPr lang="ru-RU"/>
        </a:p>
      </dgm:t>
    </dgm:pt>
    <dgm:pt modelId="{2E59F053-CE8A-444A-A291-00313F830C7A}">
      <dgm:prSet custT="1"/>
      <dgm:spPr/>
      <dgm:t>
        <a:bodyPr/>
        <a:lstStyle/>
        <a:p>
          <a:pPr algn="just"/>
          <a:r>
            <a:rPr lang="ru-RU" sz="1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Индивидуальная профилактическая работа в отношении несовершеннолетних начинается со дня получения органом, учреждением или иной организацией, осуществляющими профилактику безнадзорности и правонарушений несовершеннолетних, документа, являющегося основанием для проведения индивидуальной профилактической работы</a:t>
          </a:r>
          <a:endParaRPr lang="ru-RU" sz="1400" b="1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1955C7-FAD5-446C-8290-A4F727D4A0B0}" type="parTrans" cxnId="{EED6C457-A007-462C-AF3E-25109DC8491C}">
      <dgm:prSet/>
      <dgm:spPr/>
      <dgm:t>
        <a:bodyPr/>
        <a:lstStyle/>
        <a:p>
          <a:endParaRPr lang="ru-RU"/>
        </a:p>
      </dgm:t>
    </dgm:pt>
    <dgm:pt modelId="{3A46ED21-157B-479F-B667-B7F529554611}" type="sibTrans" cxnId="{EED6C457-A007-462C-AF3E-25109DC8491C}">
      <dgm:prSet/>
      <dgm:spPr/>
      <dgm:t>
        <a:bodyPr/>
        <a:lstStyle/>
        <a:p>
          <a:endParaRPr lang="ru-RU"/>
        </a:p>
      </dgm:t>
    </dgm:pt>
    <dgm:pt modelId="{3E573FFF-0D6C-4101-AA3E-FB36C0B76DA8}">
      <dgm:prSet custT="1"/>
      <dgm:spPr/>
      <dgm:t>
        <a:bodyPr/>
        <a:lstStyle/>
        <a:p>
          <a:pPr algn="just"/>
          <a:endParaRPr lang="ru-RU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CF245E-E4F8-4DB1-BA11-A561958AC534}" type="parTrans" cxnId="{C83711EB-822E-4CD5-95A7-D731052F212D}">
      <dgm:prSet/>
      <dgm:spPr/>
      <dgm:t>
        <a:bodyPr/>
        <a:lstStyle/>
        <a:p>
          <a:endParaRPr lang="ru-RU"/>
        </a:p>
      </dgm:t>
    </dgm:pt>
    <dgm:pt modelId="{D7F1183F-76F4-40D5-9888-8B59414EA0FD}" type="sibTrans" cxnId="{C83711EB-822E-4CD5-95A7-D731052F212D}">
      <dgm:prSet/>
      <dgm:spPr/>
      <dgm:t>
        <a:bodyPr/>
        <a:lstStyle/>
        <a:p>
          <a:endParaRPr lang="ru-RU"/>
        </a:p>
      </dgm:t>
    </dgm:pt>
    <dgm:pt modelId="{EA39C759-C0AA-4BCA-BF37-CE6A614A7DD0}" type="pres">
      <dgm:prSet presAssocID="{7ACABB71-5212-4628-8842-62CEAB729B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C1CD10-568E-4F7F-B2C3-6244ABBDAA2F}" type="pres">
      <dgm:prSet presAssocID="{9F54CEEE-3586-4E2E-ADA1-91532D292893}" presName="linNode" presStyleCnt="0"/>
      <dgm:spPr/>
    </dgm:pt>
    <dgm:pt modelId="{E8330343-8400-4F18-B2F4-FF5DFECB0FFE}" type="pres">
      <dgm:prSet presAssocID="{9F54CEEE-3586-4E2E-ADA1-91532D292893}" presName="parentText" presStyleLbl="node1" presStyleIdx="0" presStyleCnt="2" custScaleX="51864" custScaleY="487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F1723-6FDE-4E49-ACC0-B63B08E0BEFE}" type="pres">
      <dgm:prSet presAssocID="{9F54CEEE-3586-4E2E-ADA1-91532D292893}" presName="descendantText" presStyleLbl="alignAccFollowNode1" presStyleIdx="0" presStyleCnt="2" custScaleX="161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74663-0F6D-45B3-B697-078B550B72C1}" type="pres">
      <dgm:prSet presAssocID="{403E0FA0-0662-48ED-A84D-5A18A4CBA79B}" presName="sp" presStyleCnt="0"/>
      <dgm:spPr/>
    </dgm:pt>
    <dgm:pt modelId="{E187FBC1-E087-4926-BEB0-CE6BF26033BD}" type="pres">
      <dgm:prSet presAssocID="{3FD6F0A2-CB27-4673-AA85-A54B23703A04}" presName="linNode" presStyleCnt="0"/>
      <dgm:spPr/>
    </dgm:pt>
    <dgm:pt modelId="{25155538-A5FE-4ACC-AE78-FBF704E69A63}" type="pres">
      <dgm:prSet presAssocID="{3FD6F0A2-CB27-4673-AA85-A54B23703A04}" presName="parentText" presStyleLbl="node1" presStyleIdx="1" presStyleCnt="2" custScaleX="44951" custScaleY="490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14AD1-5D7B-43EA-9385-606E26F7A37D}" type="pres">
      <dgm:prSet presAssocID="{3FD6F0A2-CB27-4673-AA85-A54B23703A04}" presName="descendantText" presStyleLbl="alignAccFollowNode1" presStyleIdx="1" presStyleCnt="2" custScaleX="139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80D74B-FD7C-48AB-B9AE-B72A0ACDDDDC}" type="presOf" srcId="{3FD6F0A2-CB27-4673-AA85-A54B23703A04}" destId="{25155538-A5FE-4ACC-AE78-FBF704E69A63}" srcOrd="0" destOrd="0" presId="urn:microsoft.com/office/officeart/2005/8/layout/vList5"/>
    <dgm:cxn modelId="{CB706687-1F6A-49EC-A7BC-A6DA4860245D}" srcId="{7ACABB71-5212-4628-8842-62CEAB729BF1}" destId="{3FD6F0A2-CB27-4673-AA85-A54B23703A04}" srcOrd="1" destOrd="0" parTransId="{301355A1-A66A-4BFD-BFDA-31F2F48151B2}" sibTransId="{A7F8D9C4-3C71-4713-B659-688AB84ED799}"/>
    <dgm:cxn modelId="{8D1FB1A1-B184-4410-845C-764DF6E75659}" type="presOf" srcId="{572BAB21-65CA-4198-8429-B27FE682251A}" destId="{834F1723-6FDE-4E49-ACC0-B63B08E0BEFE}" srcOrd="0" destOrd="1" presId="urn:microsoft.com/office/officeart/2005/8/layout/vList5"/>
    <dgm:cxn modelId="{E179D8CF-4747-4F19-835D-9D2432ED0BCD}" type="presOf" srcId="{509DE278-1AB7-4E72-BD43-0BA023C9171B}" destId="{834F1723-6FDE-4E49-ACC0-B63B08E0BEFE}" srcOrd="0" destOrd="0" presId="urn:microsoft.com/office/officeart/2005/8/layout/vList5"/>
    <dgm:cxn modelId="{240A6419-AE03-475F-8A3F-310DBF58BD3E}" type="presOf" srcId="{7ACABB71-5212-4628-8842-62CEAB729BF1}" destId="{EA39C759-C0AA-4BCA-BF37-CE6A614A7DD0}" srcOrd="0" destOrd="0" presId="urn:microsoft.com/office/officeart/2005/8/layout/vList5"/>
    <dgm:cxn modelId="{73FFEF5D-BDB2-4545-8630-9322C6A59D08}" type="presOf" srcId="{9F54CEEE-3586-4E2E-ADA1-91532D292893}" destId="{E8330343-8400-4F18-B2F4-FF5DFECB0FFE}" srcOrd="0" destOrd="0" presId="urn:microsoft.com/office/officeart/2005/8/layout/vList5"/>
    <dgm:cxn modelId="{06598AC7-B89A-4894-B156-72396E683B91}" type="presOf" srcId="{3E573FFF-0D6C-4101-AA3E-FB36C0B76DA8}" destId="{79C14AD1-5D7B-43EA-9385-606E26F7A37D}" srcOrd="0" destOrd="2" presId="urn:microsoft.com/office/officeart/2005/8/layout/vList5"/>
    <dgm:cxn modelId="{DE42E537-D6E5-4C91-AE00-7C0AB5752BD4}" srcId="{9F54CEEE-3586-4E2E-ADA1-91532D292893}" destId="{509DE278-1AB7-4E72-BD43-0BA023C9171B}" srcOrd="0" destOrd="0" parTransId="{C06463F4-DD15-4361-B4BD-078B3CEF5315}" sibTransId="{50212B49-6409-4200-9105-6F1E0DF389FF}"/>
    <dgm:cxn modelId="{EED6C457-A007-462C-AF3E-25109DC8491C}" srcId="{3FD6F0A2-CB27-4673-AA85-A54B23703A04}" destId="{2E59F053-CE8A-444A-A291-00313F830C7A}" srcOrd="1" destOrd="0" parTransId="{A21955C7-FAD5-446C-8290-A4F727D4A0B0}" sibTransId="{3A46ED21-157B-479F-B667-B7F529554611}"/>
    <dgm:cxn modelId="{C83711EB-822E-4CD5-95A7-D731052F212D}" srcId="{3FD6F0A2-CB27-4673-AA85-A54B23703A04}" destId="{3E573FFF-0D6C-4101-AA3E-FB36C0B76DA8}" srcOrd="2" destOrd="0" parTransId="{60CF245E-E4F8-4DB1-BA11-A561958AC534}" sibTransId="{D7F1183F-76F4-40D5-9888-8B59414EA0FD}"/>
    <dgm:cxn modelId="{6ACBF1F6-3850-4AF1-9ABE-A1BCDB5FF89F}" type="presOf" srcId="{B227E13E-AA5E-4E03-A7EE-93227C40A31F}" destId="{79C14AD1-5D7B-43EA-9385-606E26F7A37D}" srcOrd="0" destOrd="0" presId="urn:microsoft.com/office/officeart/2005/8/layout/vList5"/>
    <dgm:cxn modelId="{C823A716-1D6D-4789-9A7C-202EEBBC2EE4}" srcId="{9F54CEEE-3586-4E2E-ADA1-91532D292893}" destId="{572BAB21-65CA-4198-8429-B27FE682251A}" srcOrd="1" destOrd="0" parTransId="{4E22E81F-967D-4E2C-8184-BF515D1D90F1}" sibTransId="{965BD137-2574-487B-8408-B6DC2DD9A9D2}"/>
    <dgm:cxn modelId="{122270B7-7757-43FD-9502-424A07423F50}" srcId="{7ACABB71-5212-4628-8842-62CEAB729BF1}" destId="{9F54CEEE-3586-4E2E-ADA1-91532D292893}" srcOrd="0" destOrd="0" parTransId="{81440939-26AB-4912-B419-5CF602D7F6F7}" sibTransId="{403E0FA0-0662-48ED-A84D-5A18A4CBA79B}"/>
    <dgm:cxn modelId="{54EC3888-4EF3-44F5-8EB5-1310461ED4E1}" srcId="{3FD6F0A2-CB27-4673-AA85-A54B23703A04}" destId="{B227E13E-AA5E-4E03-A7EE-93227C40A31F}" srcOrd="0" destOrd="0" parTransId="{43965120-FD1C-4208-96E1-ACD5E3C9181B}" sibTransId="{DDB160E8-9192-41D9-A6B1-154BFD4B0D38}"/>
    <dgm:cxn modelId="{44ED99F5-93C4-4D01-AD51-D2E9C9774E44}" type="presOf" srcId="{2E59F053-CE8A-444A-A291-00313F830C7A}" destId="{79C14AD1-5D7B-43EA-9385-606E26F7A37D}" srcOrd="0" destOrd="1" presId="urn:microsoft.com/office/officeart/2005/8/layout/vList5"/>
    <dgm:cxn modelId="{44B2D440-D737-4B04-B751-F66BB3AAEC61}" type="presParOf" srcId="{EA39C759-C0AA-4BCA-BF37-CE6A614A7DD0}" destId="{20C1CD10-568E-4F7F-B2C3-6244ABBDAA2F}" srcOrd="0" destOrd="0" presId="urn:microsoft.com/office/officeart/2005/8/layout/vList5"/>
    <dgm:cxn modelId="{26498101-FB40-49EE-B59E-822FB4684190}" type="presParOf" srcId="{20C1CD10-568E-4F7F-B2C3-6244ABBDAA2F}" destId="{E8330343-8400-4F18-B2F4-FF5DFECB0FFE}" srcOrd="0" destOrd="0" presId="urn:microsoft.com/office/officeart/2005/8/layout/vList5"/>
    <dgm:cxn modelId="{B4254A7B-69F4-47A5-84B1-8B8D9981C552}" type="presParOf" srcId="{20C1CD10-568E-4F7F-B2C3-6244ABBDAA2F}" destId="{834F1723-6FDE-4E49-ACC0-B63B08E0BEFE}" srcOrd="1" destOrd="0" presId="urn:microsoft.com/office/officeart/2005/8/layout/vList5"/>
    <dgm:cxn modelId="{F2AB8A66-4867-47A5-B0B7-7EC0681B2C1A}" type="presParOf" srcId="{EA39C759-C0AA-4BCA-BF37-CE6A614A7DD0}" destId="{7AF74663-0F6D-45B3-B697-078B550B72C1}" srcOrd="1" destOrd="0" presId="urn:microsoft.com/office/officeart/2005/8/layout/vList5"/>
    <dgm:cxn modelId="{2BCD4018-3B8B-491F-B175-1923DDE3E6C6}" type="presParOf" srcId="{EA39C759-C0AA-4BCA-BF37-CE6A614A7DD0}" destId="{E187FBC1-E087-4926-BEB0-CE6BF26033BD}" srcOrd="2" destOrd="0" presId="urn:microsoft.com/office/officeart/2005/8/layout/vList5"/>
    <dgm:cxn modelId="{3AF2AA12-2BFC-4F9E-BDAC-15B457BCC53E}" type="presParOf" srcId="{E187FBC1-E087-4926-BEB0-CE6BF26033BD}" destId="{25155538-A5FE-4ACC-AE78-FBF704E69A63}" srcOrd="0" destOrd="0" presId="urn:microsoft.com/office/officeart/2005/8/layout/vList5"/>
    <dgm:cxn modelId="{D4CB973B-25FF-46AC-BB70-3447CFDCF732}" type="presParOf" srcId="{E187FBC1-E087-4926-BEB0-CE6BF26033BD}" destId="{79C14AD1-5D7B-43EA-9385-606E26F7A37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7B4BC-ACE6-4D2D-A1AF-A5565A1A8D15}">
      <dsp:nvSpPr>
        <dsp:cNvPr id="0" name=""/>
        <dsp:cNvSpPr/>
      </dsp:nvSpPr>
      <dsp:spPr>
        <a:xfrm>
          <a:off x="0" y="1445"/>
          <a:ext cx="8318480" cy="8755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общие положения</a:t>
          </a:r>
          <a:endParaRPr lang="en-US" sz="1800" b="0" kern="1200" cap="none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39" y="44184"/>
        <a:ext cx="8233002" cy="790033"/>
      </dsp:txXfrm>
    </dsp:sp>
    <dsp:sp modelId="{56F679A1-5B0E-43D1-9414-1AE1861E9FC4}">
      <dsp:nvSpPr>
        <dsp:cNvPr id="0" name=""/>
        <dsp:cNvSpPr/>
      </dsp:nvSpPr>
      <dsp:spPr>
        <a:xfrm>
          <a:off x="0" y="890261"/>
          <a:ext cx="8318480" cy="8755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порядок рассмотрения материалов, поступивших в учреждение образования из органов, учреждений и иных организаций, осуществляющих профилактику безнадзорности и правонарушений несовершеннолетних </a:t>
          </a:r>
          <a:endParaRPr lang="en-US" sz="1800" b="0" kern="1200" cap="none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39" y="933000"/>
        <a:ext cx="8233002" cy="790033"/>
      </dsp:txXfrm>
    </dsp:sp>
    <dsp:sp modelId="{D4975FEF-68ED-49B8-8408-C47F195B42F6}">
      <dsp:nvSpPr>
        <dsp:cNvPr id="0" name=""/>
        <dsp:cNvSpPr/>
      </dsp:nvSpPr>
      <dsp:spPr>
        <a:xfrm>
          <a:off x="0" y="1779076"/>
          <a:ext cx="8318480" cy="8755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требования к содержанию программы индивидуальной профилактической работы и реализации ее мероприятий</a:t>
          </a:r>
          <a:endParaRPr lang="en-US" sz="1800" b="0" kern="1200" cap="none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39" y="1821815"/>
        <a:ext cx="8233002" cy="790033"/>
      </dsp:txXfrm>
    </dsp:sp>
    <dsp:sp modelId="{AB834F6A-37A9-4177-92A0-0B92113DC529}">
      <dsp:nvSpPr>
        <dsp:cNvPr id="0" name=""/>
        <dsp:cNvSpPr/>
      </dsp:nvSpPr>
      <dsp:spPr>
        <a:xfrm>
          <a:off x="0" y="2667891"/>
          <a:ext cx="8318480" cy="8755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индивидуальной профилактической работы</a:t>
          </a:r>
          <a:endParaRPr lang="en-US" sz="1800" b="0" kern="1200" cap="none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39" y="2710630"/>
        <a:ext cx="8233002" cy="790033"/>
      </dsp:txXfrm>
    </dsp:sp>
    <dsp:sp modelId="{62FD791B-CA6D-4F75-92D0-381A578B3A45}">
      <dsp:nvSpPr>
        <dsp:cNvPr id="0" name=""/>
        <dsp:cNvSpPr/>
      </dsp:nvSpPr>
      <dsp:spPr>
        <a:xfrm>
          <a:off x="0" y="3556706"/>
          <a:ext cx="8318480" cy="8755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контроль за реализацией программы индивидуальной профилактической работы</a:t>
          </a:r>
          <a:endParaRPr lang="en-US" sz="1800" b="0" kern="1200" cap="none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39" y="3599445"/>
        <a:ext cx="8233002" cy="790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F1723-6FDE-4E49-ACC0-B63B08E0BEFE}">
      <dsp:nvSpPr>
        <dsp:cNvPr id="0" name=""/>
        <dsp:cNvSpPr/>
      </dsp:nvSpPr>
      <dsp:spPr>
        <a:xfrm rot="5400000">
          <a:off x="4503128" y="-1359159"/>
          <a:ext cx="2860067" cy="558415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1. Основные термины и их определения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безнадзорность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безнадзорный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беспризорный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несовершеннолетний, находящийся в социально опасном положении,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семья, находящаяся в социально опасном положении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индивидуальная профилактическая работа</a:t>
          </a:r>
          <a:endParaRPr lang="ru-RU" sz="16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профилактика безнадзорности и правонарушений несовершеннолетних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141086" y="142500"/>
        <a:ext cx="5444535" cy="2580833"/>
      </dsp:txXfrm>
    </dsp:sp>
    <dsp:sp modelId="{E8330343-8400-4F18-B2F4-FF5DFECB0FFE}">
      <dsp:nvSpPr>
        <dsp:cNvPr id="0" name=""/>
        <dsp:cNvSpPr/>
      </dsp:nvSpPr>
      <dsp:spPr>
        <a:xfrm>
          <a:off x="0" y="561579"/>
          <a:ext cx="3141086" cy="17426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 от 12.12.2013 №84-З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070" y="646649"/>
        <a:ext cx="2970946" cy="1572535"/>
      </dsp:txXfrm>
    </dsp:sp>
    <dsp:sp modelId="{79C14AD1-5D7B-43EA-9385-606E26F7A37D}">
      <dsp:nvSpPr>
        <dsp:cNvPr id="0" name=""/>
        <dsp:cNvSpPr/>
      </dsp:nvSpPr>
      <dsp:spPr>
        <a:xfrm rot="5400000">
          <a:off x="4503128" y="1679662"/>
          <a:ext cx="2860067" cy="558415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 </a:t>
          </a:r>
          <a:r>
            <a:rPr lang="ru-RU" sz="1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1. Основные термины и их определения</a:t>
          </a:r>
          <a:endParaRPr lang="ru-RU" sz="1600" b="1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безнадзорность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безнадзорный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беспризорный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комплексная реабилитация несовершеннолетнего</a:t>
          </a:r>
          <a:endParaRPr lang="ru-RU" sz="16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несовершеннолетний, находящийся в социально опасном положении,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семья, находящаяся в социально опасном положении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индивидуальная профилактическая работа</a:t>
          </a:r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профилактика безнадзорности и правонарушений несовершеннолетних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141086" y="3181322"/>
        <a:ext cx="5444535" cy="2580833"/>
      </dsp:txXfrm>
    </dsp:sp>
    <dsp:sp modelId="{25155538-A5FE-4ACC-AE78-FBF704E69A63}">
      <dsp:nvSpPr>
        <dsp:cNvPr id="0" name=""/>
        <dsp:cNvSpPr/>
      </dsp:nvSpPr>
      <dsp:spPr>
        <a:xfrm>
          <a:off x="0" y="3594699"/>
          <a:ext cx="3141086" cy="17540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 от 09.01.2017 №18-З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627" y="3680326"/>
        <a:ext cx="2969832" cy="15828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F1723-6FDE-4E49-ACC0-B63B08E0BEFE}">
      <dsp:nvSpPr>
        <dsp:cNvPr id="0" name=""/>
        <dsp:cNvSpPr/>
      </dsp:nvSpPr>
      <dsp:spPr>
        <a:xfrm rot="5400000">
          <a:off x="4503128" y="-1359159"/>
          <a:ext cx="2860067" cy="558415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Понятие «несовершеннолетние, состоящие на учете в инспекции по делам несовершеннолетних»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141086" y="142500"/>
        <a:ext cx="5444535" cy="2580833"/>
      </dsp:txXfrm>
    </dsp:sp>
    <dsp:sp modelId="{E8330343-8400-4F18-B2F4-FF5DFECB0FFE}">
      <dsp:nvSpPr>
        <dsp:cNvPr id="0" name=""/>
        <dsp:cNvSpPr/>
      </dsp:nvSpPr>
      <dsp:spPr>
        <a:xfrm>
          <a:off x="0" y="561579"/>
          <a:ext cx="3141086" cy="17426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 от 12.12.2013 №84-З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070" y="646649"/>
        <a:ext cx="2970946" cy="1572535"/>
      </dsp:txXfrm>
    </dsp:sp>
    <dsp:sp modelId="{79C14AD1-5D7B-43EA-9385-606E26F7A37D}">
      <dsp:nvSpPr>
        <dsp:cNvPr id="0" name=""/>
        <dsp:cNvSpPr/>
      </dsp:nvSpPr>
      <dsp:spPr>
        <a:xfrm rot="5400000">
          <a:off x="4503128" y="1679662"/>
          <a:ext cx="2860067" cy="558415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Понятие </a:t>
          </a:r>
          <a:r>
            <a:rPr lang="ru-RU" sz="1800" b="1" strike="sngStrik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«несовершеннолетние, состоящие на учете в инспекции по делам несовершеннолетних»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заменено на понятие </a:t>
          </a:r>
          <a:r>
            <a:rPr lang="ru-RU" sz="1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«несовершеннолетние, с которыми проводится индивидуальная профилактическая работа»</a:t>
          </a:r>
          <a:endParaRPr lang="ru-RU" sz="18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141086" y="3181322"/>
        <a:ext cx="5444535" cy="2580833"/>
      </dsp:txXfrm>
    </dsp:sp>
    <dsp:sp modelId="{25155538-A5FE-4ACC-AE78-FBF704E69A63}">
      <dsp:nvSpPr>
        <dsp:cNvPr id="0" name=""/>
        <dsp:cNvSpPr/>
      </dsp:nvSpPr>
      <dsp:spPr>
        <a:xfrm>
          <a:off x="0" y="3594699"/>
          <a:ext cx="3141086" cy="17540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 от 09.01.2017 №18-З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627" y="3680326"/>
        <a:ext cx="2969832" cy="15828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F1723-6FDE-4E49-ACC0-B63B08E0BEFE}">
      <dsp:nvSpPr>
        <dsp:cNvPr id="0" name=""/>
        <dsp:cNvSpPr/>
      </dsp:nvSpPr>
      <dsp:spPr>
        <a:xfrm rot="5400000">
          <a:off x="3805573" y="-2543926"/>
          <a:ext cx="2680098" cy="777002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5. Категории несовершеннолетних, в отношении которых проводится индивидуальная профилактическая работа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содержащихся в приемниках-распределителях для несовершеннолетних, специальных учебно-воспитательных учреждениях, специальных лечебно-воспитательных учреждениях, социально-педагогических учреждениях;</a:t>
          </a:r>
          <a:endParaRPr lang="ru-RU" sz="105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потребление которыми наркотических средств, психотропных веществ, их аналогов, токсических либо иных одурманивающих веществ, употребление алкогольных, слабоалкогольных напитков или пива установлено в соответствии </a:t>
          </a:r>
          <a:r>
            <a:rPr lang="ru-RU" sz="1050" b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законодательством;</a:t>
          </a:r>
          <a:endParaRPr lang="ru-RU" sz="1050" b="0" u="none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отношении которых приняты решения об отказе в возбуждении уголовного дела или о прекращении производства по уголовному делу из-за </a:t>
          </a:r>
          <a:r>
            <a:rPr lang="ru-RU" sz="105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недостижения</a:t>
          </a:r>
          <a:r>
            <a:rPr lang="ru-RU" sz="105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возраста, с которого наступает уголовная ответственность, либо которые вследствие отставания в психическом развитии, не связанного с психическим расстройством (заболеванием), во время совершения общественно опасного деяния были не способны сознавать фактический характер или общественную опасность своих деяний;</a:t>
          </a:r>
          <a:endParaRPr lang="ru-RU" sz="105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подозреваемых или обвиняемых в совершении преступлений, в отношении которых избраны меры пресечения, не связанные с заключением под стражу</a:t>
          </a:r>
          <a:r>
            <a:rPr lang="ru-RU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вернувшихся из специальных учебно-воспитательных учреждений, специальных лечебно-воспитательных учреждений, если на момент выпуска из этих учреждений наложенное на них дисциплинарное взыскание не погашено или не снято</a:t>
          </a:r>
          <a:endParaRPr lang="ru-RU" sz="105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60609" y="131870"/>
        <a:ext cx="7639195" cy="2418434"/>
      </dsp:txXfrm>
    </dsp:sp>
    <dsp:sp modelId="{E8330343-8400-4F18-B2F4-FF5DFECB0FFE}">
      <dsp:nvSpPr>
        <dsp:cNvPr id="0" name=""/>
        <dsp:cNvSpPr/>
      </dsp:nvSpPr>
      <dsp:spPr>
        <a:xfrm>
          <a:off x="572" y="524578"/>
          <a:ext cx="1260037" cy="16330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                    </a:t>
          </a:r>
          <a:r>
            <a:rPr lang="ru-RU" sz="105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12.12.2013                               № 84-З 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082" y="586088"/>
        <a:ext cx="1137017" cy="1509997"/>
      </dsp:txXfrm>
    </dsp:sp>
    <dsp:sp modelId="{79C14AD1-5D7B-43EA-9385-606E26F7A37D}">
      <dsp:nvSpPr>
        <dsp:cNvPr id="0" name=""/>
        <dsp:cNvSpPr/>
      </dsp:nvSpPr>
      <dsp:spPr>
        <a:xfrm rot="5400000">
          <a:off x="3516505" y="580077"/>
          <a:ext cx="3243615" cy="77807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5. Категории несовершеннолетних, в отношении которых проводится индивидуальная профилактическая работа</a:t>
          </a:r>
          <a:endParaRPr lang="ru-RU" sz="1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содержащихся в приемниках-распределителях для несовершеннолетних</a:t>
          </a:r>
          <a:r>
            <a:rPr lang="ru-RU" sz="1100" b="1" strike="sngStrike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специальных учебно-воспитательных учреждениях, специальных лечебно-воспитательных учреждениях, </a:t>
          </a:r>
          <a:r>
            <a:rPr lang="ru-RU" sz="1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социально-педагогических учреждениях;</a:t>
          </a:r>
          <a:endParaRPr lang="ru-RU" sz="11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потребление которыми наркотических средств, психотропных веществ, их аналогов, токсических </a:t>
          </a:r>
          <a:r>
            <a:rPr lang="ru-RU" sz="1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или других </a:t>
          </a:r>
          <a:r>
            <a:rPr lang="ru-RU" sz="1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одурманивающих веществ, употребление алкогольных, слабоалкогольных напитков или пива </a:t>
          </a:r>
          <a:r>
            <a:rPr lang="ru-RU" sz="1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установлены</a:t>
          </a:r>
          <a:r>
            <a:rPr lang="ru-RU" sz="1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соответствии </a:t>
          </a:r>
          <a:r>
            <a:rPr lang="ru-RU" sz="1100" b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законодательством;</a:t>
          </a:r>
          <a:endParaRPr lang="ru-RU" sz="1100" b="0" u="none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отношении которых приняты решения об отказе в возбуждении уголовного дела или о прекращении производства по уголовному делу из-за </a:t>
          </a:r>
          <a:r>
            <a:rPr lang="ru-RU" sz="11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недостижения</a:t>
          </a:r>
          <a:r>
            <a:rPr lang="ru-RU" sz="1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возраста, с которого наступает уголовная ответственность, либо которые вследствие отставания в психическом развитии, не связанного с психическим расстройством (заболеванием), во время совершения общественно опасного деяния были не способны сознавать фактический характер или общественную опасность своих деяний </a:t>
          </a:r>
          <a:r>
            <a:rPr lang="ru-RU" sz="1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либо о прекращении проверки и разъяснении заявителю права возбудить в суде в соответствии со статьей 426 Уголовно-процессуального кодекса Республики Беларусь уголовное дело частного обвинения;</a:t>
          </a:r>
          <a:endParaRPr lang="ru-RU" sz="11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подозреваемых или обвиняемых в совершении преступлений, </a:t>
          </a:r>
          <a:r>
            <a:rPr lang="ru-RU" sz="1100" b="1" strike="sngStrike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отношении которых избраны меры пресечения, не связанные с заключением под стражу;</a:t>
          </a:r>
          <a:endParaRPr lang="ru-RU" sz="1100" b="1" strike="sngStrike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strike="noStrike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содержащихся в специальных учебно-воспитательных учреждениях, специальных лечебно-воспитательных учреждениях;</a:t>
          </a:r>
          <a:endParaRPr lang="ru-RU" sz="1100" b="1" strike="noStrike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вернувшихся из специальных учебно-воспитательных учреждений, специальных лечебно-воспитательных учреждений</a:t>
          </a:r>
          <a:r>
            <a:rPr lang="ru-RU" sz="1100" b="0" strike="sngStrike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100" b="1" strike="sngStrike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если на момент выпуска из этих учреждений наложенное на них дисциплинарное взыскание не погашено или не снято</a:t>
          </a:r>
          <a:endParaRPr lang="ru-RU" sz="1100" b="1" strike="sngStrike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47941" y="3006981"/>
        <a:ext cx="7622404" cy="2926935"/>
      </dsp:txXfrm>
    </dsp:sp>
    <dsp:sp modelId="{25155538-A5FE-4ACC-AE78-FBF704E69A63}">
      <dsp:nvSpPr>
        <dsp:cNvPr id="0" name=""/>
        <dsp:cNvSpPr/>
      </dsp:nvSpPr>
      <dsp:spPr>
        <a:xfrm>
          <a:off x="572" y="3648598"/>
          <a:ext cx="1247368" cy="1643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                                         от 09.01.2017                           № 18-З 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463" y="3709489"/>
        <a:ext cx="1125586" cy="15219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F1723-6FDE-4E49-ACC0-B63B08E0BEFE}">
      <dsp:nvSpPr>
        <dsp:cNvPr id="0" name=""/>
        <dsp:cNvSpPr/>
      </dsp:nvSpPr>
      <dsp:spPr>
        <a:xfrm rot="5400000">
          <a:off x="3564892" y="-2226892"/>
          <a:ext cx="2929825" cy="738951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6. Основания для проведения индивидуальной профилактической работы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заявления несовершеннолетнего либо его родителей, опекунов или попечителей об оказании им помощи по вопросам, относящимся к компетенции органов, учреждений и иных организаций, осуществляющих профилактику безнадзорности и правонарушений несовершеннолетних;</a:t>
          </a:r>
          <a:endParaRPr lang="ru-RU" sz="11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приговора, решения, постановления или определения суда;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постановления комиссии по делам несовершеннолетних, прокурора, следователя, органа дознания или начальника органа внутренних дел;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заключения, утвержденного руководителем органа, учреждения и иной организации, осуществляющих профилактику безнадзорности и правонарушений несовершеннолетних, по результатам проведенной проверки жалоб, заявлений или других сообщений;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иных документов, определенных настоящим Законом как основания для помещения несовершеннолетних в учреждения, осуществляющие профилактику безнадзорности и правонарушений несовершеннолетних</a:t>
          </a:r>
          <a:endParaRPr lang="ru-RU" sz="3600" kern="1200" dirty="0"/>
        </a:p>
      </dsp:txBody>
      <dsp:txXfrm rot="-5400000">
        <a:off x="1335047" y="145975"/>
        <a:ext cx="7246494" cy="2643781"/>
      </dsp:txXfrm>
    </dsp:sp>
    <dsp:sp modelId="{E8330343-8400-4F18-B2F4-FF5DFECB0FFE}">
      <dsp:nvSpPr>
        <dsp:cNvPr id="0" name=""/>
        <dsp:cNvSpPr/>
      </dsp:nvSpPr>
      <dsp:spPr>
        <a:xfrm>
          <a:off x="272" y="575276"/>
          <a:ext cx="1334774" cy="17851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                           от 12.12.2013 №84-З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430" y="640434"/>
        <a:ext cx="1204458" cy="1654863"/>
      </dsp:txXfrm>
    </dsp:sp>
    <dsp:sp modelId="{79C14AD1-5D7B-43EA-9385-606E26F7A37D}">
      <dsp:nvSpPr>
        <dsp:cNvPr id="0" name=""/>
        <dsp:cNvSpPr/>
      </dsp:nvSpPr>
      <dsp:spPr>
        <a:xfrm rot="5400000">
          <a:off x="3565073" y="885825"/>
          <a:ext cx="2929825" cy="738996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6. Основания для проведения индивидуальной профилактической работы</a:t>
          </a:r>
          <a:endParaRPr lang="ru-RU" sz="1600" b="1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заявления несовершеннолетнего либо его родителей, опекунов или попечителей об оказании им помощи по вопросам, относящимся к компетенции органов, учреждений и иных организаций, осуществляющих профилактику безнадзорности и правонарушений несовершеннолетних;</a:t>
          </a:r>
          <a:endParaRPr lang="ru-RU" sz="12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приговор, решения, постановления или определения суда;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постановления комиссии по делам несовершеннолетних, прокурора, следователя, органа дознания или начальника органа внутренних дел;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strike="sngStrike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заключения, утвержденного руководителем органа, учреждения и иной организации, осуществляющих профилактику безнадзорности и правонарушений несовершеннолетних, по результатам проведенной проверки жалоб, заявлений или других сообщений;</a:t>
          </a:r>
          <a:endParaRPr lang="ru-RU" sz="1200" b="1" strike="sngStrike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strike="sngStrike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иных документов, определенных настоящим Законом как основания для помещения несовершеннолетних в учреждения, осуществляющие профилактику безнадзорности и правонарушений несовершеннолетних</a:t>
          </a:r>
          <a:endParaRPr lang="ru-RU" sz="1200" b="1" strike="sngStrike" kern="1200" dirty="0">
            <a:solidFill>
              <a:srgbClr val="FF0000"/>
            </a:solidFill>
          </a:endParaRPr>
        </a:p>
      </dsp:txBody>
      <dsp:txXfrm rot="-5400000">
        <a:off x="1335006" y="3258914"/>
        <a:ext cx="7246938" cy="2643781"/>
      </dsp:txXfrm>
    </dsp:sp>
    <dsp:sp modelId="{25155538-A5FE-4ACC-AE78-FBF704E69A63}">
      <dsp:nvSpPr>
        <dsp:cNvPr id="0" name=""/>
        <dsp:cNvSpPr/>
      </dsp:nvSpPr>
      <dsp:spPr>
        <a:xfrm>
          <a:off x="272" y="3682374"/>
          <a:ext cx="1334733" cy="17968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                       от 09.01.2017 №18-З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428" y="3747530"/>
        <a:ext cx="1204421" cy="16665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CAE0F-6FC3-47BA-A938-2D7B08897C08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4047"/>
            <a:ext cx="2984500" cy="501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4047"/>
            <a:ext cx="2984500" cy="501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9BCEE-7B3E-4C00-BCC2-2BFD9AE6E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86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84871" cy="500856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1" cy="500856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/>
            </a:lvl1pPr>
          </a:lstStyle>
          <a:p>
            <a:fld id="{81BB8DAE-A8F3-40BC-B7A2-C2BDF704E4BC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8136"/>
            <a:ext cx="5510530" cy="4507706"/>
          </a:xfrm>
          <a:prstGeom prst="rect">
            <a:avLst/>
          </a:prstGeom>
        </p:spPr>
        <p:txBody>
          <a:bodyPr vert="horz" lIns="93122" tIns="46561" rIns="93122" bIns="4656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514531"/>
            <a:ext cx="2984871" cy="500856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4531"/>
            <a:ext cx="2984871" cy="500856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/>
            </a:lvl1pPr>
          </a:lstStyle>
          <a:p>
            <a:fld id="{4A8C9BDF-8156-4803-AC60-204ABD50D4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68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563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378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934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s://kodeksy-by.com/zakon_rb_ob_osnovah_sistemy_profilaktiki_beznadzornosti_i_pravonarushenij_nesovershennoletnih/5.htm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7786742" cy="316835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mtClean="0">
                <a:solidFill>
                  <a:srgbClr val="C00000"/>
                </a:solidFill>
              </a:rPr>
              <a:t>Деятельность учреждений образования </a:t>
            </a:r>
            <a:br>
              <a:rPr lang="ru-RU" sz="4800" b="1" smtClean="0">
                <a:solidFill>
                  <a:srgbClr val="C00000"/>
                </a:solidFill>
              </a:rPr>
            </a:br>
            <a:r>
              <a:rPr lang="ru-RU" sz="4800" b="1" smtClean="0">
                <a:solidFill>
                  <a:srgbClr val="C00000"/>
                </a:solidFill>
              </a:rPr>
              <a:t>по </a:t>
            </a:r>
            <a:r>
              <a:rPr lang="ru-RU" sz="4800" b="1" dirty="0" smtClean="0">
                <a:solidFill>
                  <a:srgbClr val="C00000"/>
                </a:solidFill>
              </a:rPr>
              <a:t>организации ИПР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71192" y="5380672"/>
            <a:ext cx="7272808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Карпушева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Наталья Михайловна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заместитель начальника управления воспитательной и социальной работы, </a:t>
            </a:r>
          </a:p>
          <a:p>
            <a:pPr algn="r" eaLnBrk="0" hangingPunct="0"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доцент кафедры философии и гуманитарных проблем образования Минского городского института развития образования</a:t>
            </a:r>
          </a:p>
          <a:p>
            <a:pPr algn="just"/>
            <a:endParaRPr lang="ru-RU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04664"/>
            <a:ext cx="82443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>
              <a:spcBef>
                <a:spcPct val="20000"/>
              </a:spcBef>
              <a:buClr>
                <a:srgbClr val="003366"/>
              </a:buClr>
              <a:buSzPct val="75000"/>
              <a:defRPr/>
            </a:pP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ГУО «Минский городской институт развития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34803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3528" y="-5679"/>
            <a:ext cx="8500529" cy="842392"/>
          </a:xfrm>
          <a:prstGeom prst="rect">
            <a:avLst/>
          </a:prstGeom>
          <a:solidFill>
            <a:schemeClr val="bg1">
              <a:alpha val="5215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spcBef>
                <a:spcPct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рассмотрения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071546"/>
            <a:ext cx="8280920" cy="12022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Заместитель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директора по основной деятельности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совместно со специалистами социально-педагогический и психологической службы, классными руководителями,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кураторами, мастерами производственного обучения, воспитателями общежития (в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течение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10 календарных дней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организует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72887E0A-897F-46D9-8F49-839D5C61A8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3574336"/>
              </p:ext>
            </p:extLst>
          </p:nvPr>
        </p:nvGraphicFramePr>
        <p:xfrm>
          <a:off x="395536" y="2424336"/>
          <a:ext cx="8462744" cy="4433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5" descr="Картинки по запросу информация">
            <a:extLst>
              <a:ext uri="{FF2B5EF4-FFF2-40B4-BE49-F238E27FC236}">
                <a16:creationId xmlns="" xmlns:a16="http://schemas.microsoft.com/office/drawing/2014/main" id="{A86D5557-CB5F-4323-9D59-664913176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0"/>
            <a:ext cx="213995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28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 специалистов СППС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929718" cy="4857784"/>
          </a:xfrm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проведении диагностики обязан использовать комплекс диагностических методик, направленных на изучение :</a:t>
            </a:r>
          </a:p>
          <a:p>
            <a:pPr marL="714375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уровня тревожности и сниженного настроения 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субдепрессии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714375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акцентуаций характера, индивидуальных особенностей, эмоционального состояния несовершеннолетнего; уровня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обучаемости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14375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оценку склонности к агрессивному поведению; </a:t>
            </a:r>
          </a:p>
          <a:p>
            <a:pPr marL="714375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ценностных ориентаций; </a:t>
            </a:r>
          </a:p>
          <a:p>
            <a:pPr marL="714375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диагностику мотивации учения 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внеучебных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интересов; </a:t>
            </a:r>
          </a:p>
          <a:p>
            <a:pPr marL="714375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направленности личности (интересов и склонностей) и др. </a:t>
            </a:r>
          </a:p>
          <a:p>
            <a:pPr algn="just">
              <a:buClr>
                <a:srgbClr val="C00000"/>
              </a:buClr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социальный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проведении социально-педагогической диагностики рекомендуется использовать:</a:t>
            </a:r>
          </a:p>
          <a:p>
            <a:pPr marL="714375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педагогические методы (наблюдение, анализ, изучение личности подростка, его родителей (законных представителей, а также социального окружения),</a:t>
            </a:r>
          </a:p>
          <a:p>
            <a:pPr marL="714375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 и социологические (анкетирование, проектирование, интервью, социальное проектирование)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Обращаем внимание!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929718" cy="5429288"/>
          </a:xfrm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результатам диагностики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определяется актуальность проблемы и, опираясь на полученные результаты, подбираются методы, формы и средства оказания социально-педагогической поддержки и психологической помощи несовершеннолетнему.</a:t>
            </a:r>
          </a:p>
          <a:p>
            <a:pPr algn="just">
              <a:buClr>
                <a:srgbClr val="C00000"/>
              </a:buCl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выявления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несовершеннолетних, оказавшихся в неблагополучной ситуации,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необходимо:</a:t>
            </a:r>
          </a:p>
          <a:p>
            <a:pPr algn="just">
              <a:buClr>
                <a:srgbClr val="C00000"/>
              </a:buClr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организовать работу в соответствии с Методическими рекомендациями по межведомственному взаимодействию субъектов профилактики в вопросах выявления детей, оказавшихся в неблагополучной ситуации;</a:t>
            </a:r>
          </a:p>
          <a:p>
            <a:pPr algn="just">
              <a:buClr>
                <a:srgbClr val="C00000"/>
              </a:buClr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принять меры, направленные на защиту жизни и здоровья несовершеннолетнего.</a:t>
            </a:r>
          </a:p>
          <a:p>
            <a:pPr algn="just">
              <a:buClr>
                <a:srgbClr val="C00000"/>
              </a:buClr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3528" y="-5679"/>
            <a:ext cx="8500529" cy="842392"/>
          </a:xfrm>
          <a:prstGeom prst="rect">
            <a:avLst/>
          </a:prstGeom>
          <a:solidFill>
            <a:schemeClr val="bg1">
              <a:alpha val="5215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spcBef>
                <a:spcPct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профилактической работы и реализации ее мероприятий</a:t>
            </a: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08720"/>
            <a:ext cx="5040560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Программа индивидуальной профилактической работы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является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системообразующим компонентом процесса ИПР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с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несовершеннолетним и его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родителями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(законными представителями),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разрабатывается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 учетом характера совершенного противоправного деяния, диагностики личности несовершеннолетнего,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предполагает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промежуточный и итоговый анализ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результатов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print"/>
          <a:srcRect l="1852" t="5409"/>
          <a:stretch/>
        </p:blipFill>
        <p:spPr>
          <a:xfrm>
            <a:off x="5436096" y="548680"/>
            <a:ext cx="3600401" cy="604867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251520" y="3789040"/>
            <a:ext cx="50405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К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разработке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программы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целесообразно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привлекать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законных представителей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несовершеннолетнего, которые наряду с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педагогами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(специалисты СППС, классные руководители, кураторы, мастера производственного обучения, воспитатели общежитий и иные заинтересованные</a:t>
            </a:r>
            <a:r>
              <a:rPr lang="ru-RU" i="1" dirty="0" smtClean="0"/>
              <a:t>)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являются 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</a:rPr>
              <a:t>участниками реализации ее мероприятий.</a:t>
            </a:r>
          </a:p>
        </p:txBody>
      </p:sp>
      <p:pic>
        <p:nvPicPr>
          <p:cNvPr id="6" name="Picture 5" descr="Картинки по запросу информация">
            <a:extLst>
              <a:ext uri="{FF2B5EF4-FFF2-40B4-BE49-F238E27FC236}">
                <a16:creationId xmlns="" xmlns:a16="http://schemas.microsoft.com/office/drawing/2014/main" id="{A86D5557-CB5F-4323-9D59-664913176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786454"/>
            <a:ext cx="714380" cy="476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6093296"/>
            <a:ext cx="5076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Ведение личных дел, УПД  законодательством не предусмотрено!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35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686800" cy="838200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 ИПР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686800" cy="58578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составлении программы следует учитывать:</a:t>
            </a:r>
          </a:p>
          <a:p>
            <a:pPr marL="6286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особенности возраста несовершеннолетнего;</a:t>
            </a:r>
          </a:p>
          <a:p>
            <a:pPr marL="6286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специфику психофизического развития;</a:t>
            </a:r>
          </a:p>
          <a:p>
            <a:pPr marL="6286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протекания возрастных кризисов, в частности, подросткового, проявлениями которого являются упрямство, негативизм, обесценивание взрослых, отрицательное отношение к их требованиям.</a:t>
            </a:r>
          </a:p>
          <a:p>
            <a:pPr algn="just">
              <a:buNone/>
            </a:pP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должна предусматривать и включать :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вовлечение несовершеннолетнего и его окружения в процесс преодоления проблемной ситуации;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освоения учащимся позитивного опыта разрешения проблем;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взаимодействия учреждений образования и инспекции по делам несовершеннолетних в случае отсутствия учащегося на учебных занятиях;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индивидуальные и групповые занятия с учащимися, групповые занятия с родителями, консультации </a:t>
            </a:r>
          </a:p>
          <a:p>
            <a:pPr algn="just">
              <a:buNone/>
            </a:pP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Индивидуальные и групповые занятия с несовершеннолетним 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должны проводиться </a:t>
            </a:r>
            <a:r>
              <a:rPr lang="ru-RU" sz="1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реже 1-2 раз в неделю, длительность занятия –от 45 минут до 1 часа.</a:t>
            </a:r>
          </a:p>
          <a:p>
            <a:pPr algn="just">
              <a:buNone/>
            </a:pPr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Обращаем внимание! 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Учреждение образования в течение дня обязано информировать ИДН по месту фактического проживания об отсутствии на занятиях учащегося, с которым субъектами профилактики проводится ИПР.</a:t>
            </a:r>
          </a:p>
          <a:p>
            <a:pPr algn="just">
              <a:buNone/>
            </a:pP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686800" cy="838200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ИПР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специалистами СППС проводятся </a:t>
            </a:r>
            <a:r>
              <a:rPr lang="ru-RU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целью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предоставления несовершеннолетнему, родителям (законным представителям) и педагогическим работникам информации по вопросам, связанным с развитием и поведением ребенка. </a:t>
            </a:r>
            <a:r>
              <a:rPr lang="ru-RU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мере необходимости, продолжительность их составляет не менее 30 минут.</a:t>
            </a:r>
          </a:p>
          <a:p>
            <a:pPr algn="just"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Групповые занятия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(консультации, семинары)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родите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лей (законных представителей) проводятся не реже 1 раза в месяц, длительность занятия зависит от применяемой методики и составляет от 45 минут до 2 часов.</a:t>
            </a:r>
          </a:p>
          <a:p>
            <a:pPr algn="just"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отношении родителей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(законных представителей) иногородних учащихся учреждений профессионально-технического или среднего специального образования, вспомогательных школ-интернатов, специальных общеобразовательных школ-интернатов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реализуются мероприятия во взаимодействии с социально-педагогическим центром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(далее –СПЦ)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месту жительства родителей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(законных представителей). 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Обращаем внимание</a:t>
            </a:r>
            <a:r>
              <a:rPr lang="ru-RU" sz="1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разработки программ ИПР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рекомендуется использовать учебно-методические пособия и иные издания, рекомендованные Министерством образования Республики Беларусь, перечень которых представлен на Национальном образовательном портале 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www.adu.by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Организация воспитания). </a:t>
            </a:r>
          </a:p>
          <a:p>
            <a:pPr algn="just">
              <a:buNone/>
            </a:pP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Индивидуальные, групповые занятия, консультации специалистов СППС регистрируются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журнале учета консультаций участников образовательного процесса. </a:t>
            </a:r>
          </a:p>
          <a:p>
            <a:pPr algn="just">
              <a:buNone/>
            </a:pP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 программы классными руководителями, кураторами учебных групп, воспитателями общежитий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регистрируются в соответствующей документации.</a:t>
            </a:r>
          </a:p>
          <a:p>
            <a:pPr algn="just">
              <a:buNone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686800" cy="838200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ИПР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ИПР должна предусматривать следующие направления в работе:</a:t>
            </a:r>
          </a:p>
          <a:p>
            <a:pPr marL="142875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вовлечение его в социально-значимую деятельность; </a:t>
            </a:r>
          </a:p>
          <a:p>
            <a:pPr marL="142875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положения несовершеннолетнего в учебном коллективе, внедрение технологии позитивного восприятия обучающегося; </a:t>
            </a:r>
          </a:p>
          <a:p>
            <a:pPr marL="142875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оказание ему помощи в формировании жизненных планов, ценностных ориентаций; </a:t>
            </a:r>
          </a:p>
          <a:p>
            <a:pPr marL="142875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у несовершеннолетнего ответственности и дисциплины, чувства собственного достоинства;</a:t>
            </a:r>
          </a:p>
          <a:p>
            <a:pPr marL="142875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потребности подростка в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самосовершенствованиии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самовоспитании на основе анализа своих поступков, выработки самокритичного отношения к себе, выбора некоего идеала для подражания, принятия системы определенных нравственных ценностей и критериев для оценки своего поведения; </a:t>
            </a:r>
          </a:p>
          <a:p>
            <a:pPr marL="142875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активизацию положительной мотивации деятельности подростка, предполагающую различные воспитательные приемы: внушение, убеждение, пример, методика «равный обучает равного» и др. ;</a:t>
            </a:r>
          </a:p>
          <a:p>
            <a:pPr marL="142875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 также создание условий для освоения обучающимся позитивного опыта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разрешени.я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проблем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ИПР должна включать мероприятия, индивидуальные и групповые занятия по:</a:t>
            </a:r>
          </a:p>
          <a:p>
            <a:pPr marL="142875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интеллектуальному и нравственному развитию личности обучающихся в соответствии с интересами общества;</a:t>
            </a:r>
          </a:p>
          <a:p>
            <a:pPr marL="142875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формированию у несовершеннолетних правосознания и правовой культуры; </a:t>
            </a:r>
          </a:p>
          <a:p>
            <a:pPr marL="142875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пропаганде здорового образа жизни; повышению правовой культуры родителей.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ИПР.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Комментарии по заполнению граф</a:t>
            </a:r>
            <a:b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35785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«Фамилия, имя, отчество (если таковое имеется) несовершеннолетнего» 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прописывается полностью, рекомендуется также указывать группу и курс, на котором обучается несовершеннолетний. </a:t>
            </a:r>
          </a:p>
          <a:p>
            <a:pPr algn="just"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«Дата рождения» 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указывается число, месяц и год рождения несовершеннолетнего. </a:t>
            </a:r>
          </a:p>
          <a:p>
            <a:pPr algn="just"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«Адрес проживания (пребывания)несовершеннолетнего» 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указывается один адрес (место фактического проживания несовершеннолетнего на период обучения).</a:t>
            </a:r>
          </a:p>
          <a:p>
            <a:pPr algn="just"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«Сведения о его родителях (законных представителях)» 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указать ФИО (полностью)родителей (законных представителей), дату их рождения, место работы, адрес проживания и др.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ребенок имеет статус ребенка-сироты или ребенка, оставшегося без попечения родителей, необходимо указать причину и дату приобретения данного статуса) (например, родители лишены родительских прав, сведения об отце внесены со слов матери, не состоящей в браке, и др.).</a:t>
            </a:r>
            <a:endParaRPr lang="ru-RU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ИПР.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Комментарии по заполнению граф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678661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«Категория несовершеннолетнего, в отношении которого проводится индивидуальная профилактическая работа»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Указывается статья 5 Закона Республики Беларусь № 200-3от 31.05.2003г. «Об основах системы профилактики безнадзорности и правонарушений несовершеннолетних» (прописывается абзац из данной статьи словами, например, «в соответствии с абзацем 6 статьи 5 Закона Республики Беларусь «Об основах системы профилактики безнадзорности и правонарушений несовершеннолетних») привлеченный к административной ответственности по статье 17.3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Республики Беларусь» и т.д.).</a:t>
            </a:r>
          </a:p>
          <a:p>
            <a:pPr algn="just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«Номер и дата поступления документа, являющегося основанием для проведения ИПР»,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Указывается наименование документа (например, постановление КДН (№ и дата) и др.), входящий (№ и дата зарегистрированного документа в журнале учета входящей документации в учреждении образования). 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ИПР.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Комментарии по заполнению граф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1071546"/>
            <a:ext cx="8929718" cy="578645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«Выявленная проблемная ситуация»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указать причины,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которые привели к тому, что с несовершеннолетним организована ИПР (например, высокий уровень тревожности, низкая самооценка, низкий уровень развития эмоционально- волевой сферы,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конформность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подверженность чужому влиянию, межличностный конфликт, общается с группой сверстников с антиобщественной направленностью, не сформированы жизненные цели, нарушены детско-родительские отношения и т.д.).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случае, если с несовершеннолетним ранее проводилась ИПР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другом учреждении образования, то к программе, которая запрашивается из предыдущего учреждения образования вместе с копией документа, являющегося основанием для ее проведения, делаются дополнения, которые рассматриваются на заседании совета учреждения образования по профилактике безнадзорности и правонарушений несовершеннолетних.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Прямоугольник 2">
            <a:extLst>
              <a:ext uri="{FF2B5EF4-FFF2-40B4-BE49-F238E27FC236}">
                <a16:creationId xmlns="" xmlns:a16="http://schemas.microsoft.com/office/drawing/2014/main" id="{AEC57270-E922-4C4A-85BD-361637FF1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1052736"/>
            <a:ext cx="4248472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u="sng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</a:t>
            </a:r>
            <a:r>
              <a:rPr lang="ru-RU" altLang="ru-RU" sz="20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/>
              <a:t/>
            </a:r>
            <a:br>
              <a:rPr lang="ru-RU" altLang="ru-RU" sz="2400" b="1" dirty="0"/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 порядок организации и проведения индивидуальной профилактической работы (далее – ИПР) в отношении несовершеннолетних в учреждениях образования</a:t>
            </a:r>
            <a:endParaRPr lang="ru-RU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60648"/>
            <a:ext cx="4032448" cy="628035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8951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ИПР.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Комментарии по заполнению граф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1071546"/>
            <a:ext cx="8858280" cy="578645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Наименование мероприятия»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указании мероприятия необходимо указывать фамилию, инициалы или имя несовершеннолетнего и его родителей(не рекомендуется часто употреблять слова «несовершеннолетний», «родители», «мать несовершеннолетнего»).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Например, разъяснение Ивановой Н.И.о необходимости осуществления усиленного контроля за поведением сына Ивана в свободное от учебы время, привлечение ближайших родственников Ивана(сестры Варвары, дяди Степана , тети Елены и т.д.) к процессу воспитания Ивана, организации его досуга, изучению круга общения, вовлечения Ивана в семейные дела (через посещение по месту жительства, беседы по телефону, приглашение в учреждение образования и т.д.).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ИПР.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Комментарии по заполнению граф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285720" y="1142984"/>
            <a:ext cx="8501122" cy="5715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«Сроки исполнения»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указывать конкретный месяц, неделю или число проведения мероприятия, не рекомендуется использовать слова и словосочетания: «постоянно», «в случае обращения», «по запросам», «сентябрь – август», «в течение года», «по мере необходимости».</a:t>
            </a:r>
          </a:p>
          <a:p>
            <a:pPr algn="just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«Исполнитель»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сначала указывать фамилию, инициалы, затем должность. </a:t>
            </a:r>
          </a:p>
          <a:p>
            <a:pPr algn="just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«Отметка о выполнении»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указывать конкретную дату проведения мероприятия, не рекомендуется писать«выполнено».</a:t>
            </a:r>
          </a:p>
          <a:p>
            <a:pPr marL="95250" indent="114300" algn="just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Обращаем внимание!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разработке мероприятий программы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случае необходимости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учреждение образования обращается с запросом в ИДН, ГУО «СПЦ», ГУО «Центр коррекционно-развивающего обучения и реабилитации», ГУ «ТЦСОН»,УЗ др. о необходимости проводить работу и предоставлении планируемых мероприятий с обучающимся и его родителями для последующего включения в программу (учитывать специфику района). </a:t>
            </a:r>
          </a:p>
          <a:p>
            <a:pPr marL="95250" indent="114300"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случае, если ответ на запрос приходит после рассмотрения программы, то пред оставленные мероприятия оформляются дополнениями к программе и рассматриваются на последующем заседании СП. Отметка о выполнении запланированных мероприятий ИДН, УЗ и т.д. не выставляется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ИПР.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Комментарии по заполнению граф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«Диагностика»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указать диагностические методики, необходимые для обязательного и дополнительного изучения индивидуальных особенностей и личностных качеств несовершеннолетнего и его окружения.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случае,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учреждении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нет педагога-психолога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необходимо обратиться в ГУО «Социально-педагогический центр» для проведения диагностических методик с данным учащимся.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ИПР.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Комментарии по заполнению граф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214282" y="1142984"/>
            <a:ext cx="8572560" cy="57150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 и коррекция», «Просвещение», «Консультирование», «Организация досуга(временной трудовой занятости)»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указывать конкретные мероприятия с названием, датами проведения в соответствии с годовыми планами всех субъектов ИПР.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«Профилактика и коррекция»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Запланировать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информирование ИДН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месту пребывания несовершеннолетнего в выходные и праздничные дни.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отсутствия учащегося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учебных занятиях и невозможности установления причины его отсутствия учреждение образования незамедлительно информирует ИДН в течение 1 дня.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ИПР.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Комментарии по заполнению граф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214282" y="1142984"/>
            <a:ext cx="8572560" cy="57150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«Организация досуга(временной трудовой занятости)»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Обязательно предусмотреть занятость учащегося в объединениях по интересам, мероприятия по организации его временной трудовой занятости в период каникул.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Обращаем внимание!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работе с родителями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иногородних учащихся целесообразно привлекать специалистов ГУО «Социально-педагогический центр»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(направить запрос в СПЦ об оказании содействия в организации психологической помощи, социально-педагогической поддержки законным представителям несовершеннолетнего с обязательным указанием сроков предоставления информации о выполнении мероприятий).</a:t>
            </a:r>
          </a:p>
          <a:p>
            <a:pPr algn="just">
              <a:buNone/>
            </a:pP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3529" y="-5679"/>
            <a:ext cx="6480720" cy="842392"/>
          </a:xfrm>
          <a:prstGeom prst="rect">
            <a:avLst/>
          </a:prstGeom>
          <a:solidFill>
            <a:schemeClr val="bg1">
              <a:alpha val="5215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индивидуальной профилактической работы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857232"/>
            <a:ext cx="9144000" cy="16850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Информация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об организации ИПР с несовершеннолетним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рассматривается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на заседании совета учреждения образования по профилактике безнадзорности и правонарушений несовершеннолетних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течение 14 календарных дней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 дня поступления в учреждение образования документа, являющегося основанием для проведения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ИПР.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357694"/>
            <a:ext cx="9144001" cy="13665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 участию в рассмотрении вопроса о проведении ИПР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приглашаются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родители (законные представители)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несовершеннолетнего. Также могут быть приглашены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представители государственных органов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учреждений и иных организаций, которые будут привлечены к реализации мероприятий программы.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810021"/>
            <a:ext cx="9144000" cy="1047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течение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календарных дней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после составления программы учреждение образования знакомит родителей (законных представителей) несовершеннолетнего с ее содержанием (под подпись) 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представляет им выписку из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программы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Картинки по запросу информация">
            <a:extLst>
              <a:ext uri="{FF2B5EF4-FFF2-40B4-BE49-F238E27FC236}">
                <a16:creationId xmlns="" xmlns:a16="http://schemas.microsoft.com/office/drawing/2014/main" id="{A86D5557-CB5F-4323-9D59-664913176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82" y="0"/>
            <a:ext cx="1394197" cy="92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0" y="2571744"/>
            <a:ext cx="9144000" cy="16850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заседании совета профилактики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рассматривается проект программы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вносятся необходимые дополнения и (или) изменения, устанавливается периодичность анализа реализации мероприятий программы. Основным критерием при проведении анализа реализации мероприятий программы должна быть сравнительная динамика позитивных изменений в поведении несовершеннолетнего.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64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ИПР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6286544"/>
          </a:xfrm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ознакомить всех субъекто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индивидуальной профилактической работы учреждения образования с программой под подпись.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конце программы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проставляется отметка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рассмотрении программы на заседании совета учреждения образования по профилактике безнадзорности и правонарушений несовершеннолетних с указанием № протокола и даты («рассмотрено на заседании совета учреждения образования по профилактике безнадзорности и правонарушений несовершеннолетних № ____ (дата)»).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анализа ситуаций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535782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Уясните сущность проблемы, каждого из предлагаемых путей ее решения;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решения проблем тщательно отберите и проанализируйте факты;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определите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критериальную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основу для рассмотрения предложенных проблем;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выявите обусловленность каждого из предлагаемых путей их решения;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проанализируйте и оцените их в соответствии с избранными критериями;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аргументированно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изложите свою позицию и отношение к рассматриваемым проблемам и путям их решения;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предложите решение проблемы.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ИПР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071546"/>
            <a:ext cx="8686800" cy="6286544"/>
          </a:xfrm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Результативность выполнения программы </a:t>
            </a:r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ИПР </a:t>
            </a:r>
            <a:r>
              <a:rPr lang="ru-RU" sz="26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рассматривается н</a:t>
            </a:r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заседании совета по профилактике безнадзорности и правонарушений несовершеннолетних </a:t>
            </a:r>
            <a:r>
              <a:rPr lang="ru-RU" sz="26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реже одного раза в квартал</a:t>
            </a:r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 которое все </a:t>
            </a:r>
            <a:r>
              <a:rPr lang="ru-RU" sz="26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исполнители предоставляют </a:t>
            </a:r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аналитическую информацию о проделанной работе.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оценки эффективности проводимой ИПР с обучающимся</a:t>
            </a:r>
          </a:p>
          <a:p>
            <a:pPr indent="190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предоставлении промежуточного анализа по реализации программы и необходимо в выводе указать, что проводимые мероприятия позволили достичь определенного результата (положительного или отрицательного).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ИПР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071546"/>
            <a:ext cx="8686800" cy="6286544"/>
          </a:xfrm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наблюдения положительной динамики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работу следует продолжать по данной программе.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наблюдения отрицательной динамики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внести дополнения в программу индивидуальной профилактической работы по необходимым направлениям работы.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Дополнения к программе ИПР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рассматриваются на совете учреждения образования по профилактике безнадзорности и правонарушений несовершеннолетних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72887E0A-897F-46D9-8F49-839D5C61A8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2943565"/>
              </p:ext>
            </p:extLst>
          </p:nvPr>
        </p:nvGraphicFramePr>
        <p:xfrm>
          <a:off x="609600" y="1371600"/>
          <a:ext cx="8318480" cy="4433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4" name="Picture 19" descr="Картинки по запросу СОДЕРЖАНИЕ">
            <a:extLst>
              <a:ext uri="{FF2B5EF4-FFF2-40B4-BE49-F238E27FC236}">
                <a16:creationId xmlns:a16="http://schemas.microsoft.com/office/drawing/2014/main" xmlns="" id="{1BC2C18F-C473-41E2-9D32-1066CA2B9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53376" y="116632"/>
            <a:ext cx="7474704" cy="720080"/>
          </a:xfrm>
          <a:prstGeom prst="rect">
            <a:avLst/>
          </a:prstGeom>
          <a:solidFill>
            <a:schemeClr val="bg1">
              <a:alpha val="5215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методических рекомендаций: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ИПР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62865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Ожидаемые результаты реализации программы</a:t>
            </a:r>
          </a:p>
          <a:p>
            <a:pPr marL="171450" indent="1905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Должны быть направлены на решение выявленной проблемной ситуации.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marL="0" indent="190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фактов совершения правонарушений, связанных с употреблением спиртных напитков;</a:t>
            </a:r>
          </a:p>
          <a:p>
            <a:pPr marL="0" indent="190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фактов асоциального поведения, повторного совершения правонарушений; </a:t>
            </a:r>
          </a:p>
          <a:p>
            <a:pPr marL="0" indent="190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соблюдение правил ЗОЖ и негативное отношение к вредным привычкам; </a:t>
            </a:r>
          </a:p>
          <a:p>
            <a:pPr marL="0" indent="190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устойчивая жизненная позиция и умение противостоять негативному влиянию социального окружения;</a:t>
            </a:r>
          </a:p>
          <a:p>
            <a:pPr marL="0" indent="190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умение контролировать свои поступки и действия; </a:t>
            </a:r>
          </a:p>
          <a:p>
            <a:pPr marL="0" indent="190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понимание и усвоение правил поведения в УО и в общественных местах;</a:t>
            </a:r>
          </a:p>
          <a:p>
            <a:pPr marL="0" indent="190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изменение круга общения;</a:t>
            </a:r>
          </a:p>
          <a:p>
            <a:pPr marL="0" indent="190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участие жизни УО и др.</a:t>
            </a:r>
            <a:endParaRPr lang="ru-RU" sz="2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 самоанализа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проводимой работы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53578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Предварительная работа: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ходе реализации программы  (проведения профилактической работы) делайте отметки о фактах, составляющих проблемную ситуацию.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Обозначайте проблемы вопросительными знаками, фиксируйте предлагаемые пути их решения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ходе самоанализа: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обоснуйте достоинства и недостатки отвергнутого пути решения;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оцените сделанный выбор;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объясните достоинства и недостатки избранного пути;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Перейдите к выбору других путей решения либо завершите работу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Рис.Алгоритм анализа проблемных ситуаций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5214950"/>
          <a:ext cx="7643865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955"/>
                <a:gridCol w="2547955"/>
                <a:gridCol w="25479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решения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776864" cy="838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Прежде, чем принять решение,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Проверьте себя!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2819" name="Picture 2" descr="C:\Users\Lenovo\Desktop\квадрат декарт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8662" y="1071546"/>
            <a:ext cx="7154283" cy="53578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Документооборот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ходе проведения ИПР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991600" cy="6715172"/>
          </a:xfrm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программе приобщается информация, поступившая из органов, учреждений и иных организаций, осуществляющих профилактику безнадзорности и правонарушений несовершеннолетних, содержащая сведения о несовершеннолетнем. </a:t>
            </a:r>
            <a:r>
              <a:rPr lang="ru-RU" sz="2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Например, копии постановлений комиссии по делам несовершеннолетних; информация о занятости, успеваемости и другая информация, характеризующая образ жизни и поведение несовершеннолетнего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Обращаем внимание! 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принятия решения комиссией по делам несовершеннолетних о проведении комплексной реабилитации несовершеннолетнего с которым на данный момент реализуется программа ИПР) либо признания его координационным советом в СОП необходимо организовать работу в соответствии с соответствующими нормативными правовыми актами. </a:t>
            </a:r>
            <a:r>
              <a:rPr lang="ru-RU" sz="2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программы комплексной реабилитации либо мероприятия по устранению причин социально опасного положения целесообразно включать мероприятия программы ИПР, которые не выполнены на день разработки для направления их в УО,  СПЦ либо в детское </a:t>
            </a:r>
            <a:r>
              <a:rPr lang="ru-RU" sz="2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интернатное</a:t>
            </a:r>
            <a:r>
              <a:rPr lang="ru-RU" sz="2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учреждение.</a:t>
            </a:r>
            <a:endParaRPr lang="ru-RU" sz="21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Документооборот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ходе проведения ИПР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785818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изменения стату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 одновременно </a:t>
            </a: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специалисты СППС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учреждения образования, в котором обучается несовершеннолетний и где в отношении него проводится ИПР, </a:t>
            </a: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передают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копии программы, психологической характеристики обучающегося, аналитических справок о результатах проделанной работы, иные материалы специалистам СПЦ (детского </a:t>
            </a:r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интернатного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учреждения), которые будут сопровождать комплексную реабилитацию. </a:t>
            </a:r>
          </a:p>
          <a:p>
            <a:pPr algn="just"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Обращаем внимание!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проживания несовершеннолетнего, в отношении которого проводится ИПР, в общежитии УПО, во вспомогательной школе-интернате, специальной общеобразовательной школе-интернате и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целях создания эффективной системы профилактики преступлений и иных правонарушений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среди несовершеннолетних руководитель учреждения образования по месту обучения несовершеннолетнего может обратиться в СПЦ по месту жительства родителей (законных представителей) несовершеннолетнего с запросом об оказании содействия в организации им психологической помощи, социально-педагогической поддержки и указанием сроков представления информации о выполнении мероприятий. 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Документооборот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ходе проведения ИПР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785818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 родителями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(законными представителями) должна проводиться в тесной взаимосвязи учреждения образования и СПЦ с применением разнообразных форм и методов работы, при необходимости могут привлекаться специалисты различных ведомств. </a:t>
            </a:r>
          </a:p>
          <a:p>
            <a:pPr algn="just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СПЦ при получении запроса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учреждения образования следует организовывать работу с родителями (законными представителями) несовершеннолетнего, направленную на формирование в семьях положительного морально-психологического климата, максимально способствующего гармоничному развитию несовершеннолетнего и коррекции детско-родительских взаимоотношений, недопущению разрыва отношений, что может стать причиной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рецидива. </a:t>
            </a:r>
          </a:p>
          <a:p>
            <a:pPr algn="just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СПЦ направляет информацию о реализации мероприятий с родителями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(законными представителями) в учреждение образования по месту обучения несовершеннолетнего в соответствии с установленными сроками рассмотрения результатов реализации программы на заседании совета профилактики.</a:t>
            </a:r>
          </a:p>
        </p:txBody>
      </p:sp>
      <p:pic>
        <p:nvPicPr>
          <p:cNvPr id="4" name="Picture 5" descr="Картинки по запросу информация">
            <a:extLst>
              <a:ext uri="{FF2B5EF4-FFF2-40B4-BE49-F238E27FC236}">
                <a16:creationId xmlns="" xmlns:a16="http://schemas.microsoft.com/office/drawing/2014/main" id="{A86D5557-CB5F-4323-9D59-664913176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803" y="285728"/>
            <a:ext cx="1394197" cy="92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Документооборот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ходе проведения ИПР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78581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 проводимой индивидуальной работы  с учащимся необходимо отражать в следующей документации:</a:t>
            </a:r>
          </a:p>
          <a:p>
            <a:pPr marL="1524000" indent="-43815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педагогу социальному – в журнале учета консультаций педагога социального;</a:t>
            </a:r>
          </a:p>
          <a:p>
            <a:pPr marL="1524000" indent="-43815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педагогу-психологу – в журнале учета консультаций педагога-психолога; </a:t>
            </a:r>
          </a:p>
          <a:p>
            <a:pPr marL="1524000" indent="-43815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куратору – в журнале куратора;</a:t>
            </a:r>
          </a:p>
          <a:p>
            <a:pPr marL="1524000" indent="-43815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воспитателю – в журнале воспитателя общежития; </a:t>
            </a:r>
          </a:p>
          <a:p>
            <a:pPr marL="1524000" indent="-43815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педагогу дополнительного образования – в журнале планирования и учета работы кружка.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Картинки по запросу информация">
            <a:extLst>
              <a:ext uri="{FF2B5EF4-FFF2-40B4-BE49-F238E27FC236}">
                <a16:creationId xmlns="" xmlns:a16="http://schemas.microsoft.com/office/drawing/2014/main" id="{A86D5557-CB5F-4323-9D59-664913176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803" y="285728"/>
            <a:ext cx="1394197" cy="92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Документооборот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ходе проведения ИПР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Картинки по запросу информация">
            <a:extLst>
              <a:ext uri="{FF2B5EF4-FFF2-40B4-BE49-F238E27FC236}">
                <a16:creationId xmlns="" xmlns:a16="http://schemas.microsoft.com/office/drawing/2014/main" id="{A86D5557-CB5F-4323-9D59-664913176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803" y="285728"/>
            <a:ext cx="1394197" cy="92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Содержимое 5" descr="список ИПР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1500174"/>
            <a:ext cx="8595085" cy="485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Документооборот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ходе проведения ИПР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Картинки по запросу информация">
            <a:extLst>
              <a:ext uri="{FF2B5EF4-FFF2-40B4-BE49-F238E27FC236}">
                <a16:creationId xmlns="" xmlns:a16="http://schemas.microsoft.com/office/drawing/2014/main" id="{A86D5557-CB5F-4323-9D59-664913176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803" y="285728"/>
            <a:ext cx="1394197" cy="92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Примерный перечень основных материалов для организации ИПР</a:t>
            </a:r>
          </a:p>
          <a:p>
            <a:pPr algn="ctr"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обучающимися</a:t>
            </a:r>
          </a:p>
          <a:p>
            <a:pPr algn="just"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1.Копия документа, являющегося основанием для проведения индивидуальной профилактической работы с обучающимся.</a:t>
            </a:r>
          </a:p>
          <a:p>
            <a:pPr algn="just"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2.Программа индивидуальной профилактической работы. </a:t>
            </a:r>
          </a:p>
          <a:p>
            <a:pPr algn="just"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3.Дополнения к программе индивидуальной профилактической работы.</a:t>
            </a:r>
          </a:p>
          <a:p>
            <a:pPr algn="just"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4.Промежуточные анализы реализации программы индивидуальной профилактической работы.</a:t>
            </a:r>
          </a:p>
          <a:p>
            <a:pPr algn="just"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5.Итоговый анализ реализации программы индивидуальной профилактической работы.</a:t>
            </a:r>
          </a:p>
          <a:p>
            <a:pPr algn="just"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6.Выписки из заседаний совета учреждения образования по профилактике безнадзорности и правонарушений несовершеннолетних (рассмотрение проекта программы индивидуальной профилактической работы, промежуточных и итогового анализа результатов реализации программы индивидуальной профилактической работы с обучающимся).</a:t>
            </a:r>
          </a:p>
          <a:p>
            <a:pPr algn="just"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7.Письма по межведомственному взаимодействию и др.</a:t>
            </a:r>
            <a:endParaRPr lang="ru-RU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Контроль за реализацией программы ИПР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проведении ИПР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несовершеннолетним недопустима эпизодичность взаимодействия педагогических работников с несовершеннолетним и его родителями (законными представителями) при реализации программы, так как это заметно снижает результативность проводимых мероприятий.</a:t>
            </a:r>
          </a:p>
          <a:p>
            <a:pPr algn="just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Промежуточные и итоговые результаты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реализации программы рассматриваются на заседании совета профилактики по необходимости, но не реже, чем 1 раз в квартал. </a:t>
            </a:r>
          </a:p>
          <a:p>
            <a:pPr algn="just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заседанию совета профилактики ответственные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готовят информацию о реализации мероприятий программы, достигнутых результатах, в случае их отсутствия или низкой эффективности ИПР – вносят предложения по внесению дополнений в программу. </a:t>
            </a:r>
          </a:p>
          <a:p>
            <a:pPr algn="just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за проведением ИПР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 заместитель директора по основной деятельности (УР, ВР, УВР), который координирует деятельность субъектов профилактики и анализирует деятельность ответственных по реализации мероприятий программы.</a:t>
            </a:r>
          </a:p>
        </p:txBody>
      </p:sp>
      <p:pic>
        <p:nvPicPr>
          <p:cNvPr id="4" name="Picture 5" descr="Картинки по запросу информация">
            <a:extLst>
              <a:ext uri="{FF2B5EF4-FFF2-40B4-BE49-F238E27FC236}">
                <a16:creationId xmlns="" xmlns:a16="http://schemas.microsoft.com/office/drawing/2014/main" id="{A86D5557-CB5F-4323-9D59-664913176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803" y="285728"/>
            <a:ext cx="1394197" cy="92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Термины и определения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303838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социальных, психологических, педагогических и иных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мероприятий,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направленных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воспитание позитивно ориентированной личности, формирование культуры здорового образа жизни, ценностных ориентаций, укрепление психического здоровья несовершеннолетних, формирование у них навыков конструктивного взаимодействия с окружающими, развитие коммуникативных способностей;</a:t>
            </a:r>
          </a:p>
          <a:p>
            <a:pPr algn="just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индивидуальной профилактической работы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–программа помощи несовершеннолетнему и его родителям (законным представителям), которая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составляется и реализуется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учреждениях образования, формируется на основе психологической и социально-педагогической диагностики несовершеннолетнего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учетом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 потребностей и направлена на преодоление противоправного поведения несовершеннолетних. Программа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содержит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конкретные мероприятия, сроки их проведения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определяет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ответственных исполнителей.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14705" y="-243655"/>
            <a:ext cx="8500529" cy="1152375"/>
          </a:xfrm>
          <a:prstGeom prst="rect">
            <a:avLst/>
          </a:prstGeom>
          <a:solidFill>
            <a:schemeClr val="bg1">
              <a:alpha val="5215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spcBef>
                <a:spcPct val="0"/>
              </a:spcBef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31 мая 2003 г.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основах системы профилактики безнадзорности и правонарушений несовершеннолетних»</a:t>
            </a:r>
            <a:endPara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97137472"/>
              </p:ext>
            </p:extLst>
          </p:nvPr>
        </p:nvGraphicFramePr>
        <p:xfrm>
          <a:off x="314705" y="764704"/>
          <a:ext cx="8725239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439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19" descr="Картинки по запросу СОДЕРЖАНИЕ">
            <a:extLst>
              <a:ext uri="{FF2B5EF4-FFF2-40B4-BE49-F238E27FC236}">
                <a16:creationId xmlns:a16="http://schemas.microsoft.com/office/drawing/2014/main" xmlns="" id="{1BC2C18F-C473-41E2-9D32-1066CA2B9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0504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7158" y="1357298"/>
            <a:ext cx="85011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ИПР в отношении несовершеннолетнего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прекращается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решению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руководителя учреждения образования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наличии следующих оснований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163638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истечение срока проведения ИПР (в зависимости от категории несовершеннолетних); </a:t>
            </a:r>
          </a:p>
          <a:p>
            <a:pPr marL="1163638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достижение несовершеннолетним возраста восемнадцати лет;</a:t>
            </a:r>
          </a:p>
          <a:p>
            <a:pPr marL="1163638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избрание меры пресечения в виде заключения под стражу;</a:t>
            </a:r>
          </a:p>
          <a:p>
            <a:pPr marL="1163638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осуждение к наказанию в виде ареста или лишения свободы;</a:t>
            </a:r>
          </a:p>
          <a:p>
            <a:pPr marL="1163638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случае смерти, а также в определенном законодательством порядке объявления умершим либо признания безвестно отсутствующим.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Завершение программы ИПР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19" descr="Картинки по запросу СОДЕРЖАНИЕ">
            <a:extLst>
              <a:ext uri="{FF2B5EF4-FFF2-40B4-BE49-F238E27FC236}">
                <a16:creationId xmlns:a16="http://schemas.microsoft.com/office/drawing/2014/main" xmlns="" id="{1BC2C18F-C473-41E2-9D32-1066CA2B9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02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7158" y="1357298"/>
            <a:ext cx="85011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завершении сроков проведения ИПР с обучающимся составляется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итоговый анали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 результатов выполнения программы.</a:t>
            </a:r>
          </a:p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Основным критерием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проведении анализа реализации программы ИПР должна быть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сравнительная динамика позитивных изменений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поведении несовершеннолетнего, с которым проводится индивидуальная профилактическая работа.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Итоговый Анализ программы ИПР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1357298"/>
            <a:ext cx="85011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Качество и информационная ценность мероприятий, проводимых субъектами воспитательного процесса.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Реализация потенциала учащегося.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Содержательность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занятости с учётом интересов несовершеннолетнего в предложенных формах занятости:</a:t>
            </a:r>
          </a:p>
          <a:p>
            <a:pPr marL="5334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•вовлечение подростка в организованные формы досуга, самоуправление, деятельность объединений по интересам, в т.ч. в летний период; </a:t>
            </a:r>
          </a:p>
          <a:p>
            <a:pPr marL="5334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•каникулярная занятость: трудовые объединения, СТО, профильный лагерь, индивидуальное трудоустройство.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эффективности ИПР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1164134"/>
            <a:ext cx="850112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Отношение несовершеннолетнего к общественной жизни коллектива, в котором обучается:</a:t>
            </a:r>
          </a:p>
          <a:p>
            <a:pPr marL="10858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•участие подростка в акциях, проектах, культурно-массовых и спортивных мероприятиях;</a:t>
            </a:r>
          </a:p>
          <a:p>
            <a:pPr marL="10858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•волонтерское движение.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Дисциплинированность подростка:</a:t>
            </a:r>
          </a:p>
          <a:p>
            <a:pPr marL="11620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•наличие пропусков занятий без уважительных причин;</a:t>
            </a:r>
          </a:p>
          <a:p>
            <a:pPr marL="11620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•самовольные уходы из дома.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Проведение работы по нейтрализации влияния негативных неформальных лидеров в коллективе сверстников.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эффективности ИПР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000108"/>
            <a:ext cx="88582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Оценка условий семейного воспитания (участие родителей в воспитательном процессе и их влияние на несовершеннолетнего):</a:t>
            </a:r>
          </a:p>
          <a:p>
            <a:pPr marL="8953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•создание безопасных условий проживания для ребенка и обеспечение условий для соблюдения им режима дня;</a:t>
            </a:r>
          </a:p>
          <a:p>
            <a:pPr marL="8953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•укрепление доверительных отношений с подростком, создание ситуаций психологического комфорта, уважительное отношение к ребёнку в сочетании с требовательностью;</a:t>
            </a:r>
          </a:p>
          <a:p>
            <a:pPr marL="8953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•осведомленность о месте нахождения и занятости несовершеннолетнего во внеурочное время;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эффективности ИПР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564357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•постоянная связь с классным руководителем с целью получения информации об успеваемости, посещаемости занятий, общении, проблемах в поведении, успехах ребёнка; </a:t>
            </a:r>
          </a:p>
          <a:p>
            <a:pPr algn="just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•убеждение подростка в необходимости смены круга общения, формирование у него негативного отношения к асоциальным проявлениям, умения противостоять отрицательному воздействию;</a:t>
            </a:r>
          </a:p>
          <a:p>
            <a:pPr algn="just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•организация занятости несовершеннолетнего в свободное от учебных занятий время, определение круга домашних обязанностей, вовлечение его в работу на даче, огороде, по благоустройству территории (озеленение, наведение порядка и др.), содействие в устройстве на работу;</a:t>
            </a:r>
          </a:p>
          <a:p>
            <a:pPr algn="just">
              <a:buNone/>
            </a:pP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 составлению аналитического отчета реализации программы ИПР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1285860"/>
            <a:ext cx="85011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посещение общих и групповых родительских собраний, лекций, индивидуальных и групповых консультаций, проводимых специалистами СППС учреждения образования. </a:t>
            </a:r>
          </a:p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Восприятие несовершеннолетним оказываемой ему помощи субъектами профилактики.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Наличие положительной динамики в поведении несовершеннолетнего.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эффективности ИПР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1500174"/>
            <a:ext cx="85011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Промежуточный анализ реализации программы индивидуальной профилактической работы с несовершеннолетним ФИО, дата рождения.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Отчетный период: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с__по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__20__г.</a:t>
            </a:r>
          </a:p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1.Указать мероприятия, проведенные по диагностическому направлению и их результаты.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2.Указать мероприятия, проведенные по профилактике и коррекции, участие в них, результативность данных мероприятий.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3.Указать мероприятия, проведенные по просвещению несовершеннолетнего и их результат.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 составлению аналитического отчета реализации программы ИПР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1500174"/>
            <a:ext cx="85011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4.Указать проведенные консультации, их тематику и результативность.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5.Указать, какие мероприятия проведены по организации досуга несовершеннолетнего, как организован досуг несовершеннолетнего.</a:t>
            </a:r>
          </a:p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 указании мероприятий прописывать дату проведения того или иного мероприятия.</a:t>
            </a:r>
          </a:p>
          <a:p>
            <a:pPr algn="just"/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 составлению аналитического отчета реализации программы ИПР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10906" y="1"/>
            <a:ext cx="8729038" cy="908720"/>
          </a:xfrm>
          <a:prstGeom prst="rect">
            <a:avLst/>
          </a:prstGeom>
          <a:solidFill>
            <a:schemeClr val="bg1">
              <a:alpha val="5215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spcBef>
                <a:spcPct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31 мая 2003 г.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основах системы профилактики безнадзорности и правонарушений несовершеннолетних»</a:t>
            </a: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14705" y="908720"/>
          <a:ext cx="8725239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971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1500174"/>
            <a:ext cx="85011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pPr indent="533400" algn="just">
              <a:buAutoNum type="arabicParenR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Проводимые в отчетный период мероприятия с Ивановым И.И. позволили достичь определенного результата, а именно: </a:t>
            </a:r>
          </a:p>
          <a:p>
            <a:pPr indent="53340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1.Иван не замечен в совершении противоправных действий;</a:t>
            </a:r>
          </a:p>
          <a:p>
            <a:pPr indent="53340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2.Иван частично изменил круг своего общения. Исключил из круга общения молодого человека, вместе с которым совершил противоправное действие, но продолжает общаться с друзьями данного молодого человека. Стал больше времени проводить с попечителем и ближайшими родственниками.</a:t>
            </a:r>
          </a:p>
          <a:p>
            <a:pPr indent="53340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3.Иван является успевающим учащимися, ответственно относится к учебе.</a:t>
            </a:r>
          </a:p>
          <a:p>
            <a:pPr indent="53340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целом в поведении несовершеннолетнего наблюдается положительная динамика, поэтому дальнейшую работу с ним необходимо продолжить по данной программе. 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 составлению аналитического отчета реализации программы ИПР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1500174"/>
            <a:ext cx="850112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2) Проводимые в отчетный период мероприятия не привели к желаемому результату, а именно:</a:t>
            </a:r>
          </a:p>
          <a:p>
            <a:pPr marL="895350" indent="-457200" algn="just"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Иван, ранее замеченный в употреблении спиртных напитков, совершил противоправное действие, предусмотренное ст. 10.5 (мелкое хищение из магазина).</a:t>
            </a:r>
          </a:p>
          <a:p>
            <a:pPr marL="895350" indent="-45720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Иван категорически отказался посещать спортивную секцию, в которую записан. Не посещает около 2-х месяцев.</a:t>
            </a:r>
          </a:p>
          <a:p>
            <a:pPr marL="895350" indent="-45720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Иван изменил свой круг общения, но не в лучшую сторону. Теперь его круг составляют совершеннолетние, ранее замеченные в совершении противоправных действий. Под их влиянием несовершеннолетний совершил мелкое хищение из магазина.</a:t>
            </a:r>
          </a:p>
          <a:p>
            <a:pPr marL="895350" indent="-45720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Ухудшилась успеваемость Иванова И., появились пропуски занятий без уважительной причины.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 составлению аналитического отчета реализации программы ИПР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1500174"/>
            <a:ext cx="850112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связи с вышеизложенным,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внести дополнения в программу индивидуальной профилактической работы с Ивановым И.И., а именно: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1.Провести дополнительное изучение личности обучающегося и особенностей его поведения.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2.По результатам диагностики определить дополнительную занятость Ивана (найти кружок или секцию по интересам вне учреждения образования, определить его в данный кружок или секцию, в течение срока проведения ИПР контролировать посещение).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3.Провести просветительскую работу, направленную на профилактику совершения правонарушений и преступлений против чужой собственности.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 составлению аналитического отчета реализации программы ИПР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1225689"/>
            <a:ext cx="85011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4.Провести коррекционные занятия, направленные на коррекцию отклоняющегося поведения (склонность к воровству и т.д.).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5.При тесном взаимодействии с законным представителем несовершеннолетнего, его ближайшими родственниками и значимыми взрослыми запланировать мероприятия по коррекции круга общения Иванова И.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6.Запланировать мероприятия по контролю за успеваемостью и посещением занятий Ивановым И., в данные мероприятия вовлекать инспектора ИДН (например, ежедневный отчет несовершеннолетнего после занятий перед администрацией или зам. директора по УР, УВР о том, как прошел учебный день; проведение еженедельных бесед со стороны инспектора ИДН после получения информации из УО по учащемуся и т.д.).</a:t>
            </a: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Зам. директора по УВР         (подпись)_____________(Ф.И.О.)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Дата 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 составлению аналитического отчета реализации программы ИПР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1225689"/>
            <a:ext cx="85011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Промежуточный анализ реализации программы индивидуальной профилактической работы с несовершеннолетним Ивановым Иваном Ивановичем, 26.11.2003 г.р.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Отчетный период – апрель – июнь 20__г.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Ивановым Иваном проводилась в соответствии мероприятиями, запланированными в программе индивидуальной профилактической работы.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 составлению промежуточного анализа реализации программы ИПР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2256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ст. 13 Закона Республики Беларусь «Об основах системы профилактики безнадзорности и правонарушений несовершеннолетних» :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Учреждения образования при осуществлении деятельности по профилактике безнадзорности и правонарушений несовершеннолетних в пределах своей компетенции: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оказывают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социально-педагогическую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поддержку 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психологическую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помощь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несовершеннолетним обучающимся;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выявляют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несовершеннолетних, находящихся в социально опасном положении;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организуют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внеучебное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время досуг и временную трудовую занятость несовершеннолетних обучающихся;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реализуют программы воспитания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создают советы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профилактике безнадзорности и правонарушений несовершеннолетних, порядок деятельности которых определяется Министерством образования Республики Беларусь;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проводят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индивидуальную профилактическую работу с несовершеннолетними, указанными в части первой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статьи 5 настоящего Закона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 исключением несовершеннолетних, содержащихся в приемниках-распределителях для несовершеннолетних;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осуществляют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иные полномочия по профилактике безнадзорности и правонарушений несовершеннолетних, предусмотренные законодательством.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Проводится ли ИПР В случае, если несовершеннолетний не достиг возраста?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1225689"/>
            <a:ext cx="8501122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ст. 5 Закона Республики Беларусь «Об основах системы профилактики безнадзорности и правонарушений несовершеннолетних» с момента, когда поступила информация о совершении правонарушения</a:t>
            </a:r>
          </a:p>
          <a:p>
            <a:pPr lvl="0"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Органы, учреждения и иные организации, осуществляющие профилактику безнадзорности и правонарушений несовершеннолетних, проводят индивидуальную профилактическую работу в отношении следующих несовершеннолетних: </a:t>
            </a:r>
          </a:p>
          <a:p>
            <a:pPr lvl="0"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………..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совершивших деяния,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содержащие признаки административных правонарушений,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но не достигших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ко времени совершения таких деяний возраста, с которого наступает административная ответственность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Проводится ли ИПР В случае, если несовершеннолетний не достиг возраста?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1225689"/>
            <a:ext cx="85011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значит, что учреждение образование действует в соответствии с методическими рекомендациями (изучает и организует работу) рассматривает материалы на совете профилактики и организует работу по реализации программы ИПР, куда включает мероприятия, направленные на профилактику противоправных действий в соответствии с совершенным правонарушением и планами воспитательной работы учреждения образования.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Проводится ли ИПР В случае, если несовершеннолетний не достиг возраста?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71448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>
                <a:latin typeface="Times New Roman" pitchFamily="18" charset="0"/>
                <a:cs typeface="Times New Roman" pitchFamily="18" charset="0"/>
              </a:rPr>
              <a:t>Начинаем работу </a:t>
            </a:r>
          </a:p>
          <a:p>
            <a:pPr algn="ctr"/>
            <a:r>
              <a:rPr lang="ru-RU" sz="3600" b="1" cap="all" dirty="0" smtClean="0">
                <a:latin typeface="Times New Roman" pitchFamily="18" charset="0"/>
                <a:cs typeface="Times New Roman" pitchFamily="18" charset="0"/>
              </a:rPr>
              <a:t>в соответствии </a:t>
            </a:r>
          </a:p>
          <a:p>
            <a:pPr algn="ctr"/>
            <a:r>
              <a:rPr lang="ru-RU" sz="3600" b="1" cap="all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600" b="1" cap="all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ПоложениеМ</a:t>
            </a:r>
            <a:r>
              <a:rPr lang="ru-RU" sz="3600" b="1" cap="all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 порядке признания детей находящимися </a:t>
            </a:r>
            <a:br>
              <a:rPr lang="ru-RU" sz="3600" b="1" cap="all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all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социально опасном положении</a:t>
            </a: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случае, если правонарушение совершено вследствие того, что родители не выполняют обязанности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43213" y="1196975"/>
          <a:ext cx="6096000" cy="5307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3863752"/>
              </a:tblGrid>
              <a:tr h="475227">
                <a:tc>
                  <a:txBody>
                    <a:bodyPr/>
                    <a:lstStyle/>
                    <a:p>
                      <a:pPr algn="ctr"/>
                      <a:r>
                        <a:rPr lang="ru-RU" sz="19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i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 </a:t>
                      </a:r>
                      <a:endParaRPr lang="ru-RU" sz="1900" b="1" i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/>
                </a:tc>
              </a:tr>
              <a:tr h="686209">
                <a:tc rowSpan="2">
                  <a:txBody>
                    <a:bodyPr/>
                    <a:lstStyle/>
                    <a:p>
                      <a:pPr marL="95250" indent="0" algn="ctr">
                        <a:buAutoNum type="arabicPeriod"/>
                      </a:pPr>
                      <a:r>
                        <a:rPr kumimoji="0" lang="ru-RU" sz="19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Родителями </a:t>
                      </a:r>
                    </a:p>
                    <a:p>
                      <a:pPr marL="95250" indent="0" algn="ctr">
                        <a:buNone/>
                      </a:pPr>
                      <a:r>
                        <a:rPr kumimoji="0" lang="ru-RU" sz="19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</a:t>
                      </a:r>
                      <a:br>
                        <a:rPr kumimoji="0" lang="ru-RU" sz="19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9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удовлетворяются</a:t>
                      </a:r>
                      <a:br>
                        <a:rPr kumimoji="0" lang="ru-RU" sz="19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9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основные жизненные потребности</a:t>
                      </a:r>
                      <a:br>
                        <a:rPr kumimoji="0" lang="ru-RU" sz="19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9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ребенка (детей)</a:t>
                      </a:r>
                      <a:r>
                        <a:rPr lang="ru-RU" sz="19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9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Blip>
                          <a:blip r:embed="rId2"/>
                        </a:buBlip>
                      </a:pPr>
                      <a:r>
                        <a:rPr kumimoji="0" lang="ru-RU" sz="19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родители </a:t>
                      </a:r>
                      <a:r>
                        <a:rPr kumimoji="0" lang="ru-RU" sz="19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допускают</a:t>
                      </a:r>
                      <a:r>
                        <a:rPr kumimoji="0" lang="ru-RU" sz="19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9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оставление ребенка (</a:t>
                      </a:r>
                      <a:r>
                        <a:rPr kumimoji="0" lang="ru-RU" sz="19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детей) без  пищи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9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</a:tr>
              <a:tr h="4145577">
                <a:tc vMerge="1">
                  <a:txBody>
                    <a:bodyPr/>
                    <a:lstStyle/>
                    <a:p>
                      <a:pPr algn="just"/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Blip>
                          <a:blip r:embed="rId2"/>
                        </a:buBlip>
                      </a:pPr>
                      <a:r>
                        <a:rPr kumimoji="0" lang="ru-RU" sz="19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родители </a:t>
                      </a:r>
                      <a:r>
                        <a:rPr kumimoji="0" lang="ru-RU" sz="19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допускают систематическое отсутствие</a:t>
                      </a:r>
                      <a:br>
                        <a:rPr kumimoji="0" lang="ru-RU" sz="19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9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пищи, </a:t>
                      </a:r>
                      <a:r>
                        <a:rPr kumimoji="0" lang="ru-RU" sz="19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предназначенной для питания ребенка (детей) (</a:t>
                      </a:r>
                      <a:r>
                        <a:rPr kumimoji="0" lang="ru-RU" sz="19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детей раннего возраста</a:t>
                      </a:r>
                      <a:r>
                        <a:rPr kumimoji="0" lang="ru-RU" sz="19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от 0 до 3 лет, </a:t>
                      </a:r>
                      <a:r>
                        <a:rPr kumimoji="0" lang="ru-RU" sz="19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детей дошкольного возраста </a:t>
                      </a:r>
                      <a:r>
                        <a:rPr kumimoji="0" lang="ru-RU" sz="19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от 3 до 6 лет, </a:t>
                      </a:r>
                      <a:r>
                        <a:rPr kumimoji="0" lang="ru-RU" sz="19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детей школьного возраста </a:t>
                      </a:r>
                      <a:r>
                        <a:rPr kumimoji="0" lang="ru-RU" sz="19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от 6 лет и старше), отвечающей соответствующим физиологическим потребностям детского организма и не причиняющей вред здоровью</a:t>
                      </a:r>
                      <a:br>
                        <a:rPr kumimoji="0" lang="ru-RU" sz="19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9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ребенка соответствующего возраста</a:t>
                      </a:r>
                      <a:endParaRPr lang="ru-RU" sz="19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 bwMode="auto">
          <a:xfrm rot="16200000">
            <a:off x="-414337" y="1827212"/>
            <a:ext cx="338455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" lIns="45720" tIns="0" rIns="45720" bIns="0"/>
          <a:lstStyle/>
          <a:p>
            <a:pPr algn="ctr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Приложение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постановлению Совета Министров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Республики Беларусь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15.01.2019</a:t>
            </a:r>
          </a:p>
          <a:p>
            <a:pPr algn="ctr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 22 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84" name="TextBox 4"/>
          <p:cNvSpPr txBox="1">
            <a:spLocks noChangeArrowheads="1"/>
          </p:cNvSpPr>
          <p:nvPr/>
        </p:nvSpPr>
        <p:spPr bwMode="auto">
          <a:xfrm>
            <a:off x="3059113" y="0"/>
            <a:ext cx="57610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и показатели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социально опасного положения</a:t>
            </a:r>
          </a:p>
        </p:txBody>
      </p:sp>
      <p:sp>
        <p:nvSpPr>
          <p:cNvPr id="32785" name="TextBox 15"/>
          <p:cNvSpPr txBox="1">
            <a:spLocks noChangeArrowheads="1"/>
          </p:cNvSpPr>
          <p:nvPr/>
        </p:nvSpPr>
        <p:spPr bwMode="auto">
          <a:xfrm>
            <a:off x="323850" y="188913"/>
            <a:ext cx="2105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критерий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10906" y="0"/>
            <a:ext cx="8500529" cy="1152375"/>
          </a:xfrm>
          <a:prstGeom prst="rect">
            <a:avLst/>
          </a:prstGeom>
          <a:solidFill>
            <a:schemeClr val="bg1">
              <a:alpha val="5215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spcBef>
                <a:spcPct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31 мая 2003 г. № 200-з «Об основах системы профилактики безнадзорности и правонарушений несовершеннолетних»</a:t>
            </a: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79969243"/>
              </p:ext>
            </p:extLst>
          </p:nvPr>
        </p:nvGraphicFramePr>
        <p:xfrm>
          <a:off x="314705" y="908720"/>
          <a:ext cx="8725239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592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 rot="16200000">
            <a:off x="-288925" y="2384425"/>
            <a:ext cx="3384550" cy="2305050"/>
          </a:xfrm>
        </p:spPr>
        <p:txBody>
          <a:bodyPr vert="vert"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</a:t>
            </a:r>
          </a:p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показатели социально опасного положения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86063" y="136525"/>
          <a:ext cx="6096000" cy="6583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3863752"/>
              </a:tblGrid>
              <a:tr h="624810">
                <a:tc>
                  <a:txBody>
                    <a:bodyPr/>
                    <a:lstStyle/>
                    <a:p>
                      <a:pPr algn="ctr"/>
                      <a:r>
                        <a:rPr lang="ru-RU" sz="17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i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 </a:t>
                      </a:r>
                      <a:endParaRPr lang="ru-RU" sz="1700" b="1" i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7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anchor="ctr"/>
                </a:tc>
              </a:tr>
              <a:tr h="5958553">
                <a:tc>
                  <a:txBody>
                    <a:bodyPr/>
                    <a:lstStyle/>
                    <a:p>
                      <a:pPr marL="92075" indent="19050" algn="ctr">
                        <a:buAutoNum type="arabicPeriod"/>
                      </a:pPr>
                      <a:r>
                        <a:rPr kumimoji="0" lang="ru-RU" sz="17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Родителями </a:t>
                      </a:r>
                    </a:p>
                    <a:p>
                      <a:pPr marL="92075" indent="19050" algn="ctr">
                        <a:buNone/>
                      </a:pPr>
                      <a:r>
                        <a:rPr kumimoji="0" lang="ru-RU" sz="17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</a:t>
                      </a:r>
                      <a:br>
                        <a:rPr kumimoji="0" lang="ru-RU" sz="17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7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удовлетворяются</a:t>
                      </a:r>
                      <a:br>
                        <a:rPr kumimoji="0" lang="ru-RU" sz="17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7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основные жизненные потребности</a:t>
                      </a:r>
                      <a:br>
                        <a:rPr kumimoji="0" lang="ru-RU" sz="17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7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ребенка (детей)</a:t>
                      </a:r>
                      <a:r>
                        <a:rPr lang="ru-RU" sz="17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700" u="sng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700" b="1" u="sng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Blip>
                          <a:blip r:embed="rId2"/>
                        </a:buBlip>
                      </a:pPr>
                      <a:r>
                        <a:rPr kumimoji="0"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родители </a:t>
                      </a:r>
                      <a:r>
                        <a:rPr kumimoji="0" lang="ru-RU" sz="17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допускают проживание ребенка (детей) в жилых помещениях, в которых: </a:t>
                      </a:r>
                    </a:p>
                    <a:p>
                      <a:pPr marL="173038" indent="0" algn="just">
                        <a:buFont typeface="Wingdings" pitchFamily="2" charset="2"/>
                        <a:buChar char="ü"/>
                      </a:pPr>
                      <a:r>
                        <a:rPr kumimoji="0"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печи, теплогенерирующие агрегаты, газовое оборудование, электрические сети, электроприборы не соответствуют требованиям технических нормативных правовых актов либо эксплуатационной документации на них, неработоспособны,</a:t>
                      </a:r>
                    </a:p>
                    <a:p>
                      <a:pPr marL="173038" indent="0" algn="just">
                        <a:buFont typeface="Wingdings" pitchFamily="2" charset="2"/>
                        <a:buChar char="ü"/>
                      </a:pPr>
                      <a:r>
                        <a:rPr kumimoji="0"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демонтированы устройства автоматического (автономного) обнаружения и оповещения о пожаре, </a:t>
                      </a:r>
                    </a:p>
                    <a:p>
                      <a:pPr marL="173038" indent="0" algn="just">
                        <a:buFont typeface="Wingdings" pitchFamily="2" charset="2"/>
                        <a:buChar char="ü"/>
                      </a:pPr>
                      <a:r>
                        <a:rPr kumimoji="0"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надворные постройки и придомовая территория не соответствуют требованиям пожарной безопасности</a:t>
                      </a:r>
                    </a:p>
                    <a:p>
                      <a:pPr marL="173038" indent="0" algn="just">
                        <a:buFont typeface="Wingdings" pitchFamily="2" charset="2"/>
                        <a:buChar char="ü"/>
                      </a:pPr>
                      <a:r>
                        <a:rPr kumimoji="0"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имеются условия, создающие непосредственную угрозу возникновения пожара</a:t>
                      </a:r>
                      <a:endParaRPr lang="ru-RU" sz="17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806" name="TextBox 15"/>
          <p:cNvSpPr txBox="1">
            <a:spLocks noChangeArrowheads="1"/>
          </p:cNvSpPr>
          <p:nvPr/>
        </p:nvSpPr>
        <p:spPr bwMode="auto">
          <a:xfrm>
            <a:off x="323850" y="188913"/>
            <a:ext cx="2105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критерий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43213" y="404813"/>
          <a:ext cx="6096000" cy="5761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3863752"/>
              </a:tblGrid>
              <a:tr h="1188785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</a:p>
                    <a:p>
                      <a:pPr algn="ctr"/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социально</a:t>
                      </a:r>
                      <a:br>
                        <a:rPr lang="ru-RU" sz="18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опасного положения 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 </a:t>
                      </a:r>
                      <a:endParaRPr lang="ru-RU" sz="1800" b="1" i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социально </a:t>
                      </a:r>
                      <a:r>
                        <a:rPr lang="ru-RU" sz="1800" b="1" i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опасного положения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/>
                </a:tc>
              </a:tr>
              <a:tr h="2834796">
                <a:tc rowSpan="2">
                  <a:txBody>
                    <a:bodyPr/>
                    <a:lstStyle/>
                    <a:p>
                      <a:pPr marL="92075" indent="19050" algn="ctr">
                        <a:buAutoNum type="arabicPeriod"/>
                      </a:pPr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Родителями</a:t>
                      </a:r>
                    </a:p>
                    <a:p>
                      <a:pPr marL="92075" indent="19050" algn="ctr">
                        <a:buNone/>
                      </a:pPr>
                      <a:r>
                        <a:rPr kumimoji="0" lang="ru-RU" sz="18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</a:t>
                      </a:r>
                      <a:br>
                        <a:rPr kumimoji="0" lang="ru-RU" sz="18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8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удовлетворяются</a:t>
                      </a:r>
                      <a:br>
                        <a:rPr kumimoji="0" lang="ru-RU" sz="18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8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основные жизненные потребности</a:t>
                      </a:r>
                      <a:br>
                        <a:rPr kumimoji="0" lang="ru-RU" sz="18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800" b="1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ребенка (детей)</a:t>
                      </a:r>
                      <a:r>
                        <a:rPr lang="ru-RU" sz="18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Blip>
                          <a:blip r:embed="rId2"/>
                        </a:buBlip>
                      </a:pPr>
                      <a:endParaRPr kumimoji="0" lang="ru-RU" sz="1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Tx/>
                        <a:buBlip>
                          <a:blip r:embed="rId2"/>
                        </a:buBlip>
                      </a:pP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родители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систематически не выполняют рекомендации медицинских работников:</a:t>
                      </a:r>
                    </a:p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диагностике, лечению и (или) медицинской реабилитации ребенка (детей), </a:t>
                      </a:r>
                    </a:p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 угрожает его (их) жизни и (или) здоровью</a:t>
                      </a:r>
                    </a:p>
                    <a:p>
                      <a:pPr algn="just">
                        <a:buFontTx/>
                        <a:buNone/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</a:tr>
              <a:tr h="1737456">
                <a:tc vMerge="1">
                  <a:txBody>
                    <a:bodyPr/>
                    <a:lstStyle/>
                    <a:p>
                      <a:pPr algn="just"/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Blip>
                          <a:blip r:embed="rId2"/>
                        </a:buBlip>
                      </a:pP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родители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препятствуют</a:t>
                      </a:r>
                      <a:r>
                        <a:rPr kumimoji="0" lang="ru-RU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получению ребенком обязательного общего базового образования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(в любой форме его получения)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 bwMode="auto">
          <a:xfrm rot="16200000">
            <a:off x="-288925" y="2384425"/>
            <a:ext cx="33845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" lIns="45720" tIns="0" rIns="45720" bIns="0"/>
          <a:lstStyle/>
          <a:p>
            <a:pPr algn="ctr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ru-RU" sz="3200" b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</a:t>
            </a:r>
          </a:p>
          <a:p>
            <a:pPr algn="ctr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ru-RU" sz="3200" b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показатели социально опасного положения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2" name="TextBox 15"/>
          <p:cNvSpPr txBox="1">
            <a:spLocks noChangeArrowheads="1"/>
          </p:cNvSpPr>
          <p:nvPr/>
        </p:nvSpPr>
        <p:spPr bwMode="auto">
          <a:xfrm>
            <a:off x="323850" y="188913"/>
            <a:ext cx="2105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критерий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86063" y="76200"/>
          <a:ext cx="6357937" cy="6430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985"/>
                <a:gridCol w="4022952"/>
              </a:tblGrid>
              <a:tr h="1249779">
                <a:tc>
                  <a:txBody>
                    <a:bodyPr/>
                    <a:lstStyle/>
                    <a:p>
                      <a:pPr algn="ctr"/>
                      <a:r>
                        <a:rPr lang="ru-RU" sz="19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</a:p>
                    <a:p>
                      <a:pPr algn="ctr"/>
                      <a:r>
                        <a:rPr lang="ru-RU" sz="19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социально</a:t>
                      </a:r>
                      <a:br>
                        <a:rPr lang="ru-RU" sz="19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9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опасного положения </a:t>
                      </a:r>
                      <a:endParaRPr lang="ru-RU" sz="19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i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 </a:t>
                      </a:r>
                      <a:endParaRPr lang="ru-RU" sz="1900" b="1" i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9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социально </a:t>
                      </a:r>
                      <a:r>
                        <a:rPr lang="ru-RU" sz="1900" b="1" i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опасного положения</a:t>
                      </a:r>
                      <a:endParaRPr lang="ru-RU" sz="19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5" marB="45725" anchor="ctr"/>
                </a:tc>
              </a:tr>
              <a:tr h="1106851">
                <a:tc rowSpan="3">
                  <a:txBody>
                    <a:bodyPr/>
                    <a:lstStyle/>
                    <a:p>
                      <a:pPr marL="92075" indent="19050" algn="ctr">
                        <a:buNone/>
                      </a:pPr>
                      <a:r>
                        <a:rPr kumimoji="0" lang="ru-RU" sz="19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Родителями</a:t>
                      </a:r>
                    </a:p>
                    <a:p>
                      <a:pPr algn="ctr"/>
                      <a:r>
                        <a:rPr kumimoji="0" lang="ru-RU" sz="1900" b="1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</a:t>
                      </a:r>
                    </a:p>
                    <a:p>
                      <a:pPr algn="ctr"/>
                      <a:r>
                        <a:rPr kumimoji="0" lang="ru-RU" sz="1900" b="1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обеспечивается надзор </a:t>
                      </a:r>
                      <a:r>
                        <a:rPr kumimoji="0" lang="ru-RU" sz="19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поведением</a:t>
                      </a:r>
                    </a:p>
                    <a:p>
                      <a:pPr algn="ctr"/>
                      <a:r>
                        <a:rPr kumimoji="0" lang="ru-RU" sz="19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ребенка и его образом жизни, </a:t>
                      </a:r>
                      <a:r>
                        <a:rPr kumimoji="0" lang="ru-RU" sz="1900" b="1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вследствие чего ребенок</a:t>
                      </a:r>
                    </a:p>
                    <a:p>
                      <a:pPr algn="ctr"/>
                      <a:r>
                        <a:rPr kumimoji="0" lang="ru-RU" sz="1900" b="1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совершает деяния,</a:t>
                      </a:r>
                    </a:p>
                    <a:p>
                      <a:pPr algn="ctr"/>
                      <a:r>
                        <a:rPr kumimoji="0" lang="ru-RU" sz="19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содержащие признаки административного правонарушения либо преступления</a:t>
                      </a:r>
                      <a:endParaRPr lang="ru-RU" sz="19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Blip>
                          <a:blip r:embed="rId2"/>
                        </a:buBlip>
                      </a:pPr>
                      <a:r>
                        <a:rPr kumimoji="0" lang="ru-RU" sz="1800" b="1" i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отношении родителей </a:t>
                      </a:r>
                      <a:r>
                        <a:rPr kumimoji="0" lang="ru-RU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ребенка (детей) в возрасте до 14 лет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5" marB="45725"/>
                </a:tc>
              </a:tr>
              <a:tr h="1788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Blip>
                          <a:blip r:embed="rId2"/>
                        </a:buBlip>
                      </a:pPr>
                      <a:r>
                        <a:rPr kumimoji="0" lang="ru-RU" sz="1800" b="1" u="sng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неоднократно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1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года </a:t>
                      </a:r>
                      <a:r>
                        <a:rPr kumimoji="0" lang="ru-RU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установлены факты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привлечения к административной ответственности </a:t>
                      </a:r>
                      <a:r>
                        <a:rPr kumimoji="0" lang="ru-RU" sz="1800" b="1" i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статье </a:t>
                      </a:r>
                      <a:r>
                        <a:rPr kumimoji="0" lang="ru-RU" sz="1800" b="1" i="1" u="none" kern="1200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9.4</a:t>
                      </a:r>
                      <a:r>
                        <a:rPr kumimoji="0" lang="ru-RU" sz="1800" b="1" i="1" kern="1200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(10.3.)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Кодекса Республики Беларусь об административных правонарушениях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5" marB="45725"/>
                </a:tc>
              </a:tr>
              <a:tr h="2286178">
                <a:tc vMerge="1">
                  <a:txBody>
                    <a:bodyPr/>
                    <a:lstStyle/>
                    <a:p>
                      <a:pPr algn="just"/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u="sng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рамках административного либо уголовного процессов </a:t>
                      </a:r>
                      <a:r>
                        <a:rPr kumimoji="0" lang="ru-RU" sz="16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установлены факты, 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подтверждающие </a:t>
                      </a:r>
                      <a:r>
                        <a:rPr kumimoji="0" lang="ru-RU" sz="16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 они не контролируют его (их) поведение и местонахождение, </a:t>
                      </a:r>
                      <a:r>
                        <a:rPr kumimoji="0" lang="ru-RU" sz="16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вследствие чего ребенок (дети) привлечен к административной либо уголовной ответственности</a:t>
                      </a:r>
                      <a:endParaRPr lang="ru-RU" sz="1600" b="1" u="sng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Tx/>
                        <a:buNone/>
                      </a:pPr>
                      <a:endParaRPr lang="ru-RU" sz="1600" b="1" u="sng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5" marB="45725"/>
                </a:tc>
              </a:tr>
            </a:tbl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 bwMode="auto">
          <a:xfrm rot="16200000">
            <a:off x="-288925" y="2384425"/>
            <a:ext cx="33845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" lIns="45720" tIns="0" rIns="45720" bIns="0"/>
          <a:lstStyle/>
          <a:p>
            <a:pPr algn="ctr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</a:t>
            </a:r>
          </a:p>
          <a:p>
            <a:pPr algn="ctr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показатели социально опасного положения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58" name="TextBox 15"/>
          <p:cNvSpPr txBox="1">
            <a:spLocks noChangeArrowheads="1"/>
          </p:cNvSpPr>
          <p:nvPr/>
        </p:nvSpPr>
        <p:spPr bwMode="auto">
          <a:xfrm>
            <a:off x="323850" y="188913"/>
            <a:ext cx="2105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критерий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940425" y="3321050"/>
            <a:ext cx="503238" cy="2159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D1D3B8-A535-4094-BF3C-53D869381153}" type="slidenum">
              <a:rPr lang="ru-RU" smtClean="0"/>
              <a:pPr>
                <a:defRPr/>
              </a:pPr>
              <a:t>63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188" y="2060575"/>
          <a:ext cx="7345362" cy="4267200"/>
        </p:xfrm>
        <a:graphic>
          <a:graphicData uri="http://schemas.openxmlformats.org/drawingml/2006/table">
            <a:tbl>
              <a:tblPr/>
              <a:tblGrid>
                <a:gridCol w="7345362"/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умышленное причинение ТП и иные насильст. действия либо нарушение защитного предписания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(статья 10.1);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оскорбление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(статья 10.2);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мелкое хищение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(статья 11.1);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умышленные уничтожение либо повреждение чужого имущества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(ст. 11.3);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5) жестокое обращение с животным или избавление от животного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(статья 16.29);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6) мелкое хулиганство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(статья 19.1).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</a:tbl>
          </a:graphicData>
        </a:graphic>
      </p:graphicFrame>
      <p:sp>
        <p:nvSpPr>
          <p:cNvPr id="36873" name="Заголовок 1"/>
          <p:cNvSpPr txBox="1">
            <a:spLocks/>
          </p:cNvSpPr>
          <p:nvPr/>
        </p:nvSpPr>
        <p:spPr bwMode="auto">
          <a:xfrm>
            <a:off x="1547813" y="177800"/>
            <a:ext cx="648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Статья 4.2 КоАП.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Возраст, с которого наступает административная ответственность</a:t>
            </a:r>
          </a:p>
          <a:p>
            <a:pPr algn="ctr" eaLnBrk="0" hangingPunct="0"/>
            <a:endParaRPr lang="ru-RU" sz="9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 14 лет:</a:t>
            </a:r>
            <a:endParaRPr lang="ru-RU" sz="28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74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8636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5" name="Прямоугольник 5"/>
          <p:cNvSpPr>
            <a:spLocks noChangeArrowheads="1"/>
          </p:cNvSpPr>
          <p:nvPr/>
        </p:nvSpPr>
        <p:spPr bwMode="auto">
          <a:xfrm>
            <a:off x="8243888" y="379413"/>
            <a:ext cx="865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01.03.2021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86063" y="76200"/>
          <a:ext cx="6357937" cy="6705630"/>
        </p:xfrm>
        <a:graphic>
          <a:graphicData uri="http://schemas.openxmlformats.org/drawingml/2006/table">
            <a:tbl>
              <a:tblPr/>
              <a:tblGrid>
                <a:gridCol w="2335212"/>
                <a:gridCol w="4022725"/>
              </a:tblGrid>
              <a:tr h="1249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социально</a:t>
                      </a:r>
                      <a:b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опасного положения </a:t>
                      </a:r>
                    </a:p>
                  </a:txBody>
                  <a:tcPr marL="91439" marR="91439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 опасного положения</a:t>
                      </a:r>
                    </a:p>
                  </a:txBody>
                  <a:tcPr marL="91439" marR="91439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98322">
                <a:tc rowSpan="2">
                  <a:txBody>
                    <a:bodyPr/>
                    <a:lstStyle/>
                    <a:p>
                      <a:pPr marL="92075" marR="0" lvl="0" indent="19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Родителями</a:t>
                      </a:r>
                    </a:p>
                    <a:p>
                      <a:pPr marL="92075" marR="0" lvl="0" indent="19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</a:p>
                    <a:p>
                      <a:pPr marL="92075" marR="0" lvl="0" indent="19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обеспечивается надзор </a:t>
                      </a: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поведением</a:t>
                      </a:r>
                    </a:p>
                    <a:p>
                      <a:pPr marL="92075" marR="0" lvl="0" indent="19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ребенка и его образом жизни, </a:t>
                      </a:r>
                      <a:r>
                        <a:rPr kumimoji="0" lang="ru-RU" sz="1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вследствие чего ребенок</a:t>
                      </a:r>
                    </a:p>
                    <a:p>
                      <a:pPr marL="92075" marR="0" lvl="0" indent="19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совершает деяния,</a:t>
                      </a:r>
                    </a:p>
                    <a:p>
                      <a:pPr marL="92075" marR="0" lvl="0" indent="19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содержащие признаки административного правонарушения либо преступления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отношении родителей ребенка (детей) в возрасте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старше 14 лет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рамках уголовного процесса  установлены факты, подтверждающие, что они не контролируют его (их) поведение и местонахождение, вследствие чего ребенок (дети) привлечен к уголовной ответственности: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3657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умышленное причинение телесного повреждения и иные насильственные действия либо нарушение защитного предписания (статья 10.1);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оскорбление (статья 10.2);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мелкое хищение (статья 11.1);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умышленные уничтожение либо повреждение чужого имущества (статья 11.3);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5) жестокое обращение с животным или избавление от животного (статья 16.29);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6) мелкое хулиганство (статья 19.1).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</a:tbl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 bwMode="auto">
          <a:xfrm rot="16200000">
            <a:off x="-288925" y="2384425"/>
            <a:ext cx="33845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" lIns="45720" tIns="0" rIns="45720" bIns="0"/>
          <a:lstStyle/>
          <a:p>
            <a:pPr algn="ctr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</a:t>
            </a:r>
          </a:p>
          <a:p>
            <a:pPr algn="ctr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показатели социально опасного положения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04" name="TextBox 15"/>
          <p:cNvSpPr txBox="1">
            <a:spLocks noChangeArrowheads="1"/>
          </p:cNvSpPr>
          <p:nvPr/>
        </p:nvSpPr>
        <p:spPr bwMode="auto">
          <a:xfrm>
            <a:off x="323850" y="188913"/>
            <a:ext cx="2105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критерий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065" y="193205"/>
            <a:ext cx="6624736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9.2.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наложения адм. взыскания на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н/летнего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47E71-382D-40DF-8FC3-04AF73ED5792}" type="slidenum">
              <a:rPr lang="ru-RU" smtClean="0"/>
              <a:pPr>
                <a:defRPr/>
              </a:pPr>
              <a:t>65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395536" y="1268761"/>
          <a:ext cx="7416824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16824">
                  <a:extLst>
                    <a:ext uri="{9D8B030D-6E8A-4147-A177-3AD203B41FA5}"/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indent="290830"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 лицу, совершившему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адм. п/нарушение,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возрасте от 14 до 18 лет адм. взыскания применяются на общих основаниях </a:t>
                      </a:r>
                      <a:r>
                        <a:rPr lang="ru-RU" sz="2400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следующих особенностей: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ru-RU" sz="24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24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могут применяться </a:t>
                      </a:r>
                      <a:r>
                        <a:rPr lang="ru-RU" sz="24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административный арест, </a:t>
                      </a:r>
                      <a:r>
                        <a:rPr lang="ru-RU" sz="2400" dirty="0" smtClean="0">
                          <a:solidFill>
                            <a:srgbClr val="0000CC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работы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09563" y="3357563"/>
            <a:ext cx="7848600" cy="3292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размер налагаемого на него </a:t>
            </a:r>
            <a:r>
              <a:rPr lang="ru-RU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штрафа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u="sng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может превышать</a:t>
            </a:r>
            <a:r>
              <a:rPr lang="ru-RU" sz="2400" b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2-х б.в.</a:t>
            </a:r>
            <a:r>
              <a:rPr lang="ru-RU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(для ИП - 4-х б.в.);</a:t>
            </a:r>
          </a:p>
          <a:p>
            <a:pPr algn="just">
              <a:defRPr/>
            </a:pPr>
            <a:r>
              <a:rPr lang="ru-RU" sz="2600" b="1">
                <a:solidFill>
                  <a:srgbClr val="87439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</a:t>
            </a:r>
            <a:r>
              <a:rPr lang="ru-RU" sz="2600" b="1" u="sng">
                <a:solidFill>
                  <a:srgbClr val="8743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независимо от размера штрафа, предусм. в санкции»</a:t>
            </a:r>
            <a:r>
              <a:rPr lang="ru-RU" sz="2600" b="1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!!!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санкция предусм-т адм. взыскание только в виде штрафа, а у н/летнего </a:t>
            </a:r>
            <a:r>
              <a:rPr lang="ru-RU" sz="2400" b="1" u="sng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отсутствуют заработок, стипенд. или иной доход</a:t>
            </a:r>
            <a:r>
              <a:rPr lang="ru-RU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нему </a:t>
            </a:r>
            <a:r>
              <a:rPr lang="ru-RU" sz="2400" b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применяются </a:t>
            </a:r>
            <a:r>
              <a:rPr lang="ru-RU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МЕРЫ ВОСПИТ. ВОЗДЕЙСТВИЯ</a:t>
            </a:r>
            <a:endParaRPr lang="ru-RU" sz="2400" b="1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8918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5888"/>
            <a:ext cx="6985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Прямоугольник 9"/>
          <p:cNvSpPr>
            <a:spLocks noChangeArrowheads="1"/>
          </p:cNvSpPr>
          <p:nvPr/>
        </p:nvSpPr>
        <p:spPr bwMode="auto">
          <a:xfrm>
            <a:off x="7929586" y="0"/>
            <a:ext cx="865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01.03.2021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14625" y="142875"/>
          <a:ext cx="6357938" cy="667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166"/>
                <a:gridCol w="4029772"/>
              </a:tblGrid>
              <a:tr h="868739">
                <a:tc>
                  <a:txBody>
                    <a:bodyPr/>
                    <a:lstStyle/>
                    <a:p>
                      <a:pPr algn="ctr"/>
                      <a:r>
                        <a:rPr lang="ru-RU" sz="17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</a:p>
                    <a:p>
                      <a:pPr algn="ctr"/>
                      <a:r>
                        <a:rPr lang="ru-RU" sz="17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социально</a:t>
                      </a:r>
                      <a:br>
                        <a:rPr lang="ru-RU" sz="17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7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опасного положения </a:t>
                      </a:r>
                      <a:endParaRPr lang="ru-RU" sz="17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i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 </a:t>
                      </a:r>
                      <a:endParaRPr lang="ru-RU" sz="1700" b="1" i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7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социально </a:t>
                      </a:r>
                      <a:r>
                        <a:rPr lang="ru-RU" sz="1700" b="1" i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опасного положения</a:t>
                      </a:r>
                      <a:endParaRPr lang="ru-RU" sz="17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4" marB="45724" anchor="ctr"/>
                </a:tc>
              </a:tr>
              <a:tr h="609642">
                <a:tc rowSpan="4">
                  <a:txBody>
                    <a:bodyPr/>
                    <a:lstStyle/>
                    <a:p>
                      <a:pPr marL="92075" indent="19050" algn="ctr">
                        <a:buNone/>
                      </a:pPr>
                      <a:r>
                        <a:rPr kumimoji="0" lang="ru-RU" sz="17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Родители</a:t>
                      </a:r>
                    </a:p>
                    <a:p>
                      <a:pPr algn="ctr"/>
                      <a:r>
                        <a:rPr kumimoji="0" lang="ru-RU" sz="1700" b="1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ведут аморальный образ жизни, </a:t>
                      </a:r>
                      <a:r>
                        <a:rPr kumimoji="0" lang="ru-RU" sz="17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 </a:t>
                      </a:r>
                      <a:r>
                        <a:rPr kumimoji="0" lang="ru-RU" sz="17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оказывает вредное воздействие на ребенка</a:t>
                      </a:r>
                      <a:r>
                        <a:rPr kumimoji="0" lang="ru-RU" sz="17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(детей), </a:t>
                      </a:r>
                      <a:r>
                        <a:rPr kumimoji="0" lang="ru-RU" sz="1700" b="1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злоупотребляют своими правами и (или) жестоко обращаются с ним (ними</a:t>
                      </a:r>
                      <a:r>
                        <a:rPr kumimoji="0" lang="ru-RU" sz="17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),в связи с чем </a:t>
                      </a:r>
                      <a:r>
                        <a:rPr kumimoji="0" lang="ru-RU" sz="17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имеет место опасность для жизни и (или)</a:t>
                      </a:r>
                    </a:p>
                    <a:p>
                      <a:pPr algn="ctr"/>
                      <a:r>
                        <a:rPr kumimoji="0" lang="ru-RU" sz="17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здоровья ребенка</a:t>
                      </a:r>
                    </a:p>
                    <a:p>
                      <a:pPr algn="ctr"/>
                      <a:r>
                        <a:rPr kumimoji="0" lang="ru-RU" sz="17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(детей)</a:t>
                      </a:r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7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7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отношении родителей установлены факты : </a:t>
                      </a:r>
                      <a:endParaRPr lang="ru-RU" sz="17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</a:tr>
              <a:tr h="2164086">
                <a:tc vMerge="1">
                  <a:txBody>
                    <a:bodyPr/>
                    <a:lstStyle/>
                    <a:p>
                      <a:pPr marL="92075" indent="19050" algn="ctr">
                        <a:buNone/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kumimoji="0" lang="ru-RU" sz="17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привлечения </a:t>
                      </a:r>
                      <a:r>
                        <a:rPr kumimoji="0" lang="ru-RU" sz="17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административной ответственности за совершение правонарушений, предусмотренных</a:t>
                      </a:r>
                    </a:p>
                    <a:p>
                      <a:r>
                        <a:rPr kumimoji="0" lang="ru-RU" sz="17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статьями </a:t>
                      </a:r>
                      <a:r>
                        <a:rPr kumimoji="0" lang="ru-RU" sz="1700" b="1" kern="1200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9.1, 17.1, частью третьей статьи 17.3, статьями 17.4, 17.5, 17.8 </a:t>
                      </a:r>
                      <a:r>
                        <a:rPr kumimoji="0" lang="ru-RU" sz="17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(10.1;  19.1;  ч. 1  статьи 19.3;  19.4; 19.5; 19.8 )</a:t>
                      </a:r>
                      <a:r>
                        <a:rPr kumimoji="0" lang="ru-RU" sz="17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Кодекса Республики Беларусь об</a:t>
                      </a:r>
                    </a:p>
                    <a:p>
                      <a:r>
                        <a:rPr kumimoji="0" lang="ru-RU" sz="17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административных правонарушениях</a:t>
                      </a:r>
                      <a:endParaRPr lang="ru-RU" sz="17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</a:tr>
              <a:tr h="1905132">
                <a:tc vMerge="1">
                  <a:txBody>
                    <a:bodyPr/>
                    <a:lstStyle/>
                    <a:p>
                      <a:pPr algn="just"/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kumimoji="0" lang="ru-RU" sz="17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потребления </a:t>
                      </a:r>
                      <a:r>
                        <a:rPr kumimoji="0" lang="ru-RU" sz="17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наркотических средств, психотропных веществ, их аналогов, токсических или других одурманивающих веществ, употребления ими алкогольных напитков, </a:t>
                      </a:r>
                      <a:r>
                        <a:rPr kumimoji="0" lang="ru-RU" sz="17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результатам чего к ним применялись меры профилактического воздействия</a:t>
                      </a:r>
                      <a:endParaRPr lang="ru-RU" sz="17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</a:tr>
              <a:tr h="1127839">
                <a:tc vMerge="1">
                  <a:txBody>
                    <a:bodyPr/>
                    <a:lstStyle/>
                    <a:p>
                      <a:pPr algn="ctr"/>
                      <a:endParaRPr lang="ru-RU" sz="17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7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жестокого обращения </a:t>
                      </a:r>
                      <a:r>
                        <a:rPr lang="ru-RU" sz="17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родителей</a:t>
                      </a:r>
                    </a:p>
                    <a:p>
                      <a:r>
                        <a:rPr lang="ru-RU" sz="17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ребенком, </a:t>
                      </a:r>
                      <a:r>
                        <a:rPr lang="ru-RU" sz="17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физического и (или) психологического насилия </a:t>
                      </a:r>
                      <a:r>
                        <a:rPr lang="ru-RU" sz="17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отношению к нему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</a:tr>
            </a:tbl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 bwMode="auto">
          <a:xfrm rot="16200000">
            <a:off x="-288925" y="2384425"/>
            <a:ext cx="33845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" lIns="45720" tIns="0" rIns="45720" bIns="0"/>
          <a:lstStyle/>
          <a:p>
            <a:pPr algn="ctr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ru-RU" sz="3200" b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</a:t>
            </a:r>
          </a:p>
          <a:p>
            <a:pPr algn="ctr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ru-RU" sz="3200" b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показатели социально опасного положения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56" name="TextBox 15"/>
          <p:cNvSpPr txBox="1">
            <a:spLocks noChangeArrowheads="1"/>
          </p:cNvSpPr>
          <p:nvPr/>
        </p:nvSpPr>
        <p:spPr bwMode="auto">
          <a:xfrm>
            <a:off x="323850" y="188913"/>
            <a:ext cx="2105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критерий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011863" y="2492375"/>
            <a:ext cx="2663825" cy="36036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243678" y="116632"/>
            <a:ext cx="6624736" cy="1143000"/>
          </a:xfrm>
        </p:spPr>
        <p:txBody>
          <a:bodyPr/>
          <a:lstStyle/>
          <a:p>
            <a:pPr>
              <a:defRPr/>
            </a:pPr>
            <a:r>
              <a:rPr lang="ru-RU" alt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меры воздействия </a:t>
            </a:r>
            <a:r>
              <a:rPr lang="ru-RU" alt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 5.1 КоАП)</a:t>
            </a:r>
            <a:endParaRPr lang="ru-RU" altLang="ru-RU" sz="24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3573463"/>
            <a:ext cx="7777163" cy="2592387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defRPr/>
            </a:pPr>
            <a:r>
              <a:rPr lang="ru-RU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устное </a:t>
            </a:r>
            <a:r>
              <a:rPr lang="ru-RU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малозначительности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</a:t>
            </a:r>
          </a:p>
          <a:p>
            <a:pPr marL="0" indent="0">
              <a:spcBef>
                <a:spcPts val="1800"/>
              </a:spcBef>
              <a:buFont typeface="Wingdings 2" pitchFamily="18" charset="2"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адм. п</a:t>
            </a: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роцесса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ч.2 ст.8.2 КоАП)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1800"/>
              </a:spcBef>
              <a:defRPr/>
            </a:pPr>
            <a:r>
              <a:rPr lang="ru-RU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8.3 КоАП)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defRPr/>
            </a:pPr>
            <a:r>
              <a:rPr lang="ru-RU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</a:t>
            </a:r>
            <a:r>
              <a:rPr lang="ru-RU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воспитательного воздействия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отношении </a:t>
            </a:r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850" y="1773238"/>
            <a:ext cx="7777163" cy="1322387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выносятся при освобождении от адм. ответственности, </a:t>
            </a:r>
            <a:b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т.е. не являются адм. взысканиями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5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5888"/>
            <a:ext cx="7747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Прямоугольник 5"/>
          <p:cNvSpPr>
            <a:spLocks noChangeArrowheads="1"/>
          </p:cNvSpPr>
          <p:nvPr/>
        </p:nvSpPr>
        <p:spPr bwMode="auto">
          <a:xfrm>
            <a:off x="7858148" y="0"/>
            <a:ext cx="865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</a:p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01.03.2021</a:t>
            </a:r>
            <a:endParaRPr lang="ru-RU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648072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8.3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КоАП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адм. </a:t>
            </a:r>
            <a:r>
              <a:rPr lang="ru-RU" sz="2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зысканием) </a:t>
            </a:r>
            <a:endParaRPr lang="ru-RU" sz="2200" dirty="0">
              <a:solidFill>
                <a:srgbClr val="0000CC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8D419-F68E-4B81-AC49-C831D7A515AD}" type="slidenum">
              <a:rPr lang="ru-RU" smtClean="0"/>
              <a:pPr>
                <a:defRPr/>
              </a:pPr>
              <a:t>68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9388" y="1557338"/>
            <a:ext cx="7921625" cy="43084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при </a:t>
            </a: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соблюдении след. условий:</a:t>
            </a:r>
          </a:p>
          <a:p>
            <a:pPr marL="457200" indent="-457200">
              <a:spcBef>
                <a:spcPts val="1200"/>
              </a:spcBef>
              <a:buFontTx/>
              <a:buAutoNum type="arabicParenR"/>
              <a:defRPr/>
            </a:pPr>
            <a:r>
              <a:rPr lang="ru-RU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признало вину, </a:t>
            </a:r>
          </a:p>
          <a:p>
            <a:pPr marL="457200" indent="-457200">
              <a:spcBef>
                <a:spcPts val="1200"/>
              </a:spcBef>
              <a:buFontTx/>
              <a:buAutoNum type="arabicParenR"/>
              <a:defRPr/>
            </a:pPr>
            <a:r>
              <a:rPr lang="ru-RU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выразило согласие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вынесением предупреждения и освобождением от адм. ответ-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spcBef>
                <a:spcPts val="1200"/>
              </a:spcBef>
              <a:buFontTx/>
              <a:buAutoNum type="arabicParenR"/>
              <a:defRPr/>
            </a:pPr>
            <a:r>
              <a:rPr lang="ru-RU" sz="2800" b="1" spc="-1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spc="-1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теч</a:t>
            </a:r>
            <a:r>
              <a:rPr lang="ru-RU" sz="2800" b="1" spc="-1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1 года </a:t>
            </a:r>
            <a:r>
              <a:rPr lang="ru-RU" sz="2800" spc="-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(!!!)</a:t>
            </a:r>
            <a:r>
              <a:rPr lang="ru-RU" sz="2800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1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привлекалось и </a:t>
            </a:r>
            <a:r>
              <a:rPr lang="ru-RU" sz="2800" b="1" spc="-1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освобождалось </a:t>
            </a:r>
            <a:r>
              <a:rPr lang="ru-RU"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адм. ответ-</a:t>
            </a:r>
            <a:r>
              <a:rPr lang="ru-RU" sz="2800" spc="-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такое же нарушение.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4788" y="5805488"/>
            <a:ext cx="7921625" cy="954087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ч.1 ст. 9.3 КоАП: 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 н/летнему применяется - </a:t>
            </a:r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 зависимости от категории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адм. правонарушения </a:t>
            </a:r>
          </a:p>
        </p:txBody>
      </p:sp>
      <p:pic>
        <p:nvPicPr>
          <p:cNvPr id="41990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5888"/>
            <a:ext cx="85248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1" name="Прямоугольник 7"/>
          <p:cNvSpPr>
            <a:spLocks noChangeArrowheads="1"/>
          </p:cNvSpPr>
          <p:nvPr/>
        </p:nvSpPr>
        <p:spPr bwMode="auto">
          <a:xfrm>
            <a:off x="7858148" y="214290"/>
            <a:ext cx="865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01.03.2021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70609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9.4. Меры воспитательного воздействия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196975"/>
            <a:ext cx="7632700" cy="259238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 освобождении от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адм. ответственности н/летнего могут применяться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одна или все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меры воспитательного воздействия:</a:t>
            </a:r>
          </a:p>
          <a:p>
            <a:pPr marL="0" indent="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b="1" u="sng" spc="-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разъяснение </a:t>
            </a:r>
            <a:r>
              <a:rPr lang="ru-RU" sz="2000" b="1" u="sng" spc="-1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</a:t>
            </a:r>
            <a:r>
              <a:rPr lang="ru-RU" sz="200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  <a:r>
              <a:rPr lang="ru-RU" sz="200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каждом случае);</a:t>
            </a:r>
            <a:endParaRPr lang="ru-RU" sz="2000" spc="-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возложение обязанности </a:t>
            </a:r>
            <a:r>
              <a:rPr lang="ru-RU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принести извинения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потерпевшему;</a:t>
            </a:r>
          </a:p>
          <a:p>
            <a:pPr marL="0" indent="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возложение обязанности </a:t>
            </a:r>
            <a:r>
              <a:rPr lang="ru-RU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загладить причиненный вред;</a:t>
            </a:r>
          </a:p>
          <a:p>
            <a:pPr marL="0" indent="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досуга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DC424-DB37-41F0-92CE-0F90F093483C}" type="slidenum">
              <a:rPr lang="ru-RU" smtClean="0"/>
              <a:pPr>
                <a:defRPr/>
              </a:pPr>
              <a:t>69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9388" y="4149725"/>
            <a:ext cx="7848600" cy="1938338"/>
          </a:xfrm>
          <a:prstGeom prst="rect">
            <a:avLst/>
          </a:prstGeom>
          <a:ln w="22225">
            <a:solidFill>
              <a:srgbClr val="C00000"/>
            </a:solidFill>
          </a:ln>
        </p:spPr>
        <p:txBody>
          <a:bodyPr>
            <a:spAutoFit/>
          </a:bodyPr>
          <a:lstStyle/>
          <a:p>
            <a:pPr indent="342900" algn="just">
              <a:defRPr/>
            </a:pPr>
            <a:r>
              <a:rPr lang="ru-RU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ст. 9.5 КоАП: 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Заключается в разъяснении:</a:t>
            </a:r>
          </a:p>
          <a:p>
            <a:pPr indent="342900" algn="just">
              <a:defRPr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противоправного характера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общественной вредности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совершенного п/нарушения, </a:t>
            </a:r>
          </a:p>
          <a:p>
            <a:pPr indent="342900" algn="just">
              <a:defRPr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*в т.ч. причиненного им </a:t>
            </a:r>
            <a:r>
              <a:rPr lang="ru-RU" sz="2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вреда,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342900" algn="just">
              <a:defRPr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*а также негативных правовых последствий </a:t>
            </a:r>
            <a:r>
              <a:rPr lang="ru-RU" sz="2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повторного совершения им новых правонарушений.</a:t>
            </a:r>
            <a:endParaRPr lang="ru-RU" sz="2000" b="1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20249093" flipH="1">
            <a:off x="3571875" y="2371725"/>
            <a:ext cx="150813" cy="20415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3015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5888"/>
            <a:ext cx="79057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6" name="Прямоугольник 7"/>
          <p:cNvSpPr>
            <a:spLocks noChangeArrowheads="1"/>
          </p:cNvSpPr>
          <p:nvPr/>
        </p:nvSpPr>
        <p:spPr bwMode="auto">
          <a:xfrm>
            <a:off x="8072462" y="0"/>
            <a:ext cx="865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01.03.2021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14705" y="-171400"/>
            <a:ext cx="8500529" cy="1152375"/>
          </a:xfrm>
          <a:prstGeom prst="rect">
            <a:avLst/>
          </a:prstGeom>
          <a:solidFill>
            <a:schemeClr val="bg1">
              <a:alpha val="5215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spcBef>
                <a:spcPct val="0"/>
              </a:spcBef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31 мая 2003 г.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основах системы профилактики безнадзорности и правонарушений несовершеннолетних»</a:t>
            </a:r>
            <a:endPara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37104954"/>
              </p:ext>
            </p:extLst>
          </p:nvPr>
        </p:nvGraphicFramePr>
        <p:xfrm>
          <a:off x="112791" y="764704"/>
          <a:ext cx="9031209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450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6484715" cy="77809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9.5. Содержание мер воспитательного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воздействия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4" y="1125538"/>
            <a:ext cx="8607455" cy="2303462"/>
          </a:xfrm>
          <a:ln>
            <a:solidFill>
              <a:srgbClr val="C00000"/>
            </a:solidFill>
          </a:ln>
        </p:spPr>
        <p:txBody>
          <a:bodyPr/>
          <a:lstStyle/>
          <a:p>
            <a:pPr marL="0" indent="0" algn="just">
              <a:buFont typeface="Wingdings 2" pitchFamily="18" charset="2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*Обязанность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принести извинения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возложении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н/летнего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извиниться перед потерпевшим за совершенное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адм. п/нарушение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публичной или иной форме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определенной </a:t>
            </a:r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</a:t>
            </a:r>
            <a:r>
              <a:rPr lang="ru-RU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ведущим административный </a:t>
            </a:r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процесс.</a:t>
            </a:r>
            <a:endParaRPr lang="ru-RU" sz="2400" b="1" i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5CA6E-EF17-4323-8E88-CD5A7E6043C3}" type="slidenum">
              <a:rPr lang="ru-RU" smtClean="0"/>
              <a:pPr>
                <a:defRPr/>
              </a:pPr>
              <a:t>70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0824" y="3573463"/>
            <a:ext cx="8607455" cy="267652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*Обязанность </a:t>
            </a:r>
            <a:r>
              <a:rPr lang="ru-RU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загладить причиненный вред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заключается в </a:t>
            </a:r>
            <a:r>
              <a:rPr lang="ru-RU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фактическом возмещении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н/летним </a:t>
            </a:r>
            <a:r>
              <a:rPr lang="ru-RU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вреда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причиненного адм. п/нарушением. </a:t>
            </a:r>
          </a:p>
          <a:p>
            <a:pPr algn="just">
              <a:defRPr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При этом </a:t>
            </a: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должны учитываться: 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имущественное положение н/летнего и его родителей или лиц, их заменяющих, 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наличие у него соответствующих трудовых и иных навыков.</a:t>
            </a:r>
          </a:p>
        </p:txBody>
      </p:sp>
      <p:pic>
        <p:nvPicPr>
          <p:cNvPr id="44038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5888"/>
            <a:ext cx="6477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Прямоугольник 6"/>
          <p:cNvSpPr>
            <a:spLocks noChangeArrowheads="1"/>
          </p:cNvSpPr>
          <p:nvPr/>
        </p:nvSpPr>
        <p:spPr bwMode="auto">
          <a:xfrm>
            <a:off x="8072462" y="214290"/>
            <a:ext cx="865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01.03.2021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312" y="1196975"/>
            <a:ext cx="8643967" cy="547211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Ограничение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досуга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возложении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н/летнего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соблюдения на срок 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30-ти 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определенного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использования свободного от учебы и (или) работы времени. </a:t>
            </a:r>
            <a:endParaRPr lang="ru-RU" sz="24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орган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ведущий административный процесс, может предусмотреть: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запрет посещения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н/летним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определенных мест пребывания, использования отдельных форм досуга,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связанных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управлением транспортным средством;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пребывания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н/летнего </a:t>
            </a: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 места жительства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места пребывания в определенное время суток;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возложение обязанности 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являться для регистрации в орган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осуществляющий контроль за поведением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н/летнего.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059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5888"/>
            <a:ext cx="6985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Прямоугольник 6"/>
          <p:cNvSpPr>
            <a:spLocks noChangeArrowheads="1"/>
          </p:cNvSpPr>
          <p:nvPr/>
        </p:nvSpPr>
        <p:spPr bwMode="auto">
          <a:xfrm>
            <a:off x="8072462" y="214290"/>
            <a:ext cx="865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</a:p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01.03.2021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484715" cy="77809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9.5. Содержание мер воспитательного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воздействия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79388" y="1052513"/>
          <a:ext cx="8536016" cy="4023360"/>
        </p:xfrm>
        <a:graphic>
          <a:graphicData uri="http://schemas.openxmlformats.org/drawingml/2006/table">
            <a:tbl>
              <a:tblPr/>
              <a:tblGrid>
                <a:gridCol w="8536016"/>
              </a:tblGrid>
              <a:tr h="4022725">
                <a:tc>
                  <a:txBody>
                    <a:bodyPr/>
                    <a:lstStyle/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часть 2.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наложении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взыскания на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/летнего, </a:t>
                      </a:r>
                      <a:r>
                        <a:rPr kumimoji="0" lang="ru-RU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кроме </a:t>
                      </a:r>
                      <a:r>
                        <a:rPr kumimoji="0" lang="ru-RU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смягчающ</a:t>
                      </a:r>
                      <a:r>
                        <a:rPr kumimoji="0" lang="ru-RU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и </a:t>
                      </a:r>
                      <a:r>
                        <a:rPr kumimoji="0" lang="ru-RU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отягчающ</a:t>
                      </a:r>
                      <a:r>
                        <a:rPr kumimoji="0" lang="ru-RU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ответственность обстоятельств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учитываются: </a:t>
                      </a:r>
                    </a:p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условия его жизни и воспитания;</a:t>
                      </a:r>
                    </a:p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уровень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его интеллектуального, волевого и психического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развития, иные особенности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личности;</a:t>
                      </a:r>
                    </a:p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влияние на его поведение родителей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 лиц, их заменяющих,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также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близких родственников,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членов семьи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иных старших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возрасту лиц;</a:t>
                      </a:r>
                    </a:p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характеристика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 месту его учебы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(или) работы (при ее наличии).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653AD-2078-4774-BA8F-138EBE820AF2}" type="slidenum">
              <a:rPr lang="ru-RU" smtClean="0"/>
              <a:pPr>
                <a:defRPr/>
              </a:pPr>
              <a:t>72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072362" cy="57606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9.2 КоАП.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наложения адм. взыскания на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н/летнего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6838" y="5300663"/>
            <a:ext cx="8832880" cy="830997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r>
              <a:rPr lang="ru-RU" sz="2400" spc="-1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часть 3. </a:t>
            </a:r>
            <a:r>
              <a:rPr lang="ru-RU"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азъясняется содержание положений законодательства, в связи с нарушением которых на него налагается адм. взыскание</a:t>
            </a:r>
            <a:endParaRPr lang="ru-RU" sz="2400" spc="-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углом 9"/>
          <p:cNvSpPr/>
          <p:nvPr/>
        </p:nvSpPr>
        <p:spPr>
          <a:xfrm rot="5400000">
            <a:off x="5232400" y="2047875"/>
            <a:ext cx="406400" cy="43180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46092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62071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3" name="Прямоугольник 7"/>
          <p:cNvSpPr>
            <a:spLocks noChangeArrowheads="1"/>
          </p:cNvSpPr>
          <p:nvPr/>
        </p:nvSpPr>
        <p:spPr bwMode="auto">
          <a:xfrm>
            <a:off x="8001024" y="214290"/>
            <a:ext cx="865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01.03.2021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1BC57-8ED4-4C3F-8E72-902907C12791}" type="slidenum">
              <a:rPr lang="ru-RU" smtClean="0"/>
              <a:pPr>
                <a:defRPr/>
              </a:pPr>
              <a:t>73</a:t>
            </a:fld>
            <a:endParaRPr lang="ru-RU"/>
          </a:p>
        </p:txBody>
      </p:sp>
      <p:sp>
        <p:nvSpPr>
          <p:cNvPr id="47107" name="Прямоугольник 4"/>
          <p:cNvSpPr>
            <a:spLocks noChangeArrowheads="1"/>
          </p:cNvSpPr>
          <p:nvPr/>
        </p:nvSpPr>
        <p:spPr bwMode="auto">
          <a:xfrm>
            <a:off x="107950" y="30163"/>
            <a:ext cx="875033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42900"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9.6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42900"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Н/летний считается не подвергавшимся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42900"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адм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взысканию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r>
              <a:rPr lang="ru-RU" sz="2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2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дня исполнения</a:t>
            </a:r>
            <a:r>
              <a:rPr lang="ru-RU" sz="2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постановления о наложении </a:t>
            </a:r>
            <a:r>
              <a:rPr lang="ru-RU" sz="2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адм</a:t>
            </a:r>
            <a:r>
              <a:rPr lang="ru-RU" sz="2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взыскания за совершение </a:t>
            </a:r>
            <a:r>
              <a:rPr lang="ru-RU" sz="2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адм</a:t>
            </a:r>
            <a:r>
              <a:rPr lang="ru-RU" sz="2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проступка;</a:t>
            </a:r>
            <a:endParaRPr lang="ru-RU" sz="2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r>
              <a:rPr lang="ru-RU" sz="2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 истечении 2-х месяцев</a:t>
            </a:r>
            <a:r>
              <a:rPr lang="ru-RU" sz="2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со дня исполнения постановления о наложении </a:t>
            </a:r>
            <a:r>
              <a:rPr lang="ru-RU" sz="2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адм</a:t>
            </a:r>
            <a:r>
              <a:rPr lang="ru-RU" sz="2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взыскания за совершение </a:t>
            </a:r>
            <a:r>
              <a:rPr lang="ru-RU" sz="2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значительного </a:t>
            </a:r>
            <a:r>
              <a:rPr lang="ru-RU" sz="2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адм</a:t>
            </a:r>
            <a:r>
              <a:rPr lang="ru-RU" sz="2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/нарушения;</a:t>
            </a:r>
          </a:p>
          <a:p>
            <a:pPr indent="342900" algn="just"/>
            <a:r>
              <a:rPr lang="ru-RU" sz="2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 истечении 6-ти месяцев</a:t>
            </a:r>
            <a:r>
              <a:rPr lang="ru-RU" sz="2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со дня исполнения постановления о наложении </a:t>
            </a:r>
            <a:r>
              <a:rPr lang="ru-RU" sz="2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адм</a:t>
            </a:r>
            <a:r>
              <a:rPr lang="ru-RU" sz="2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взыскания за совершение </a:t>
            </a:r>
            <a:r>
              <a:rPr lang="ru-RU" sz="2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грубого</a:t>
            </a:r>
            <a:r>
              <a:rPr lang="ru-RU" sz="2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адм</a:t>
            </a:r>
            <a:r>
              <a:rPr lang="ru-RU" sz="2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/нарушения;</a:t>
            </a:r>
          </a:p>
          <a:p>
            <a:pPr indent="342900" algn="just"/>
            <a:endParaRPr lang="ru-RU" sz="7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 sz="7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истечении сроков давности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исполнения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постановл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 наложении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взыскания, если:</a:t>
            </a:r>
          </a:p>
          <a:p>
            <a:pPr indent="342900" algn="just">
              <a:buFont typeface="Trebuchet MS" pitchFamily="34" charset="0"/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оно не было обращено к исполнению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3-х месяцев со дня его вступления в законную силу; </a:t>
            </a:r>
          </a:p>
          <a:p>
            <a:pPr indent="342900" algn="just">
              <a:buFont typeface="Trebuchet MS" pitchFamily="34" charset="0"/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 было исполнено наказание в виде депортации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1 года со дня его вступления в закон. силу </a:t>
            </a:r>
          </a:p>
          <a:p>
            <a:pPr indent="34290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 дня прекращения исполнения постановления о наложении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взыскания из-за смерти, отмены постановления и иным основаниям,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предусм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ст. 14.3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ПИКоАП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34290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 дня освобождения от исполнения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взыскания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вследствие заболевания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(ст.8.7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47108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792162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Прямоугольник 6"/>
          <p:cNvSpPr>
            <a:spLocks noChangeArrowheads="1"/>
          </p:cNvSpPr>
          <p:nvPr/>
        </p:nvSpPr>
        <p:spPr bwMode="auto">
          <a:xfrm>
            <a:off x="7858148" y="0"/>
            <a:ext cx="865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01.03.2021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DCE01-9D6E-45D5-8EB2-60AD6ABAB293}" type="slidenum">
              <a:rPr lang="ru-RU" smtClean="0"/>
              <a:pPr>
                <a:defRPr/>
              </a:pPr>
              <a:t>74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0"/>
            <a:ext cx="8715436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10.3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42900"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Невыполнение обязанностей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воспитанию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детей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spcBef>
                <a:spcPts val="1800"/>
              </a:spcBef>
              <a:defRPr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. Невыполнение родителями или лицами, их заменяющими, обязанностей по воспитанию детей, повлекшее совершение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/летним деяния, содержащего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признаки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>
                <a:latin typeface="Times New Roman" pitchFamily="18" charset="0"/>
                <a:cs typeface="Times New Roman" pitchFamily="18" charset="0"/>
              </a:rPr>
              <a:t>адм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b="1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/нарушения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либо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преступления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но не достигшим ко времени совершения такого деяния возраста, с кот. наступает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адм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. или уголовная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ответст-ть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за совершенное деяние, - </a:t>
            </a:r>
            <a:r>
              <a:rPr lang="ru-RU" sz="2500" i="1" dirty="0">
                <a:latin typeface="Times New Roman" pitchFamily="18" charset="0"/>
                <a:cs typeface="Times New Roman" pitchFamily="18" charset="0"/>
              </a:rPr>
              <a:t>штраф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до 10бв </a:t>
            </a:r>
            <a:r>
              <a:rPr lang="ru-RU" sz="2500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(проступок)</a:t>
            </a:r>
            <a:r>
              <a:rPr lang="ru-RU" sz="2500" b="1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42900" algn="just">
              <a:defRPr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defRPr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2. Невыполнение родителями или лицами, их заменяющими, обязанностей по сопровождению несовершеннолетнего в возрасте до 16-ти лет либо по обеспечению его сопровождения совершеннолетним лицом в период с 23 до 6 часов вне жилища -</a:t>
            </a:r>
          </a:p>
          <a:p>
            <a:pPr indent="342900" algn="just">
              <a:defRPr/>
            </a:pPr>
            <a:r>
              <a:rPr lang="ru-RU" sz="2500" i="1" dirty="0">
                <a:latin typeface="Times New Roman" pitchFamily="18" charset="0"/>
                <a:cs typeface="Times New Roman" pitchFamily="18" charset="0"/>
              </a:rPr>
              <a:t>штрафа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до 2бв </a:t>
            </a:r>
            <a:r>
              <a:rPr lang="ru-RU" sz="2500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(проступок)</a:t>
            </a:r>
            <a:r>
              <a:rPr lang="ru-RU" sz="25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500" u="sng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2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613" y="128588"/>
            <a:ext cx="625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Прямоугольник 6"/>
          <p:cNvSpPr>
            <a:spLocks noChangeArrowheads="1"/>
          </p:cNvSpPr>
          <p:nvPr/>
        </p:nvSpPr>
        <p:spPr bwMode="auto">
          <a:xfrm>
            <a:off x="7929586" y="0"/>
            <a:ext cx="865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01.03.2021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16632"/>
            <a:ext cx="7931150" cy="1143000"/>
          </a:xfrm>
        </p:spPr>
        <p:txBody>
          <a:bodyPr/>
          <a:lstStyle/>
          <a:p>
            <a:pPr indent="342900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Ст. 3.5 </a:t>
            </a:r>
            <a:r>
              <a:rPr lang="ru-RU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ПИКоАП</a:t>
            </a:r>
            <a: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Д Н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A8425A-1506-496B-868C-F7D7782C0F4E}" type="slidenum">
              <a:rPr lang="ru-RU" smtClean="0"/>
              <a:pPr>
                <a:defRPr/>
              </a:pPr>
              <a:t>75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9412" y="1341438"/>
            <a:ext cx="8407429" cy="4908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600"/>
              </a:spcBef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КДН рассматривает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дела об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правонарушениях:</a:t>
            </a:r>
          </a:p>
          <a:p>
            <a:pPr indent="342900" algn="just">
              <a:spcBef>
                <a:spcPts val="600"/>
              </a:spcBef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предусмотренных 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статьями 10.3, 19.4 </a:t>
            </a:r>
            <a:r>
              <a:rPr lang="ru-RU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/нарушения, совершенные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родителями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или лицами, их заменяющими);</a:t>
            </a:r>
          </a:p>
          <a:p>
            <a:pPr indent="342900" algn="just">
              <a:spcBef>
                <a:spcPts val="600"/>
              </a:spcBef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совершенных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/летними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исключением: </a:t>
            </a:r>
          </a:p>
          <a:p>
            <a:pPr indent="342900" algn="just">
              <a:spcBef>
                <a:spcPts val="6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1)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/нарушений, совершенных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/летними иностранцами и лицами без гражданства, постоянно не проживающими в РБ, </a:t>
            </a:r>
          </a:p>
          <a:p>
            <a:pPr indent="342900" algn="just">
              <a:spcBef>
                <a:spcPts val="600"/>
              </a:spcBef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когда санкциями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предусмотрены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конфискация, взыскание стоимости, </a:t>
            </a:r>
            <a:r>
              <a:rPr lang="ru-RU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запрет на посещение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физкультурно-спортивных сооружений).</a:t>
            </a:r>
          </a:p>
          <a:p>
            <a:pPr indent="342900" algn="just">
              <a:spcBef>
                <a:spcPts val="600"/>
              </a:spcBef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49157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5400"/>
            <a:ext cx="792162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234950" y="6021388"/>
            <a:ext cx="8909050" cy="828675"/>
          </a:xfrm>
          <a:ln w="25400"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исполнения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 воспитательного воздействия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ПИКоАП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определен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400" dirty="0"/>
          </a:p>
        </p:txBody>
      </p:sp>
      <p:sp>
        <p:nvSpPr>
          <p:cNvPr id="49159" name="Прямоугольник 2"/>
          <p:cNvSpPr>
            <a:spLocks noChangeArrowheads="1"/>
          </p:cNvSpPr>
          <p:nvPr/>
        </p:nvSpPr>
        <p:spPr bwMode="auto">
          <a:xfrm>
            <a:off x="7643834" y="285728"/>
            <a:ext cx="11093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ПИКоАП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314" y="566921"/>
            <a:ext cx="8797686" cy="114300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u="sng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резолютивной части </a:t>
            </a:r>
            <a:r>
              <a:rPr lang="ru-RU" sz="1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прекращении дела об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адм. п/нарушении при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применении </a:t>
            </a:r>
            <a:r>
              <a:rPr lang="ru-RU" sz="1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 воспитательного воздействия</a:t>
            </a:r>
            <a:r>
              <a:rPr lang="ru-RU" sz="1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обязательном порядке </a:t>
            </a:r>
            <a:r>
              <a:rPr lang="ru-RU" sz="1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не только сама мера </a:t>
            </a:r>
            <a:r>
              <a:rPr lang="ru-RU" sz="18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(меры), </a:t>
            </a:r>
            <a:r>
              <a:rPr lang="ru-RU" sz="1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и порядок их исполнения,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именно:</a:t>
            </a:r>
            <a:b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 ! ! 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0179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31750"/>
            <a:ext cx="5762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0825" y="1700213"/>
            <a:ext cx="86074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принести извинения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потерпевшему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указать срок и форму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(публичная, письменная);</a:t>
            </a:r>
          </a:p>
          <a:p>
            <a:pPr algn="just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загладить причиненный вред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указать конкретные действия;</a:t>
            </a:r>
          </a:p>
          <a:p>
            <a:pPr algn="just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ограничение досуга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указать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срок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(до 30 суток);</a:t>
            </a:r>
          </a:p>
          <a:p>
            <a:pPr algn="just">
              <a:defRPr/>
            </a:pPr>
            <a:r>
              <a:rPr lang="ru-RU" dirty="0">
                <a:cs typeface="Times New Roman" pitchFamily="18" charset="0"/>
              </a:rPr>
              <a:t>	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конкретные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виды или перечень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мест пребывания и (или) форм досуга,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посещение которых наложен запрет;</a:t>
            </a:r>
          </a:p>
          <a:p>
            <a:pPr algn="just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период времени суток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(с… / до …),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который запрещено покидать жилище (место пребывания);</a:t>
            </a:r>
          </a:p>
          <a:p>
            <a:pPr algn="just">
              <a:defRPr/>
            </a:pPr>
            <a:r>
              <a:rPr lang="ru-RU" dirty="0"/>
              <a:t>	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периодичность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(в будние дни)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явки на регистрацию,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адрес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и наименование органа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осуществляющего контроль за поведением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/летнего.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1" name="Прямоугольник 2"/>
          <p:cNvSpPr>
            <a:spLocks noChangeArrowheads="1"/>
          </p:cNvSpPr>
          <p:nvPr/>
        </p:nvSpPr>
        <p:spPr bwMode="auto">
          <a:xfrm>
            <a:off x="7715272" y="0"/>
            <a:ext cx="11093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ПИКоАП</a:t>
            </a:r>
            <a:endParaRPr lang="ru-RU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764704"/>
            <a:ext cx="8701186" cy="3571900"/>
          </a:xfrm>
        </p:spPr>
        <p:txBody>
          <a:bodyPr/>
          <a:lstStyle/>
          <a:p>
            <a:pPr algn="r"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«Истинная цена помощи всегда находится в прямой зависимости от того, каким образом ее оказывают»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Сэмюэл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Джонсон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14705" y="-243655"/>
            <a:ext cx="8500529" cy="1152375"/>
          </a:xfrm>
          <a:prstGeom prst="rect">
            <a:avLst/>
          </a:prstGeom>
          <a:solidFill>
            <a:schemeClr val="bg1">
              <a:alpha val="5215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spcBef>
                <a:spcPct val="0"/>
              </a:spcBef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31 мая 2003 г.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основах системы профилактики безнадзорности и правонарушений несовершеннолетних»</a:t>
            </a:r>
            <a:endPara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97202494"/>
              </p:ext>
            </p:extLst>
          </p:nvPr>
        </p:nvGraphicFramePr>
        <p:xfrm>
          <a:off x="314705" y="764704"/>
          <a:ext cx="8725239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854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19" descr="Картинки по запросу СОДЕРЖАНИЕ">
            <a:extLst>
              <a:ext uri="{FF2B5EF4-FFF2-40B4-BE49-F238E27FC236}">
                <a16:creationId xmlns:a16="http://schemas.microsoft.com/office/drawing/2014/main" xmlns="" id="{1BC2C18F-C473-41E2-9D32-1066CA2B9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58896" y="285728"/>
            <a:ext cx="7785104" cy="720080"/>
          </a:xfrm>
          <a:prstGeom prst="rect">
            <a:avLst/>
          </a:prstGeom>
          <a:solidFill>
            <a:schemeClr val="bg1">
              <a:alpha val="5215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проведению ИПР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285860"/>
            <a:ext cx="85725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ИПР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проводится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разными субъектами профилактики в отношении различных категорий несовершеннолетних, в конкретные сроки.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ИПР в отношении несовершеннолетнего осуществляется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 дня получения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учреждением образования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документа, являющегося основанием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ее проведения, а именно:</a:t>
            </a:r>
          </a:p>
          <a:p>
            <a:pPr marL="898525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заявления несовершеннолетнего либо его родителей, опекунов или попечителей;</a:t>
            </a:r>
          </a:p>
          <a:p>
            <a:pPr marL="898525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приговора, решения, постановления или определения суда;</a:t>
            </a:r>
          </a:p>
          <a:p>
            <a:pPr marL="898525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Постановления комиссии по делам несовершеннолетних, прокурора, следователя, органа дознания или начальника органа внутренних дел.</a:t>
            </a:r>
          </a:p>
        </p:txBody>
      </p:sp>
    </p:spTree>
    <p:extLst>
      <p:ext uri="{BB962C8B-B14F-4D97-AF65-F5344CB8AC3E}">
        <p14:creationId xmlns:p14="http://schemas.microsoft.com/office/powerpoint/2010/main" val="24257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3076</TotalTime>
  <Words>7170</Words>
  <Application>Microsoft Office PowerPoint</Application>
  <PresentationFormat>Экран (4:3)</PresentationFormat>
  <Paragraphs>597</Paragraphs>
  <Slides>77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77</vt:i4>
      </vt:variant>
    </vt:vector>
  </HeadingPairs>
  <TitlesOfParts>
    <vt:vector size="78" baseType="lpstr">
      <vt:lpstr>Трек</vt:lpstr>
      <vt:lpstr>Деятельность учреждений образования  по организации ИПР </vt:lpstr>
      <vt:lpstr>Презентация PowerPoint</vt:lpstr>
      <vt:lpstr>Презентация PowerPoint</vt:lpstr>
      <vt:lpstr>Термины и определения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Деятельность специалистов СППС</vt:lpstr>
      <vt:lpstr>Обращаем внимание!</vt:lpstr>
      <vt:lpstr>Презентация PowerPoint</vt:lpstr>
      <vt:lpstr>Содержание программы  ИПР</vt:lpstr>
      <vt:lpstr>Содержание программы ИПР</vt:lpstr>
      <vt:lpstr>Содержание программы ИПР</vt:lpstr>
      <vt:lpstr>Содержание программы ИПР.  Комментарии по заполнению граф </vt:lpstr>
      <vt:lpstr>Содержание программы ИПР.  Комментарии по заполнению граф</vt:lpstr>
      <vt:lpstr>Содержание программы ИПР.  Комментарии по заполнению граф</vt:lpstr>
      <vt:lpstr>Содержание программы ИПР.  Комментарии по заполнению граф</vt:lpstr>
      <vt:lpstr>Содержание программы ИПР.  Комментарии по заполнению граф</vt:lpstr>
      <vt:lpstr>Содержание программы ИПР.  Комментарии по заполнению граф</vt:lpstr>
      <vt:lpstr>Содержание программы ИПР.  Комментарии по заполнению граф</vt:lpstr>
      <vt:lpstr>Содержание программы ИПР.  Комментарии по заполнению граф</vt:lpstr>
      <vt:lpstr>Презентация PowerPoint</vt:lpstr>
      <vt:lpstr>реализация  программы ИПР </vt:lpstr>
      <vt:lpstr>Алгоритм анализа ситуаций</vt:lpstr>
      <vt:lpstr>реализация  программы ИПР </vt:lpstr>
      <vt:lpstr>реализация  программы ИПР </vt:lpstr>
      <vt:lpstr>реализация  программы ИПР </vt:lpstr>
      <vt:lpstr>Алгоритм  самоанализа  проводимой работы</vt:lpstr>
      <vt:lpstr>Прежде, чем принять решение,  Проверьте себя! </vt:lpstr>
      <vt:lpstr>Документооборот  В ходе проведения ИПР </vt:lpstr>
      <vt:lpstr>Документооборот  В ходе проведения ИПР </vt:lpstr>
      <vt:lpstr>Документооборот  В ходе проведения ИПР </vt:lpstr>
      <vt:lpstr>Документооборот  В ходе проведения ИПР </vt:lpstr>
      <vt:lpstr>Документооборот  В ходе проведения ИПР </vt:lpstr>
      <vt:lpstr>Документооборот  В ходе проведения ИПР </vt:lpstr>
      <vt:lpstr>Анализ Контроль за реализацией программы ИПР </vt:lpstr>
      <vt:lpstr>Презентация PowerPoint</vt:lpstr>
      <vt:lpstr>Завершение программы ИПР </vt:lpstr>
      <vt:lpstr>Итоговый Анализ программы ИПР </vt:lpstr>
      <vt:lpstr>Критерии эффективности ИПР </vt:lpstr>
      <vt:lpstr>Критерии эффективности ИПР </vt:lpstr>
      <vt:lpstr>Критерии эффективности ИПР </vt:lpstr>
      <vt:lpstr>Рекомендации  по составлению аналитического отчета реализации программы ИПР </vt:lpstr>
      <vt:lpstr>Критерии эффективности ИПР </vt:lpstr>
      <vt:lpstr>Рекомендации  по составлению аналитического отчета реализации программы ИПР </vt:lpstr>
      <vt:lpstr>Рекомендации  по составлению аналитического отчета реализации программы ИПР </vt:lpstr>
      <vt:lpstr>Рекомендации  по составлению аналитического отчета реализации программы ИПР </vt:lpstr>
      <vt:lpstr>Рекомендации  по составлению аналитического отчета реализации программы ИПР </vt:lpstr>
      <vt:lpstr>Рекомендации  по составлению аналитического отчета реализации программы ИПР </vt:lpstr>
      <vt:lpstr>Рекомендации  по составлению аналитического отчета реализации программы ИПР </vt:lpstr>
      <vt:lpstr>Рекомендации  по составлению промежуточного анализа реализации программы ИПР </vt:lpstr>
      <vt:lpstr>Проводится ли ИПР В случае, если несовершеннолетний не достиг возраста?</vt:lpstr>
      <vt:lpstr>Проводится ли ИПР В случае, если несовершеннолетний не достиг возраста?</vt:lpstr>
      <vt:lpstr>Проводится ли ИПР В случае, если несовершеннолетний не достиг возраста?</vt:lpstr>
      <vt:lpstr>В случае, если правонарушение совершено вследствие того, что родители не выполняют обязанности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Статья 9.2. Особенности наложения адм. взыскания на н/летнего</vt:lpstr>
      <vt:lpstr>Презентация PowerPoint</vt:lpstr>
      <vt:lpstr>Профилактические меры воздействия (ст. 5.1 КоАП)</vt:lpstr>
      <vt:lpstr>ПРЕДУПРЕЖДЕНИЕ  ст. 8.3 КоАП (не является адм. взысканием) </vt:lpstr>
      <vt:lpstr>Ст. 9.4. Меры воспитательного воздействия</vt:lpstr>
      <vt:lpstr>Статья 9.5. Содержание мер воспитательного воздействия</vt:lpstr>
      <vt:lpstr>Статья 9.5. Содержание мер воспитательного воздействия</vt:lpstr>
      <vt:lpstr>Статья 9.2 КоАП. Особенности наложения адм. взыскания на н/летнего</vt:lpstr>
      <vt:lpstr>Презентация PowerPoint</vt:lpstr>
      <vt:lpstr>Презентация PowerPoint</vt:lpstr>
      <vt:lpstr>Ст. 3.5 ПИКоАП.  К Д Н </vt:lpstr>
      <vt:lpstr>В резолютивной части постановления о прекращении дела об адм. п/нарушении при применении мер воспитательного воздействия  в обязательном порядке указывается не только сама мера (меры), но и порядок их исполнения, а именно: ! ! ! </vt:lpstr>
      <vt:lpstr>«Истинная цена помощи всегда находится в прямой зависимости от того, каким образом ее оказывают»  Сэмюэл  Джонсон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Дополнительное образование  детей и молодежи</dc:title>
  <dc:creator>Admin</dc:creator>
  <cp:lastModifiedBy>User</cp:lastModifiedBy>
  <cp:revision>251</cp:revision>
  <cp:lastPrinted>2017-03-28T13:33:24Z</cp:lastPrinted>
  <dcterms:created xsi:type="dcterms:W3CDTF">2016-02-15T06:51:51Z</dcterms:created>
  <dcterms:modified xsi:type="dcterms:W3CDTF">2021-06-21T13:09:13Z</dcterms:modified>
</cp:coreProperties>
</file>