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78" r:id="rId2"/>
    <p:sldId id="391" r:id="rId3"/>
    <p:sldId id="353" r:id="rId4"/>
    <p:sldId id="379" r:id="rId5"/>
    <p:sldId id="386" r:id="rId6"/>
    <p:sldId id="385" r:id="rId7"/>
    <p:sldId id="390" r:id="rId8"/>
    <p:sldId id="389" r:id="rId9"/>
    <p:sldId id="360" r:id="rId10"/>
    <p:sldId id="392" r:id="rId11"/>
    <p:sldId id="394" r:id="rId12"/>
  </p:sldIdLst>
  <p:sldSz cx="9144000" cy="6858000" type="screen4x3"/>
  <p:notesSz cx="681355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24">
          <p15:clr>
            <a:srgbClr val="A4A3A4"/>
          </p15:clr>
        </p15:guide>
        <p15:guide id="2" pos="56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00"/>
    <a:srgbClr val="001A00"/>
    <a:srgbClr val="004C00"/>
    <a:srgbClr val="003300"/>
    <a:srgbClr val="AEEC80"/>
    <a:srgbClr val="F1F8EC"/>
    <a:srgbClr val="00007E"/>
    <a:srgbClr val="93FFC4"/>
    <a:srgbClr val="00DE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18" autoAdjust="0"/>
    <p:restoredTop sz="94654" autoAdjust="0"/>
  </p:normalViewPr>
  <p:slideViewPr>
    <p:cSldViewPr snapToGrid="0">
      <p:cViewPr varScale="1">
        <p:scale>
          <a:sx n="110" d="100"/>
          <a:sy n="110" d="100"/>
        </p:scale>
        <p:origin x="-1644" y="-84"/>
      </p:cViewPr>
      <p:guideLst>
        <p:guide orient="horz" pos="3524"/>
        <p:guide pos="56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911080016823609E-2"/>
          <c:y val="4.5774991706615753E-2"/>
          <c:w val="0.8452233820572953"/>
          <c:h val="0.833070569204343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8"/>
          </c:dPt>
          <c:dPt>
            <c:idx val="1"/>
            <c:explosion val="12"/>
          </c:dPt>
          <c:dLbls>
            <c:dLbl>
              <c:idx val="0"/>
              <c:layout>
                <c:manualLayout>
                  <c:x val="-0.15769635793033646"/>
                  <c:y val="9.626113874859929E-2"/>
                </c:manualLayout>
              </c:layout>
              <c:tx>
                <c:rich>
                  <a:bodyPr/>
                  <a:lstStyle/>
                  <a:p>
                    <a:endParaRPr lang="ru-RU" b="1" dirty="0" smtClean="0"/>
                  </a:p>
                  <a:p>
                    <a:r>
                      <a:rPr lang="ru-RU" sz="4800" b="1" dirty="0" smtClean="0">
                        <a:latin typeface="Times New Roman" pitchFamily="18" charset="0"/>
                        <a:cs typeface="Times New Roman" pitchFamily="18" charset="0"/>
                      </a:rPr>
                      <a:t>19%</a:t>
                    </a:r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0.12982871184247521"/>
                  <c:y val="-0.22976873724117844"/>
                </c:manualLayout>
              </c:layout>
              <c:tx>
                <c:rich>
                  <a:bodyPr/>
                  <a:lstStyle/>
                  <a:p>
                    <a:r>
                      <a:rPr lang="ru-RU" sz="4000" b="1" dirty="0" smtClean="0">
                        <a:latin typeface="Times New Roman" pitchFamily="18" charset="0"/>
                        <a:cs typeface="Times New Roman" pitchFamily="18" charset="0"/>
                      </a:rPr>
                      <a:t>52%</a:t>
                    </a:r>
                    <a:endParaRPr lang="en-US" sz="4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.20385186536233996"/>
                  <c:y val="7.4011139189523539E-2"/>
                </c:manualLayout>
              </c:layout>
              <c:tx>
                <c:rich>
                  <a:bodyPr/>
                  <a:lstStyle/>
                  <a:p>
                    <a:r>
                      <a:rPr lang="ru-RU" sz="4800" b="1" dirty="0" smtClean="0">
                        <a:latin typeface="Times New Roman" pitchFamily="18" charset="0"/>
                        <a:cs typeface="Times New Roman" pitchFamily="18" charset="0"/>
                      </a:rPr>
                      <a:t>29%</a:t>
                    </a:r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Неразделенная «любовь» </c:v>
                </c:pt>
                <c:pt idx="1">
                  <c:v>Нарушение детско-родительских отношений</c:v>
                </c:pt>
                <c:pt idx="2">
                  <c:v>Конфликты со сверстниками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23</c:v>
                </c:pt>
                <c:pt idx="2">
                  <c:v>12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6011703914023694E-2"/>
          <c:y val="0.80072741277355974"/>
          <c:w val="0.90254772890158153"/>
          <c:h val="0.19927252843394561"/>
        </c:manualLayout>
      </c:layout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36C02-B421-4CC1-83D6-6B75ED62A6D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5917B6-1FB8-4CB5-9861-2370D1BB7BC5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4000" b="1" i="0" baseline="0" dirty="0" smtClean="0"/>
            <a:t>ФАКТОРЫ РИСКА</a:t>
          </a:r>
          <a:endParaRPr lang="ru-RU" sz="4000" dirty="0"/>
        </a:p>
      </dgm:t>
    </dgm:pt>
    <dgm:pt modelId="{69FE551B-E76A-47B2-9E55-B8317B202B23}" type="parTrans" cxnId="{E8DB73D5-53A1-498C-BB6B-32A446024EBD}">
      <dgm:prSet/>
      <dgm:spPr/>
      <dgm:t>
        <a:bodyPr/>
        <a:lstStyle/>
        <a:p>
          <a:endParaRPr lang="ru-RU"/>
        </a:p>
      </dgm:t>
    </dgm:pt>
    <dgm:pt modelId="{9014874F-990B-4F75-9E0B-B089CDAE7BFB}" type="sibTrans" cxnId="{E8DB73D5-53A1-498C-BB6B-32A446024EBD}">
      <dgm:prSet/>
      <dgm:spPr/>
      <dgm:t>
        <a:bodyPr/>
        <a:lstStyle/>
        <a:p>
          <a:endParaRPr lang="ru-RU"/>
        </a:p>
      </dgm:t>
    </dgm:pt>
    <dgm:pt modelId="{83691291-F81C-48AE-B52F-1C7F764F8A4A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1400" b="1" dirty="0" smtClean="0"/>
            <a:t>Н</a:t>
          </a:r>
          <a:r>
            <a:rPr lang="ru-RU" sz="1400" b="1" i="0" baseline="0" dirty="0" smtClean="0"/>
            <a:t>еблагоприятная</a:t>
          </a:r>
          <a:r>
            <a:rPr lang="ru-RU" sz="1400" b="1" i="0" dirty="0" smtClean="0"/>
            <a:t> </a:t>
          </a:r>
          <a:r>
            <a:rPr lang="ru-RU" sz="1400" b="1" i="0" baseline="0" dirty="0" smtClean="0"/>
            <a:t>наследственность , генетическая предрасположенность к психотическим реакциям </a:t>
          </a:r>
          <a:endParaRPr lang="ru-RU" sz="1400" b="1" dirty="0"/>
        </a:p>
      </dgm:t>
    </dgm:pt>
    <dgm:pt modelId="{9B7B38B7-B4FE-4185-8A6B-DD2AB21920B0}" type="parTrans" cxnId="{8CBB151B-B88D-4A9D-9B0E-49C1D4A4373B}">
      <dgm:prSet/>
      <dgm:spPr/>
      <dgm:t>
        <a:bodyPr/>
        <a:lstStyle/>
        <a:p>
          <a:endParaRPr lang="ru-RU"/>
        </a:p>
      </dgm:t>
    </dgm:pt>
    <dgm:pt modelId="{2E586DF2-2D9E-4F2D-BB1E-9ABE7E4C5361}" type="sibTrans" cxnId="{8CBB151B-B88D-4A9D-9B0E-49C1D4A4373B}">
      <dgm:prSet/>
      <dgm:spPr/>
      <dgm:t>
        <a:bodyPr/>
        <a:lstStyle/>
        <a:p>
          <a:endParaRPr lang="ru-RU"/>
        </a:p>
      </dgm:t>
    </dgm:pt>
    <dgm:pt modelId="{870E2ABE-D58D-40C5-BEC2-818D68316114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1400" b="1" i="0" baseline="0" dirty="0" smtClean="0"/>
            <a:t>Проблемный период взросления личности</a:t>
          </a:r>
          <a:endParaRPr lang="ru-RU" sz="1400" b="1" dirty="0"/>
        </a:p>
      </dgm:t>
    </dgm:pt>
    <dgm:pt modelId="{653FF926-7DF0-4648-9147-44CE05773578}" type="parTrans" cxnId="{CF2219E4-EA89-4A0E-A2B8-A1CD62083E1C}">
      <dgm:prSet/>
      <dgm:spPr/>
      <dgm:t>
        <a:bodyPr/>
        <a:lstStyle/>
        <a:p>
          <a:endParaRPr lang="ru-RU"/>
        </a:p>
      </dgm:t>
    </dgm:pt>
    <dgm:pt modelId="{D9D35C9E-EFE1-4BC4-908D-A4938A668A8F}" type="sibTrans" cxnId="{CF2219E4-EA89-4A0E-A2B8-A1CD62083E1C}">
      <dgm:prSet/>
      <dgm:spPr/>
      <dgm:t>
        <a:bodyPr/>
        <a:lstStyle/>
        <a:p>
          <a:endParaRPr lang="ru-RU"/>
        </a:p>
      </dgm:t>
    </dgm:pt>
    <dgm:pt modelId="{FE20D1A3-0539-40F7-B752-07C934A4C805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1400" b="1" dirty="0" smtClean="0"/>
            <a:t>Неудачная (неразделенная) любовь</a:t>
          </a:r>
          <a:endParaRPr lang="ru-RU" sz="1400" b="1" dirty="0"/>
        </a:p>
      </dgm:t>
    </dgm:pt>
    <dgm:pt modelId="{E51B0020-AE9A-4D4D-A9A5-17B6C2BD494F}" type="parTrans" cxnId="{008C33A1-D253-4361-B6D6-A9D2025A29BA}">
      <dgm:prSet/>
      <dgm:spPr/>
      <dgm:t>
        <a:bodyPr/>
        <a:lstStyle/>
        <a:p>
          <a:endParaRPr lang="ru-RU"/>
        </a:p>
      </dgm:t>
    </dgm:pt>
    <dgm:pt modelId="{EE167F53-1396-4891-9B56-90A0B7F2E6E3}" type="sibTrans" cxnId="{008C33A1-D253-4361-B6D6-A9D2025A29BA}">
      <dgm:prSet/>
      <dgm:spPr/>
      <dgm:t>
        <a:bodyPr/>
        <a:lstStyle/>
        <a:p>
          <a:endParaRPr lang="ru-RU"/>
        </a:p>
      </dgm:t>
    </dgm:pt>
    <dgm:pt modelId="{F3E5DE99-5173-4BFC-B43A-89B3910767FB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1400" b="1" dirty="0" smtClean="0"/>
            <a:t>Пережитое сексуальное или физическое насилие</a:t>
          </a:r>
          <a:endParaRPr lang="ru-RU" sz="1400" b="1" dirty="0"/>
        </a:p>
      </dgm:t>
    </dgm:pt>
    <dgm:pt modelId="{686A41BB-6489-48F1-A9C1-20A7909253B0}" type="parTrans" cxnId="{8085DC4A-47EE-4F81-A11F-00D75D4735D7}">
      <dgm:prSet/>
      <dgm:spPr/>
      <dgm:t>
        <a:bodyPr/>
        <a:lstStyle/>
        <a:p>
          <a:endParaRPr lang="ru-RU"/>
        </a:p>
      </dgm:t>
    </dgm:pt>
    <dgm:pt modelId="{E17AF3DE-036B-42EC-8175-36655AA24B90}" type="sibTrans" cxnId="{8085DC4A-47EE-4F81-A11F-00D75D4735D7}">
      <dgm:prSet/>
      <dgm:spPr/>
      <dgm:t>
        <a:bodyPr/>
        <a:lstStyle/>
        <a:p>
          <a:endParaRPr lang="ru-RU"/>
        </a:p>
      </dgm:t>
    </dgm:pt>
    <dgm:pt modelId="{D1D0EC4D-8A44-4C80-9C70-D68B34EFEB3A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1400" b="1" dirty="0" smtClean="0"/>
            <a:t>Регулярные издевательства сверстников</a:t>
          </a:r>
          <a:endParaRPr lang="ru-RU" sz="1400" b="1" dirty="0"/>
        </a:p>
      </dgm:t>
    </dgm:pt>
    <dgm:pt modelId="{834279DC-4FAE-482A-927F-9907DBC5494D}" type="parTrans" cxnId="{21360934-D778-4A20-B024-631F5FFF098F}">
      <dgm:prSet/>
      <dgm:spPr/>
      <dgm:t>
        <a:bodyPr/>
        <a:lstStyle/>
        <a:p>
          <a:endParaRPr lang="ru-RU"/>
        </a:p>
      </dgm:t>
    </dgm:pt>
    <dgm:pt modelId="{6220D2B7-14EC-43C8-8F4E-12AF66408AA4}" type="sibTrans" cxnId="{21360934-D778-4A20-B024-631F5FFF098F}">
      <dgm:prSet/>
      <dgm:spPr/>
      <dgm:t>
        <a:bodyPr/>
        <a:lstStyle/>
        <a:p>
          <a:endParaRPr lang="ru-RU"/>
        </a:p>
      </dgm:t>
    </dgm:pt>
    <dgm:pt modelId="{0B2658F1-39CF-4BE1-AE1E-FD6523766599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1400" b="1" dirty="0" smtClean="0"/>
            <a:t>Неудачи в учебной деятельности, провалы творческих проектов    </a:t>
          </a:r>
          <a:endParaRPr lang="ru-RU" sz="1400" b="1" dirty="0"/>
        </a:p>
      </dgm:t>
    </dgm:pt>
    <dgm:pt modelId="{19E2A51B-5B5D-46D4-B1A1-C996E4878023}" type="parTrans" cxnId="{811B4C4B-CCF4-4218-83BA-019737D6218E}">
      <dgm:prSet/>
      <dgm:spPr/>
      <dgm:t>
        <a:bodyPr/>
        <a:lstStyle/>
        <a:p>
          <a:endParaRPr lang="ru-RU"/>
        </a:p>
      </dgm:t>
    </dgm:pt>
    <dgm:pt modelId="{B82B8001-9119-4DF1-A813-A1B579F4AA75}" type="sibTrans" cxnId="{811B4C4B-CCF4-4218-83BA-019737D6218E}">
      <dgm:prSet/>
      <dgm:spPr/>
      <dgm:t>
        <a:bodyPr/>
        <a:lstStyle/>
        <a:p>
          <a:endParaRPr lang="ru-RU"/>
        </a:p>
      </dgm:t>
    </dgm:pt>
    <dgm:pt modelId="{700662AC-A943-47AA-961A-86A64559F4F9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1400" b="1" dirty="0" smtClean="0"/>
            <a:t>Социальная изоляция, вынужденное выпадение из общества</a:t>
          </a:r>
          <a:endParaRPr lang="ru-RU" sz="1400" b="1" dirty="0"/>
        </a:p>
      </dgm:t>
    </dgm:pt>
    <dgm:pt modelId="{532F047A-4BF7-4D45-AC89-F615DCA7232D}" type="parTrans" cxnId="{E9A94B46-391E-4F31-ACBF-E8AA87A818AF}">
      <dgm:prSet/>
      <dgm:spPr/>
      <dgm:t>
        <a:bodyPr/>
        <a:lstStyle/>
        <a:p>
          <a:endParaRPr lang="ru-RU"/>
        </a:p>
      </dgm:t>
    </dgm:pt>
    <dgm:pt modelId="{7BE1E774-A8A4-4309-A9C4-1CB371C86A67}" type="sibTrans" cxnId="{E9A94B46-391E-4F31-ACBF-E8AA87A818AF}">
      <dgm:prSet/>
      <dgm:spPr/>
      <dgm:t>
        <a:bodyPr/>
        <a:lstStyle/>
        <a:p>
          <a:endParaRPr lang="ru-RU"/>
        </a:p>
      </dgm:t>
    </dgm:pt>
    <dgm:pt modelId="{45153D59-E4A0-4A71-9CE9-468EF60D23CF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1400" b="1" dirty="0" smtClean="0"/>
            <a:t>Пребывание индивидуума в экстремальных условиях</a:t>
          </a:r>
          <a:endParaRPr lang="ru-RU" sz="1400" b="1" dirty="0"/>
        </a:p>
      </dgm:t>
    </dgm:pt>
    <dgm:pt modelId="{27775D13-04FC-4652-AFE8-C81F5DE5F71F}" type="parTrans" cxnId="{BFDC1307-2EC7-4303-8BEA-0EE520033C96}">
      <dgm:prSet/>
      <dgm:spPr/>
      <dgm:t>
        <a:bodyPr/>
        <a:lstStyle/>
        <a:p>
          <a:endParaRPr lang="ru-RU"/>
        </a:p>
      </dgm:t>
    </dgm:pt>
    <dgm:pt modelId="{713DA6A7-46DD-4F87-BBC8-9E0CAEDF2D4D}" type="sibTrans" cxnId="{BFDC1307-2EC7-4303-8BEA-0EE520033C96}">
      <dgm:prSet/>
      <dgm:spPr/>
      <dgm:t>
        <a:bodyPr/>
        <a:lstStyle/>
        <a:p>
          <a:endParaRPr lang="ru-RU"/>
        </a:p>
      </dgm:t>
    </dgm:pt>
    <dgm:pt modelId="{900470F2-5E0A-487D-8549-E7C9B51BF3C7}">
      <dgm:prSet/>
      <dgm:spPr>
        <a:solidFill>
          <a:srgbClr val="008000"/>
        </a:solidFill>
      </dgm:spPr>
      <dgm:t>
        <a:bodyPr/>
        <a:lstStyle/>
        <a:p>
          <a:pPr rtl="0"/>
          <a:r>
            <a:rPr lang="ru-RU" b="1" dirty="0" smtClean="0"/>
            <a:t>Финансовые проблемы </a:t>
          </a:r>
          <a:endParaRPr lang="ru-RU" b="1" dirty="0"/>
        </a:p>
      </dgm:t>
    </dgm:pt>
    <dgm:pt modelId="{2D72A9B5-0CBD-4EAA-9F5F-F98BF6518039}" type="parTrans" cxnId="{45078484-AA88-42F3-9665-3D41E5082A53}">
      <dgm:prSet/>
      <dgm:spPr/>
      <dgm:t>
        <a:bodyPr/>
        <a:lstStyle/>
        <a:p>
          <a:endParaRPr lang="ru-RU"/>
        </a:p>
      </dgm:t>
    </dgm:pt>
    <dgm:pt modelId="{FA2921F9-9A1E-4D07-A021-0CAEC8451C9A}" type="sibTrans" cxnId="{45078484-AA88-42F3-9665-3D41E5082A53}">
      <dgm:prSet/>
      <dgm:spPr/>
      <dgm:t>
        <a:bodyPr/>
        <a:lstStyle/>
        <a:p>
          <a:endParaRPr lang="ru-RU"/>
        </a:p>
      </dgm:t>
    </dgm:pt>
    <dgm:pt modelId="{195C90FF-D90E-4D29-92B5-D875B6468CD0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1400" b="1" dirty="0" smtClean="0"/>
            <a:t>Разглашение конфиденциальной информации</a:t>
          </a:r>
          <a:endParaRPr lang="ru-RU" sz="1400" b="1" dirty="0"/>
        </a:p>
      </dgm:t>
    </dgm:pt>
    <dgm:pt modelId="{4361D5FD-21EF-4FB2-AF7F-6ABC2B7C4C54}" type="parTrans" cxnId="{1D3065CC-3E5F-405B-9ABF-9B6DB4E03CAC}">
      <dgm:prSet/>
      <dgm:spPr/>
      <dgm:t>
        <a:bodyPr/>
        <a:lstStyle/>
        <a:p>
          <a:endParaRPr lang="ru-RU"/>
        </a:p>
      </dgm:t>
    </dgm:pt>
    <dgm:pt modelId="{70F049B2-9E88-4CE5-B5AD-24B14398896D}" type="sibTrans" cxnId="{1D3065CC-3E5F-405B-9ABF-9B6DB4E03CAC}">
      <dgm:prSet/>
      <dgm:spPr/>
      <dgm:t>
        <a:bodyPr/>
        <a:lstStyle/>
        <a:p>
          <a:endParaRPr lang="ru-RU"/>
        </a:p>
      </dgm:t>
    </dgm:pt>
    <dgm:pt modelId="{941C3063-3F23-45CF-96EF-27DC2319A1A5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1400" b="1" dirty="0" smtClean="0"/>
            <a:t>Тяжелый соматический недуг</a:t>
          </a:r>
          <a:r>
            <a:rPr lang="ru-RU" sz="1400" b="1" i="0" baseline="0" dirty="0" smtClean="0"/>
            <a:t> </a:t>
          </a:r>
          <a:endParaRPr lang="ru-RU" sz="1400" b="1" dirty="0"/>
        </a:p>
      </dgm:t>
    </dgm:pt>
    <dgm:pt modelId="{865690B7-2438-42C2-9634-E23E73C450BA}" type="parTrans" cxnId="{BD7AE6C5-2120-4600-BB8A-8652DFF3D032}">
      <dgm:prSet/>
      <dgm:spPr/>
      <dgm:t>
        <a:bodyPr/>
        <a:lstStyle/>
        <a:p>
          <a:endParaRPr lang="ru-RU"/>
        </a:p>
      </dgm:t>
    </dgm:pt>
    <dgm:pt modelId="{468792B6-1186-4F14-8E79-071F470A4E2A}" type="sibTrans" cxnId="{BD7AE6C5-2120-4600-BB8A-8652DFF3D032}">
      <dgm:prSet/>
      <dgm:spPr/>
      <dgm:t>
        <a:bodyPr/>
        <a:lstStyle/>
        <a:p>
          <a:endParaRPr lang="ru-RU"/>
        </a:p>
      </dgm:t>
    </dgm:pt>
    <dgm:pt modelId="{B1944E09-ED25-46A8-A960-ED54E8A9FAB0}" type="pres">
      <dgm:prSet presAssocID="{96436C02-B421-4CC1-83D6-6B75ED62A6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BB69A-4509-48C9-9F2E-61472C4A91EC}" type="pres">
      <dgm:prSet presAssocID="{96436C02-B421-4CC1-83D6-6B75ED62A6D7}" presName="cycle" presStyleCnt="0"/>
      <dgm:spPr/>
    </dgm:pt>
    <dgm:pt modelId="{491B85DB-74D7-424D-B25D-C1FEF705936B}" type="pres">
      <dgm:prSet presAssocID="{5D5917B6-1FB8-4CB5-9861-2370D1BB7BC5}" presName="nodeFirstNode" presStyleLbl="node1" presStyleIdx="0" presStyleCnt="12" custScaleX="262168" custScaleY="224865" custRadScaleRad="12725" custRadScaleInc="258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92048-3A1A-47F8-AC60-2B823D05C9E9}" type="pres">
      <dgm:prSet presAssocID="{9014874F-990B-4F75-9E0B-B089CDAE7BFB}" presName="sibTransFirstNode" presStyleLbl="bgShp" presStyleIdx="0" presStyleCnt="1" custScaleX="140620" custLinFactNeighborX="1055" custLinFactNeighborY="-29045"/>
      <dgm:spPr/>
      <dgm:t>
        <a:bodyPr/>
        <a:lstStyle/>
        <a:p>
          <a:endParaRPr lang="ru-RU"/>
        </a:p>
      </dgm:t>
    </dgm:pt>
    <dgm:pt modelId="{09DEDEEB-D6B4-4249-B26E-9FEF253A6320}" type="pres">
      <dgm:prSet presAssocID="{83691291-F81C-48AE-B52F-1C7F764F8A4A}" presName="nodeFollowingNodes" presStyleLbl="node1" presStyleIdx="1" presStyleCnt="12" custScaleX="222903" custScaleY="161191" custRadScaleRad="110397" custRadScaleInc="-370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134AC-6891-4477-9764-1ADA1A74C44F}" type="pres">
      <dgm:prSet presAssocID="{870E2ABE-D58D-40C5-BEC2-818D68316114}" presName="nodeFollowingNodes" presStyleLbl="node1" presStyleIdx="2" presStyleCnt="12" custScaleX="189248" custScaleY="130641" custRadScaleRad="133644" custRadScaleInc="33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6D291-6BBF-4934-937B-C1758C12640A}" type="pres">
      <dgm:prSet presAssocID="{FE20D1A3-0539-40F7-B752-07C934A4C805}" presName="nodeFollowingNodes" presStyleLbl="node1" presStyleIdx="3" presStyleCnt="12" custScaleX="150942" custScaleY="123066" custRadScaleRad="129023" custRadScaleInc="8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1A053-5C69-49A7-81EC-E80041A6EF1A}" type="pres">
      <dgm:prSet presAssocID="{F3E5DE99-5173-4BFC-B43A-89B3910767FB}" presName="nodeFollowingNodes" presStyleLbl="node1" presStyleIdx="4" presStyleCnt="12" custScaleX="184370" custScaleY="108613" custRadScaleRad="131668" custRadScaleInc="-28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E53E0-FF1B-489E-B01E-26E06F786CA7}" type="pres">
      <dgm:prSet presAssocID="{D1D0EC4D-8A44-4C80-9C70-D68B34EFEB3A}" presName="nodeFollowingNodes" presStyleLbl="node1" presStyleIdx="5" presStyleCnt="12" custScaleX="188702" custScaleY="114951" custRadScaleRad="118506" custRadScaleInc="336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CFBEB-C813-4D88-9DEA-A7CD9B51C454}" type="pres">
      <dgm:prSet presAssocID="{0B2658F1-39CF-4BE1-AE1E-FD6523766599}" presName="nodeFollowingNodes" presStyleLbl="node1" presStyleIdx="6" presStyleCnt="12" custScaleX="180836" custScaleY="146443" custRadScaleRad="96086" custRadScaleInc="74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12462-00FE-4FF1-B6A8-BD39DEFD47F6}" type="pres">
      <dgm:prSet presAssocID="{700662AC-A943-47AA-961A-86A64559F4F9}" presName="nodeFollowingNodes" presStyleLbl="node1" presStyleIdx="7" presStyleCnt="12" custScaleX="181559" custScaleY="151891" custRadScaleRad="114041" custRadScaleInc="-247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F18D1-596D-4218-A611-08DA1D0281FF}" type="pres">
      <dgm:prSet presAssocID="{45153D59-E4A0-4A71-9CE9-468EF60D23CF}" presName="nodeFollowingNodes" presStyleLbl="node1" presStyleIdx="8" presStyleCnt="12" custScaleX="181865" custScaleY="116411" custRadScaleRad="115847" custRadScaleInc="77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502D9-A2E5-4D31-AB26-37E4235951D5}" type="pres">
      <dgm:prSet presAssocID="{900470F2-5E0A-487D-8549-E7C9B51BF3C7}" presName="nodeFollowingNodes" presStyleLbl="node1" presStyleIdx="9" presStyleCnt="12" custRadScaleRad="94544" custRadScaleInc="322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CC5CA-8F72-4DBA-8E7A-A86F6DEB4D2D}" type="pres">
      <dgm:prSet presAssocID="{195C90FF-D90E-4D29-92B5-D875B6468CD0}" presName="nodeFollowingNodes" presStyleLbl="node1" presStyleIdx="10" presStyleCnt="12" custScaleX="159113" custScaleY="146129" custRadScaleRad="111930" custRadScaleInc="5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23560-4CB5-44F4-84CC-47AC89824E99}" type="pres">
      <dgm:prSet presAssocID="{941C3063-3F23-45CF-96EF-27DC2319A1A5}" presName="nodeFollowingNodes" presStyleLbl="node1" presStyleIdx="11" presStyleCnt="12" custScaleX="130643" custScaleY="123066" custRadScaleRad="113519" custRadScaleInc="254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B5DAA0-9D67-4F4E-9A55-38576CD21605}" type="presOf" srcId="{45153D59-E4A0-4A71-9CE9-468EF60D23CF}" destId="{A05F18D1-596D-4218-A611-08DA1D0281FF}" srcOrd="0" destOrd="0" presId="urn:microsoft.com/office/officeart/2005/8/layout/cycle3"/>
    <dgm:cxn modelId="{7A472EA1-8136-4C8F-ACE7-E3637899A487}" type="presOf" srcId="{9014874F-990B-4F75-9E0B-B089CDAE7BFB}" destId="{9E392048-3A1A-47F8-AC60-2B823D05C9E9}" srcOrd="0" destOrd="0" presId="urn:microsoft.com/office/officeart/2005/8/layout/cycle3"/>
    <dgm:cxn modelId="{77D5E691-6900-4EFB-AA5C-11FB135AF33D}" type="presOf" srcId="{941C3063-3F23-45CF-96EF-27DC2319A1A5}" destId="{C1D23560-4CB5-44F4-84CC-47AC89824E99}" srcOrd="0" destOrd="0" presId="urn:microsoft.com/office/officeart/2005/8/layout/cycle3"/>
    <dgm:cxn modelId="{008C33A1-D253-4361-B6D6-A9D2025A29BA}" srcId="{96436C02-B421-4CC1-83D6-6B75ED62A6D7}" destId="{FE20D1A3-0539-40F7-B752-07C934A4C805}" srcOrd="3" destOrd="0" parTransId="{E51B0020-AE9A-4D4D-A9A5-17B6C2BD494F}" sibTransId="{EE167F53-1396-4891-9B56-90A0B7F2E6E3}"/>
    <dgm:cxn modelId="{AB558554-EB39-4D83-984D-3A91EF91DAFB}" type="presOf" srcId="{700662AC-A943-47AA-961A-86A64559F4F9}" destId="{95312462-00FE-4FF1-B6A8-BD39DEFD47F6}" srcOrd="0" destOrd="0" presId="urn:microsoft.com/office/officeart/2005/8/layout/cycle3"/>
    <dgm:cxn modelId="{29F4338D-E917-4565-A589-C4376C56699E}" type="presOf" srcId="{5D5917B6-1FB8-4CB5-9861-2370D1BB7BC5}" destId="{491B85DB-74D7-424D-B25D-C1FEF705936B}" srcOrd="0" destOrd="0" presId="urn:microsoft.com/office/officeart/2005/8/layout/cycle3"/>
    <dgm:cxn modelId="{1D3065CC-3E5F-405B-9ABF-9B6DB4E03CAC}" srcId="{96436C02-B421-4CC1-83D6-6B75ED62A6D7}" destId="{195C90FF-D90E-4D29-92B5-D875B6468CD0}" srcOrd="10" destOrd="0" parTransId="{4361D5FD-21EF-4FB2-AF7F-6ABC2B7C4C54}" sibTransId="{70F049B2-9E88-4CE5-B5AD-24B14398896D}"/>
    <dgm:cxn modelId="{45078484-AA88-42F3-9665-3D41E5082A53}" srcId="{96436C02-B421-4CC1-83D6-6B75ED62A6D7}" destId="{900470F2-5E0A-487D-8549-E7C9B51BF3C7}" srcOrd="9" destOrd="0" parTransId="{2D72A9B5-0CBD-4EAA-9F5F-F98BF6518039}" sibTransId="{FA2921F9-9A1E-4D07-A021-0CAEC8451C9A}"/>
    <dgm:cxn modelId="{F078D3AD-80E7-4824-A5ED-7C147AEC48AA}" type="presOf" srcId="{900470F2-5E0A-487D-8549-E7C9B51BF3C7}" destId="{657502D9-A2E5-4D31-AB26-37E4235951D5}" srcOrd="0" destOrd="0" presId="urn:microsoft.com/office/officeart/2005/8/layout/cycle3"/>
    <dgm:cxn modelId="{BFDC1307-2EC7-4303-8BEA-0EE520033C96}" srcId="{96436C02-B421-4CC1-83D6-6B75ED62A6D7}" destId="{45153D59-E4A0-4A71-9CE9-468EF60D23CF}" srcOrd="8" destOrd="0" parTransId="{27775D13-04FC-4652-AFE8-C81F5DE5F71F}" sibTransId="{713DA6A7-46DD-4F87-BBC8-9E0CAEDF2D4D}"/>
    <dgm:cxn modelId="{8CBB151B-B88D-4A9D-9B0E-49C1D4A4373B}" srcId="{96436C02-B421-4CC1-83D6-6B75ED62A6D7}" destId="{83691291-F81C-48AE-B52F-1C7F764F8A4A}" srcOrd="1" destOrd="0" parTransId="{9B7B38B7-B4FE-4185-8A6B-DD2AB21920B0}" sibTransId="{2E586DF2-2D9E-4F2D-BB1E-9ABE7E4C5361}"/>
    <dgm:cxn modelId="{931041A1-1126-44CE-A2C5-1142C71F9BA8}" type="presOf" srcId="{870E2ABE-D58D-40C5-BEC2-818D68316114}" destId="{40C134AC-6891-4477-9764-1ADA1A74C44F}" srcOrd="0" destOrd="0" presId="urn:microsoft.com/office/officeart/2005/8/layout/cycle3"/>
    <dgm:cxn modelId="{8085DC4A-47EE-4F81-A11F-00D75D4735D7}" srcId="{96436C02-B421-4CC1-83D6-6B75ED62A6D7}" destId="{F3E5DE99-5173-4BFC-B43A-89B3910767FB}" srcOrd="4" destOrd="0" parTransId="{686A41BB-6489-48F1-A9C1-20A7909253B0}" sibTransId="{E17AF3DE-036B-42EC-8175-36655AA24B90}"/>
    <dgm:cxn modelId="{BD7AE6C5-2120-4600-BB8A-8652DFF3D032}" srcId="{96436C02-B421-4CC1-83D6-6B75ED62A6D7}" destId="{941C3063-3F23-45CF-96EF-27DC2319A1A5}" srcOrd="11" destOrd="0" parTransId="{865690B7-2438-42C2-9634-E23E73C450BA}" sibTransId="{468792B6-1186-4F14-8E79-071F470A4E2A}"/>
    <dgm:cxn modelId="{E9A94B46-391E-4F31-ACBF-E8AA87A818AF}" srcId="{96436C02-B421-4CC1-83D6-6B75ED62A6D7}" destId="{700662AC-A943-47AA-961A-86A64559F4F9}" srcOrd="7" destOrd="0" parTransId="{532F047A-4BF7-4D45-AC89-F615DCA7232D}" sibTransId="{7BE1E774-A8A4-4309-A9C4-1CB371C86A67}"/>
    <dgm:cxn modelId="{21360934-D778-4A20-B024-631F5FFF098F}" srcId="{96436C02-B421-4CC1-83D6-6B75ED62A6D7}" destId="{D1D0EC4D-8A44-4C80-9C70-D68B34EFEB3A}" srcOrd="5" destOrd="0" parTransId="{834279DC-4FAE-482A-927F-9907DBC5494D}" sibTransId="{6220D2B7-14EC-43C8-8F4E-12AF66408AA4}"/>
    <dgm:cxn modelId="{811B4C4B-CCF4-4218-83BA-019737D6218E}" srcId="{96436C02-B421-4CC1-83D6-6B75ED62A6D7}" destId="{0B2658F1-39CF-4BE1-AE1E-FD6523766599}" srcOrd="6" destOrd="0" parTransId="{19E2A51B-5B5D-46D4-B1A1-C996E4878023}" sibTransId="{B82B8001-9119-4DF1-A813-A1B579F4AA75}"/>
    <dgm:cxn modelId="{4A4AD05A-3AE1-4CCD-AA3B-6F9A08ABA935}" type="presOf" srcId="{83691291-F81C-48AE-B52F-1C7F764F8A4A}" destId="{09DEDEEB-D6B4-4249-B26E-9FEF253A6320}" srcOrd="0" destOrd="0" presId="urn:microsoft.com/office/officeart/2005/8/layout/cycle3"/>
    <dgm:cxn modelId="{CF2219E4-EA89-4A0E-A2B8-A1CD62083E1C}" srcId="{96436C02-B421-4CC1-83D6-6B75ED62A6D7}" destId="{870E2ABE-D58D-40C5-BEC2-818D68316114}" srcOrd="2" destOrd="0" parTransId="{653FF926-7DF0-4648-9147-44CE05773578}" sibTransId="{D9D35C9E-EFE1-4BC4-908D-A4938A668A8F}"/>
    <dgm:cxn modelId="{1543EF77-4186-43B9-9530-0609AC762328}" type="presOf" srcId="{F3E5DE99-5173-4BFC-B43A-89B3910767FB}" destId="{BCB1A053-5C69-49A7-81EC-E80041A6EF1A}" srcOrd="0" destOrd="0" presId="urn:microsoft.com/office/officeart/2005/8/layout/cycle3"/>
    <dgm:cxn modelId="{D22FD3EC-0684-4768-8529-A198E5A06BE7}" type="presOf" srcId="{195C90FF-D90E-4D29-92B5-D875B6468CD0}" destId="{F5ECC5CA-8F72-4DBA-8E7A-A86F6DEB4D2D}" srcOrd="0" destOrd="0" presId="urn:microsoft.com/office/officeart/2005/8/layout/cycle3"/>
    <dgm:cxn modelId="{54CC7498-5A1B-44B3-A6EF-698BA53D0745}" type="presOf" srcId="{96436C02-B421-4CC1-83D6-6B75ED62A6D7}" destId="{B1944E09-ED25-46A8-A960-ED54E8A9FAB0}" srcOrd="0" destOrd="0" presId="urn:microsoft.com/office/officeart/2005/8/layout/cycle3"/>
    <dgm:cxn modelId="{5DF9663C-F9FD-4A22-94B3-29C2DA5672AF}" type="presOf" srcId="{FE20D1A3-0539-40F7-B752-07C934A4C805}" destId="{6046D291-6BBF-4934-937B-C1758C12640A}" srcOrd="0" destOrd="0" presId="urn:microsoft.com/office/officeart/2005/8/layout/cycle3"/>
    <dgm:cxn modelId="{5C554A3A-F5EC-46D3-A496-947AEC060AEF}" type="presOf" srcId="{0B2658F1-39CF-4BE1-AE1E-FD6523766599}" destId="{F4ECFBEB-C813-4D88-9DEA-A7CD9B51C454}" srcOrd="0" destOrd="0" presId="urn:microsoft.com/office/officeart/2005/8/layout/cycle3"/>
    <dgm:cxn modelId="{D0BD6A10-C06A-4D9E-803E-E93A8FE9AD41}" type="presOf" srcId="{D1D0EC4D-8A44-4C80-9C70-D68B34EFEB3A}" destId="{6BEE53E0-FF1B-489E-B01E-26E06F786CA7}" srcOrd="0" destOrd="0" presId="urn:microsoft.com/office/officeart/2005/8/layout/cycle3"/>
    <dgm:cxn modelId="{E8DB73D5-53A1-498C-BB6B-32A446024EBD}" srcId="{96436C02-B421-4CC1-83D6-6B75ED62A6D7}" destId="{5D5917B6-1FB8-4CB5-9861-2370D1BB7BC5}" srcOrd="0" destOrd="0" parTransId="{69FE551B-E76A-47B2-9E55-B8317B202B23}" sibTransId="{9014874F-990B-4F75-9E0B-B089CDAE7BFB}"/>
    <dgm:cxn modelId="{27905729-A477-42D9-B4CF-9BA2111E5E1E}" type="presParOf" srcId="{B1944E09-ED25-46A8-A960-ED54E8A9FAB0}" destId="{F12BB69A-4509-48C9-9F2E-61472C4A91EC}" srcOrd="0" destOrd="0" presId="urn:microsoft.com/office/officeart/2005/8/layout/cycle3"/>
    <dgm:cxn modelId="{79B78FAA-85CA-4C17-9084-E87F4BC36D05}" type="presParOf" srcId="{F12BB69A-4509-48C9-9F2E-61472C4A91EC}" destId="{491B85DB-74D7-424D-B25D-C1FEF705936B}" srcOrd="0" destOrd="0" presId="urn:microsoft.com/office/officeart/2005/8/layout/cycle3"/>
    <dgm:cxn modelId="{C29904EA-2977-41A3-AE86-3DC4EF31A3CD}" type="presParOf" srcId="{F12BB69A-4509-48C9-9F2E-61472C4A91EC}" destId="{9E392048-3A1A-47F8-AC60-2B823D05C9E9}" srcOrd="1" destOrd="0" presId="urn:microsoft.com/office/officeart/2005/8/layout/cycle3"/>
    <dgm:cxn modelId="{ED4CF373-8BA8-4888-8FF9-35566B30157D}" type="presParOf" srcId="{F12BB69A-4509-48C9-9F2E-61472C4A91EC}" destId="{09DEDEEB-D6B4-4249-B26E-9FEF253A6320}" srcOrd="2" destOrd="0" presId="urn:microsoft.com/office/officeart/2005/8/layout/cycle3"/>
    <dgm:cxn modelId="{A5FF3F6F-5374-4FC2-90CF-7D6769131752}" type="presParOf" srcId="{F12BB69A-4509-48C9-9F2E-61472C4A91EC}" destId="{40C134AC-6891-4477-9764-1ADA1A74C44F}" srcOrd="3" destOrd="0" presId="urn:microsoft.com/office/officeart/2005/8/layout/cycle3"/>
    <dgm:cxn modelId="{6C0207C7-CF18-4D9F-85DF-D9769CE1B5C5}" type="presParOf" srcId="{F12BB69A-4509-48C9-9F2E-61472C4A91EC}" destId="{6046D291-6BBF-4934-937B-C1758C12640A}" srcOrd="4" destOrd="0" presId="urn:microsoft.com/office/officeart/2005/8/layout/cycle3"/>
    <dgm:cxn modelId="{D042071D-2516-4E48-BEAD-D50BC8371DB6}" type="presParOf" srcId="{F12BB69A-4509-48C9-9F2E-61472C4A91EC}" destId="{BCB1A053-5C69-49A7-81EC-E80041A6EF1A}" srcOrd="5" destOrd="0" presId="urn:microsoft.com/office/officeart/2005/8/layout/cycle3"/>
    <dgm:cxn modelId="{8C65C911-5689-43B3-AA1B-D188945620BD}" type="presParOf" srcId="{F12BB69A-4509-48C9-9F2E-61472C4A91EC}" destId="{6BEE53E0-FF1B-489E-B01E-26E06F786CA7}" srcOrd="6" destOrd="0" presId="urn:microsoft.com/office/officeart/2005/8/layout/cycle3"/>
    <dgm:cxn modelId="{E1A7803D-2AD4-4EDF-A157-88967E497BB4}" type="presParOf" srcId="{F12BB69A-4509-48C9-9F2E-61472C4A91EC}" destId="{F4ECFBEB-C813-4D88-9DEA-A7CD9B51C454}" srcOrd="7" destOrd="0" presId="urn:microsoft.com/office/officeart/2005/8/layout/cycle3"/>
    <dgm:cxn modelId="{0A0966E4-6464-40A4-BA48-ED348B45CAD4}" type="presParOf" srcId="{F12BB69A-4509-48C9-9F2E-61472C4A91EC}" destId="{95312462-00FE-4FF1-B6A8-BD39DEFD47F6}" srcOrd="8" destOrd="0" presId="urn:microsoft.com/office/officeart/2005/8/layout/cycle3"/>
    <dgm:cxn modelId="{7862DB2E-A61C-4209-B7F4-B99627BDD3C5}" type="presParOf" srcId="{F12BB69A-4509-48C9-9F2E-61472C4A91EC}" destId="{A05F18D1-596D-4218-A611-08DA1D0281FF}" srcOrd="9" destOrd="0" presId="urn:microsoft.com/office/officeart/2005/8/layout/cycle3"/>
    <dgm:cxn modelId="{A0857BC2-3B1C-40A3-AE5E-2ECD6D9C7E12}" type="presParOf" srcId="{F12BB69A-4509-48C9-9F2E-61472C4A91EC}" destId="{657502D9-A2E5-4D31-AB26-37E4235951D5}" srcOrd="10" destOrd="0" presId="urn:microsoft.com/office/officeart/2005/8/layout/cycle3"/>
    <dgm:cxn modelId="{F6E5F782-DD7C-4E11-9A67-DD37BA49CBF2}" type="presParOf" srcId="{F12BB69A-4509-48C9-9F2E-61472C4A91EC}" destId="{F5ECC5CA-8F72-4DBA-8E7A-A86F6DEB4D2D}" srcOrd="11" destOrd="0" presId="urn:microsoft.com/office/officeart/2005/8/layout/cycle3"/>
    <dgm:cxn modelId="{AF8EF4B2-79C2-4939-869A-6A30B8F9ED5C}" type="presParOf" srcId="{F12BB69A-4509-48C9-9F2E-61472C4A91EC}" destId="{C1D23560-4CB5-44F4-84CC-47AC89824E99}" srcOrd="12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2538" cy="497285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435" y="1"/>
            <a:ext cx="2952538" cy="497285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r">
              <a:defRPr sz="1200"/>
            </a:lvl1pPr>
          </a:lstStyle>
          <a:p>
            <a:fld id="{C55FC8F3-EDA6-4E2A-A6FB-CD3EB0F5178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6679"/>
            <a:ext cx="2952538" cy="497285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435" y="9446679"/>
            <a:ext cx="2952538" cy="497285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r">
              <a:defRPr sz="1200"/>
            </a:lvl1pPr>
          </a:lstStyle>
          <a:p>
            <a:fld id="{A0829C2D-9C41-4163-B6EC-6A8477A3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2538" cy="497285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435" y="1"/>
            <a:ext cx="2952538" cy="497285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r">
              <a:defRPr sz="1200"/>
            </a:lvl1pPr>
          </a:lstStyle>
          <a:p>
            <a:fld id="{C597E11F-8C10-4C38-A602-B51A64DC43C6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2" tIns="45866" rIns="91732" bIns="458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56" y="4724204"/>
            <a:ext cx="5450840" cy="4475560"/>
          </a:xfrm>
          <a:prstGeom prst="rect">
            <a:avLst/>
          </a:prstGeom>
        </p:spPr>
        <p:txBody>
          <a:bodyPr vert="horz" lIns="91732" tIns="45866" rIns="91732" bIns="4586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6679"/>
            <a:ext cx="2952538" cy="497285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435" y="9446679"/>
            <a:ext cx="2952538" cy="497285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r">
              <a:defRPr sz="1200"/>
            </a:lvl1pPr>
          </a:lstStyle>
          <a:p>
            <a:fld id="{B719E400-E505-45AA-859F-D8E0E2608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 flipV="1"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84694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8334" y="6356351"/>
            <a:ext cx="2057400" cy="365125"/>
          </a:xfrm>
        </p:spPr>
        <p:txBody>
          <a:bodyPr/>
          <a:lstStyle>
            <a:lvl1pPr>
              <a:defRPr b="1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98F66C93-E12A-4FE9-928A-4A7DF8E6D6F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 descr="2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09433" y="491319"/>
            <a:ext cx="7750412" cy="464024"/>
          </a:xfrm>
          <a:prstGeom prst="rect">
            <a:avLst/>
          </a:prstGeom>
        </p:spPr>
      </p:pic>
      <p:pic>
        <p:nvPicPr>
          <p:cNvPr id="2050" name="Picture 11" descr="Gerb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1600"/>
            <a:ext cx="9286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2" descr="с официального сайта"/>
          <p:cNvSpPr>
            <a:spLocks noChangeArrowheads="1"/>
          </p:cNvSpPr>
          <p:nvPr userDrawn="1"/>
        </p:nvSpPr>
        <p:spPr bwMode="auto">
          <a:xfrm>
            <a:off x="7553325" y="142875"/>
            <a:ext cx="1447800" cy="117633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890919" y="504013"/>
            <a:ext cx="6669941" cy="451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sz="2400" b="1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Главное управление образования Гомельского облисполкома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87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46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54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68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26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84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1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3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96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29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86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2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 flipV="1">
            <a:off x="-286609" y="5554280"/>
            <a:ext cx="9694165" cy="1512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-232018" y="-191449"/>
            <a:ext cx="9694165" cy="151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657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98F66C93-E12A-4FE9-928A-4A7DF8E6D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06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1A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1A00"/>
          </a:solidFill>
          <a:latin typeface="Times New Roman" pitchFamily="18" charset="0"/>
          <a:ea typeface="+mn-ea"/>
          <a:cs typeface="Times New Roman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001A0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001A0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1A00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1A00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069" y="1811547"/>
            <a:ext cx="8453886" cy="285435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dirty="0" smtClean="0"/>
              <a:t>О работе педагогических коллективов учреждений образования по профилактике суицидального поведения несовершеннолетних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1774" y="5231676"/>
            <a:ext cx="5801264" cy="1177751"/>
          </a:xfrm>
        </p:spPr>
        <p:txBody>
          <a:bodyPr/>
          <a:lstStyle/>
          <a:p>
            <a:pPr algn="l">
              <a:lnSpc>
                <a:spcPts val="2300"/>
              </a:lnSpc>
              <a:spcBef>
                <a:spcPts val="0"/>
              </a:spcBef>
            </a:pPr>
            <a:r>
              <a:rPr lang="ru-RU" i="1" dirty="0" smtClean="0"/>
              <a:t>КЛОЧКОВА Е.И., начальник отдела воспитательной и социальной работы главного управления образования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069" y="1811547"/>
            <a:ext cx="8453886" cy="285435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dirty="0" smtClean="0"/>
              <a:t>О работе педагогических коллективов учреждений образования по профилактике суицидального поведения несовершеннолетних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1774" y="5231676"/>
            <a:ext cx="5801264" cy="1177751"/>
          </a:xfrm>
        </p:spPr>
        <p:txBody>
          <a:bodyPr/>
          <a:lstStyle/>
          <a:p>
            <a:pPr algn="l">
              <a:lnSpc>
                <a:spcPts val="2300"/>
              </a:lnSpc>
              <a:spcBef>
                <a:spcPts val="0"/>
              </a:spcBef>
            </a:pPr>
            <a:r>
              <a:rPr lang="ru-RU" i="1" dirty="0" smtClean="0"/>
              <a:t>КЛОЧКОВА Е.И., начальник отдела воспитательной и социальной работы главного управления образования</a:t>
            </a:r>
            <a:endParaRPr lang="ru-RU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29" y="0"/>
            <a:ext cx="9031857" cy="7419709"/>
          </a:xfrm>
          <a:prstGeom prst="rect">
            <a:avLst/>
          </a:prstGeom>
        </p:spPr>
      </p:pic>
      <p:pic>
        <p:nvPicPr>
          <p:cNvPr id="14" name="Рисунок 13" descr="http://qrcoder.ru/code/?https%3A%2F%2Fforms.gle%2FzzP9LKLsEF1w1zj97&amp;4&amp;0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39" y="1966823"/>
            <a:ext cx="5408762" cy="508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35" b="99130" l="10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23" y="120771"/>
            <a:ext cx="2035834" cy="20444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2143" y="853901"/>
            <a:ext cx="9144000" cy="955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5532" y="129396"/>
            <a:ext cx="8369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СУИЦИДАЛЬНОЕ ПОВЕДЕНИЕ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dirty="0">
              <a:solidFill>
                <a:srgbClr val="001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29"/>
          <p:cNvSpPr>
            <a:spLocks noChangeArrowheads="1"/>
          </p:cNvSpPr>
          <p:nvPr/>
        </p:nvSpPr>
        <p:spPr bwMode="auto">
          <a:xfrm>
            <a:off x="0" y="1219706"/>
            <a:ext cx="2467465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СУИЦИД</a:t>
            </a:r>
            <a:endParaRPr lang="ru-RU" sz="2800" i="1" dirty="0">
              <a:solidFill>
                <a:srgbClr val="001A00"/>
              </a:solidFill>
            </a:endParaRPr>
          </a:p>
        </p:txBody>
      </p:sp>
      <p:sp>
        <p:nvSpPr>
          <p:cNvPr id="8" name="Прямоугольник 29"/>
          <p:cNvSpPr>
            <a:spLocks noChangeArrowheads="1"/>
          </p:cNvSpPr>
          <p:nvPr/>
        </p:nvSpPr>
        <p:spPr bwMode="auto">
          <a:xfrm>
            <a:off x="0" y="2683321"/>
            <a:ext cx="2907102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ПАРАСУИЦИД</a:t>
            </a:r>
            <a:endParaRPr lang="ru-RU" sz="2800" dirty="0">
              <a:solidFill>
                <a:srgbClr val="001A00"/>
              </a:solidFill>
            </a:endParaRPr>
          </a:p>
        </p:txBody>
      </p:sp>
      <p:sp>
        <p:nvSpPr>
          <p:cNvPr id="9" name="Прямоугольник 29"/>
          <p:cNvSpPr>
            <a:spLocks noChangeArrowheads="1"/>
          </p:cNvSpPr>
          <p:nvPr/>
        </p:nvSpPr>
        <p:spPr bwMode="auto">
          <a:xfrm>
            <a:off x="0" y="3922650"/>
            <a:ext cx="7755147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САМОПОВРЕЖДАЮЩЕЕ ПОВЕДЕНИЕ</a:t>
            </a:r>
            <a:endParaRPr lang="ru-RU" sz="2800" dirty="0">
              <a:solidFill>
                <a:srgbClr val="001A00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5400000">
            <a:off x="2106383" y="1605983"/>
            <a:ext cx="432000" cy="396000"/>
          </a:xfrm>
          <a:prstGeom prst="upArrow">
            <a:avLst/>
          </a:prstGeom>
          <a:gradFill rotWithShape="1">
            <a:gsLst>
              <a:gs pos="0">
                <a:srgbClr val="008000"/>
              </a:gs>
              <a:gs pos="6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5400000">
            <a:off x="2094878" y="3155865"/>
            <a:ext cx="432000" cy="396000"/>
          </a:xfrm>
          <a:prstGeom prst="upArrow">
            <a:avLst/>
          </a:prstGeom>
          <a:gradFill rotWithShape="1">
            <a:gsLst>
              <a:gs pos="0">
                <a:srgbClr val="008000"/>
              </a:gs>
              <a:gs pos="6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5400000">
            <a:off x="2109258" y="4352061"/>
            <a:ext cx="432000" cy="396000"/>
          </a:xfrm>
          <a:prstGeom prst="upArrow">
            <a:avLst/>
          </a:prstGeom>
          <a:gradFill rotWithShape="1">
            <a:gsLst>
              <a:gs pos="0">
                <a:srgbClr val="008000"/>
              </a:gs>
              <a:gs pos="6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51826" y="1137581"/>
            <a:ext cx="6245525" cy="95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самостоятельный, добровольный, </a:t>
            </a:r>
          </a:p>
          <a:p>
            <a:pPr>
              <a:lnSpc>
                <a:spcPts val="22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преднамеренный акт прекращения собственной жизни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43200" y="2307899"/>
            <a:ext cx="6297282" cy="1516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несмертельное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умышленное самоповреждение, которое нацелено на достижение желаемых субъектом изменений за счет физических последствий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3902" y="4770407"/>
            <a:ext cx="9135374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это нанесение себе повреждений с целью справиться с тяжелыми переживаниями, болезненными воспоминаниями, ситуациями, которые трудно пережить, и невозможностью контролировать свою жизнь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502" y="173426"/>
            <a:ext cx="8369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ЦИФРОВЫЕ ДАННЫЕ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dirty="0">
              <a:solidFill>
                <a:srgbClr val="001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7" name="Рисунок 16" descr="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078188"/>
            <a:ext cx="9144000" cy="95514"/>
          </a:xfrm>
          <a:prstGeom prst="rect">
            <a:avLst/>
          </a:prstGeom>
        </p:spPr>
      </p:pic>
      <p:sp>
        <p:nvSpPr>
          <p:cNvPr id="13" name="Прямоугольник 29"/>
          <p:cNvSpPr>
            <a:spLocks noChangeArrowheads="1"/>
          </p:cNvSpPr>
          <p:nvPr/>
        </p:nvSpPr>
        <p:spPr bwMode="auto">
          <a:xfrm>
            <a:off x="3613756" y="1562870"/>
            <a:ext cx="1152395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2800" dirty="0">
              <a:solidFill>
                <a:srgbClr val="001A00"/>
              </a:solidFill>
            </a:endParaRPr>
          </a:p>
        </p:txBody>
      </p:sp>
      <p:sp>
        <p:nvSpPr>
          <p:cNvPr id="14" name="Прямоугольник 29"/>
          <p:cNvSpPr>
            <a:spLocks noChangeArrowheads="1"/>
          </p:cNvSpPr>
          <p:nvPr/>
        </p:nvSpPr>
        <p:spPr bwMode="auto">
          <a:xfrm>
            <a:off x="4911736" y="1580123"/>
            <a:ext cx="1152395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2800" dirty="0">
              <a:solidFill>
                <a:srgbClr val="001A00"/>
              </a:solidFill>
            </a:endParaRPr>
          </a:p>
        </p:txBody>
      </p:sp>
      <p:sp>
        <p:nvSpPr>
          <p:cNvPr id="24" name="Прямоугольник 29"/>
          <p:cNvSpPr>
            <a:spLocks noChangeArrowheads="1"/>
          </p:cNvSpPr>
          <p:nvPr/>
        </p:nvSpPr>
        <p:spPr bwMode="auto">
          <a:xfrm>
            <a:off x="460194" y="2418777"/>
            <a:ext cx="2631367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уициды</a:t>
            </a:r>
            <a:endParaRPr lang="ru-RU" sz="2800" dirty="0">
              <a:solidFill>
                <a:srgbClr val="001A00"/>
              </a:solidFill>
            </a:endParaRPr>
          </a:p>
        </p:txBody>
      </p:sp>
      <p:grpSp>
        <p:nvGrpSpPr>
          <p:cNvPr id="25" name="Group 26"/>
          <p:cNvGrpSpPr>
            <a:grpSpLocks/>
          </p:cNvGrpSpPr>
          <p:nvPr/>
        </p:nvGrpSpPr>
        <p:grpSpPr bwMode="auto">
          <a:xfrm>
            <a:off x="3715379" y="2391084"/>
            <a:ext cx="1044000" cy="612000"/>
            <a:chOff x="1110" y="2656"/>
            <a:chExt cx="1549" cy="1351"/>
          </a:xfrm>
        </p:grpSpPr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28" name="AutoShape 29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blipFill>
              <a:blip r:embed="rId3" cstate="print"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29" name="Стрелка вверх 28"/>
          <p:cNvSpPr/>
          <p:nvPr/>
        </p:nvSpPr>
        <p:spPr>
          <a:xfrm rot="5400000">
            <a:off x="3150178" y="2503132"/>
            <a:ext cx="432000" cy="396000"/>
          </a:xfrm>
          <a:prstGeom prst="upArrow">
            <a:avLst/>
          </a:prstGeom>
          <a:gradFill rotWithShape="1">
            <a:gsLst>
              <a:gs pos="0">
                <a:srgbClr val="008000"/>
              </a:gs>
              <a:gs pos="6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4993032" y="2391084"/>
            <a:ext cx="1044000" cy="612000"/>
            <a:chOff x="1110" y="2656"/>
            <a:chExt cx="1549" cy="1351"/>
          </a:xfrm>
        </p:grpSpPr>
        <p:sp>
          <p:nvSpPr>
            <p:cNvPr id="31" name="AutoShape 27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32" name="AutoShape 28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33" name="AutoShape 29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blipFill>
              <a:blip r:embed="rId3" cstate="print"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sp>
        <p:nvSpPr>
          <p:cNvPr id="34" name="Прямоугольник 29"/>
          <p:cNvSpPr>
            <a:spLocks noChangeArrowheads="1"/>
          </p:cNvSpPr>
          <p:nvPr/>
        </p:nvSpPr>
        <p:spPr bwMode="auto">
          <a:xfrm>
            <a:off x="189781" y="3514513"/>
            <a:ext cx="3467818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Парасуициды</a:t>
            </a:r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b="1" dirty="0" err="1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самоповреждающее</a:t>
            </a:r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 поведение</a:t>
            </a:r>
            <a:endParaRPr lang="ru-RU" sz="2800" dirty="0">
              <a:solidFill>
                <a:srgbClr val="001A00"/>
              </a:solidFill>
            </a:endParaRPr>
          </a:p>
        </p:txBody>
      </p:sp>
      <p:grpSp>
        <p:nvGrpSpPr>
          <p:cNvPr id="35" name="Group 26"/>
          <p:cNvGrpSpPr>
            <a:grpSpLocks/>
          </p:cNvGrpSpPr>
          <p:nvPr/>
        </p:nvGrpSpPr>
        <p:grpSpPr bwMode="auto">
          <a:xfrm>
            <a:off x="3749883" y="3581711"/>
            <a:ext cx="1044000" cy="612000"/>
            <a:chOff x="1110" y="2656"/>
            <a:chExt cx="1549" cy="1351"/>
          </a:xfrm>
        </p:grpSpPr>
        <p:sp>
          <p:nvSpPr>
            <p:cNvPr id="36" name="AutoShape 27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37" name="AutoShape 28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38" name="AutoShape 29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blipFill>
              <a:blip r:embed="rId3" cstate="print"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</a:p>
          </p:txBody>
        </p:sp>
      </p:grpSp>
      <p:sp>
        <p:nvSpPr>
          <p:cNvPr id="39" name="Стрелка вверх 38"/>
          <p:cNvSpPr/>
          <p:nvPr/>
        </p:nvSpPr>
        <p:spPr>
          <a:xfrm rot="5400000">
            <a:off x="3184682" y="3693759"/>
            <a:ext cx="432000" cy="396000"/>
          </a:xfrm>
          <a:prstGeom prst="upArrow">
            <a:avLst/>
          </a:prstGeom>
          <a:gradFill rotWithShape="1">
            <a:gsLst>
              <a:gs pos="0">
                <a:srgbClr val="008000"/>
              </a:gs>
              <a:gs pos="6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5027536" y="3581711"/>
            <a:ext cx="1044000" cy="612000"/>
            <a:chOff x="1110" y="2656"/>
            <a:chExt cx="1549" cy="1351"/>
          </a:xfrm>
        </p:grpSpPr>
        <p:sp>
          <p:nvSpPr>
            <p:cNvPr id="41" name="AutoShape 27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42" name="AutoShape 28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43" name="AutoShape 29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blipFill>
              <a:blip r:embed="rId3" cstate="print"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  <a:endPara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Прямоугольник 29"/>
          <p:cNvSpPr>
            <a:spLocks noChangeArrowheads="1"/>
          </p:cNvSpPr>
          <p:nvPr/>
        </p:nvSpPr>
        <p:spPr bwMode="auto">
          <a:xfrm>
            <a:off x="7531291" y="1551368"/>
            <a:ext cx="1152395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57" name="Group 26"/>
          <p:cNvGrpSpPr>
            <a:grpSpLocks/>
          </p:cNvGrpSpPr>
          <p:nvPr/>
        </p:nvGrpSpPr>
        <p:grpSpPr bwMode="auto">
          <a:xfrm>
            <a:off x="6334934" y="2362329"/>
            <a:ext cx="1044000" cy="612000"/>
            <a:chOff x="1110" y="2656"/>
            <a:chExt cx="1549" cy="1351"/>
          </a:xfrm>
        </p:grpSpPr>
        <p:sp>
          <p:nvSpPr>
            <p:cNvPr id="58" name="AutoShape 27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59" name="AutoShape 28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60" name="AutoShape 29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blipFill>
              <a:blip r:embed="rId3" cstate="print"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1" name="Group 26"/>
          <p:cNvGrpSpPr>
            <a:grpSpLocks/>
          </p:cNvGrpSpPr>
          <p:nvPr/>
        </p:nvGrpSpPr>
        <p:grpSpPr bwMode="auto">
          <a:xfrm>
            <a:off x="7655719" y="2362328"/>
            <a:ext cx="1044000" cy="612000"/>
            <a:chOff x="1110" y="2656"/>
            <a:chExt cx="1549" cy="1351"/>
          </a:xfrm>
        </p:grpSpPr>
        <p:sp>
          <p:nvSpPr>
            <p:cNvPr id="62" name="AutoShape 27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63" name="AutoShape 28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64" name="AutoShape 29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5" name="Group 26"/>
          <p:cNvGrpSpPr>
            <a:grpSpLocks/>
          </p:cNvGrpSpPr>
          <p:nvPr/>
        </p:nvGrpSpPr>
        <p:grpSpPr bwMode="auto">
          <a:xfrm>
            <a:off x="6369438" y="3552956"/>
            <a:ext cx="1044000" cy="612000"/>
            <a:chOff x="1110" y="2656"/>
            <a:chExt cx="1549" cy="1351"/>
          </a:xfrm>
        </p:grpSpPr>
        <p:sp>
          <p:nvSpPr>
            <p:cNvPr id="66" name="AutoShape 27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67" name="AutoShape 28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68" name="AutoShape 29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blipFill>
              <a:blip r:embed="rId3" cstate="print"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  <a:endPara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9" name="Group 26"/>
          <p:cNvGrpSpPr>
            <a:grpSpLocks/>
          </p:cNvGrpSpPr>
          <p:nvPr/>
        </p:nvGrpSpPr>
        <p:grpSpPr bwMode="auto">
          <a:xfrm>
            <a:off x="7681597" y="3552956"/>
            <a:ext cx="1044000" cy="612000"/>
            <a:chOff x="1110" y="2656"/>
            <a:chExt cx="1549" cy="1351"/>
          </a:xfrm>
        </p:grpSpPr>
        <p:sp>
          <p:nvSpPr>
            <p:cNvPr id="70" name="AutoShape 27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71" name="AutoShape 28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800"/>
            </a:p>
          </p:txBody>
        </p:sp>
        <p:sp>
          <p:nvSpPr>
            <p:cNvPr id="72" name="AutoShape 29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44</a:t>
              </a:r>
              <a:endPara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Прямоугольник 29"/>
          <p:cNvSpPr>
            <a:spLocks noChangeArrowheads="1"/>
          </p:cNvSpPr>
          <p:nvPr/>
        </p:nvSpPr>
        <p:spPr bwMode="auto">
          <a:xfrm>
            <a:off x="6285069" y="1568621"/>
            <a:ext cx="1152395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800" dirty="0">
              <a:solidFill>
                <a:srgbClr val="001A00"/>
              </a:solidFill>
            </a:endParaRPr>
          </a:p>
        </p:txBody>
      </p:sp>
      <p:pic>
        <p:nvPicPr>
          <p:cNvPr id="47" name="Рисунок 46" descr="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5543796"/>
            <a:ext cx="9144000" cy="955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7" name="Рисунок 16" descr="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362196"/>
            <a:ext cx="9144000" cy="95514"/>
          </a:xfrm>
          <a:prstGeom prst="rect">
            <a:avLst/>
          </a:prstGeom>
        </p:spPr>
      </p:pic>
      <p:sp>
        <p:nvSpPr>
          <p:cNvPr id="30" name="Содержимое 2"/>
          <p:cNvSpPr txBox="1">
            <a:spLocks/>
          </p:cNvSpPr>
          <p:nvPr/>
        </p:nvSpPr>
        <p:spPr>
          <a:xfrm>
            <a:off x="198408" y="465826"/>
            <a:ext cx="8807570" cy="653882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9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РБ об образовании;</a:t>
            </a:r>
          </a:p>
          <a:p>
            <a:pPr algn="just">
              <a:lnSpc>
                <a:spcPts val="1900"/>
              </a:lnSpc>
              <a:spcBef>
                <a:spcPts val="0"/>
              </a:spcBef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РБ от 01.07.2010 «Об оказании психологической помощи»;</a:t>
            </a:r>
          </a:p>
          <a:p>
            <a:pPr algn="just">
              <a:lnSpc>
                <a:spcPts val="1900"/>
              </a:lnSpc>
              <a:spcBef>
                <a:spcPts val="0"/>
              </a:spcBef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СМ РБ от 14.01.2011 № 45 «О некоторых вопросах оказания психологической помощи»; </a:t>
            </a:r>
          </a:p>
          <a:p>
            <a:pPr algn="just">
              <a:lnSpc>
                <a:spcPts val="1900"/>
              </a:lnSpc>
              <a:spcBef>
                <a:spcPts val="0"/>
              </a:spcBef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СМ РБ от 14.03.2016 № 200 «Об утверждении Государственной программы «Здоровье народа и демографическая безопасность» Республики Беларусь на 2016 - 2020 годы»;</a:t>
            </a:r>
          </a:p>
          <a:p>
            <a:pPr algn="just">
              <a:lnSpc>
                <a:spcPts val="1900"/>
              </a:lnSpc>
              <a:spcBef>
                <a:spcPts val="0"/>
              </a:spcBef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СМ РБ от 25.10.2016 № 871 «О мерах по реализации Закона Республики Беларусь от 11.05.2016 «О внесении изменений и дополнений в некоторые Законы Республики Беларусь»;</a:t>
            </a:r>
          </a:p>
          <a:p>
            <a:pPr algn="just">
              <a:lnSpc>
                <a:spcPts val="1900"/>
              </a:lnSpc>
              <a:spcBef>
                <a:spcPts val="0"/>
              </a:spcBef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МЗ РБ и МО РБ от 30.07.2012 № 115/89 «Об утверждении Инструкции о порядке и условиях применения методов и методик оказания психологической помощи»;</a:t>
            </a:r>
          </a:p>
          <a:p>
            <a:pPr algn="just">
              <a:lnSpc>
                <a:spcPts val="1900"/>
              </a:lnSpc>
              <a:spcBef>
                <a:spcPts val="0"/>
              </a:spcBef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 мер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 профилактике суицидального поведения населения РБ  на 2015 - 2019 годы, утвержденным МЗ РБ 07.04.2015;</a:t>
            </a:r>
          </a:p>
          <a:p>
            <a:pPr algn="just">
              <a:lnSpc>
                <a:spcPts val="1900"/>
              </a:lnSpc>
              <a:spcBef>
                <a:spcPts val="0"/>
              </a:spcBef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МО РБ от 25.07.2011 № 116 «Положение о социально-педагогической и психологической службе учреждения образования»;</a:t>
            </a:r>
          </a:p>
          <a:p>
            <a:pPr algn="just">
              <a:lnSpc>
                <a:spcPts val="1900"/>
              </a:lnSpc>
              <a:spcBef>
                <a:spcPts val="0"/>
              </a:spcBef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МО РБ от 15.07.2015 № 82 «Об утверждении Концепции непрерывного воспитания детей и учащейся молодежи»;</a:t>
            </a:r>
          </a:p>
          <a:p>
            <a:pPr algn="just">
              <a:lnSpc>
                <a:spcPts val="1900"/>
              </a:lnSpc>
              <a:spcBef>
                <a:spcPts val="0"/>
              </a:spcBef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МЗ РБ, МО РБ и МВД РБ 15.01.2019 № 7/5/13 «Об утверждении инструкции о порядке действий работников учреждений образования, здравоохранения и сотрудников органов внутренних дел при выявлении факторов риска суицидальных действий у несовершеннолетних»;</a:t>
            </a:r>
            <a:r>
              <a:rPr lang="ru-RU" sz="2000" i="1" dirty="0" smtClean="0"/>
              <a:t> 	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Инструктивно-методическое письмо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«Особенности организации социальной, воспитательной и идеологической работы в учреждениях общего среднего образования в 2017/2018 учебном году» </a:t>
            </a:r>
          </a:p>
          <a:p>
            <a:pPr algn="just">
              <a:lnSpc>
                <a:spcPts val="2000"/>
              </a:lnSpc>
              <a:spcBef>
                <a:spcPts val="0"/>
              </a:spcBef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540" y="-112143"/>
            <a:ext cx="8369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НОРМАТИВНО-ПРАВОВОЕ РЕГУЛИРОВАНИЕ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dirty="0">
              <a:solidFill>
                <a:srgbClr val="001A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84360222"/>
              </p:ext>
            </p:extLst>
          </p:nvPr>
        </p:nvGraphicFramePr>
        <p:xfrm>
          <a:off x="232988" y="917912"/>
          <a:ext cx="8496944" cy="59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2143" y="853901"/>
            <a:ext cx="9144000" cy="955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4287" y="198408"/>
            <a:ext cx="8369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ПРИЧИНЫ СУИЦИДАЛЬНЫХ ПРОЯВЛЕНИЙ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dirty="0">
              <a:solidFill>
                <a:srgbClr val="001A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179980648"/>
              </p:ext>
            </p:extLst>
          </p:nvPr>
        </p:nvGraphicFramePr>
        <p:xfrm>
          <a:off x="181155" y="457199"/>
          <a:ext cx="8816196" cy="623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2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2143" y="853901"/>
            <a:ext cx="9144000" cy="955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4287" y="198408"/>
            <a:ext cx="8369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ПРИЧИНЫ СУИЦИДАЛЬНЫХ ПРОЯВЛЕНИЙ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dirty="0">
              <a:solidFill>
                <a:srgbClr val="001A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2143" y="853901"/>
            <a:ext cx="9144000" cy="955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8060" y="181155"/>
            <a:ext cx="8369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ВИДЫ ПРОФИЛАКТИКИ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dirty="0">
              <a:solidFill>
                <a:srgbClr val="001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29"/>
          <p:cNvSpPr>
            <a:spLocks noChangeArrowheads="1"/>
          </p:cNvSpPr>
          <p:nvPr/>
        </p:nvSpPr>
        <p:spPr bwMode="auto">
          <a:xfrm>
            <a:off x="-112143" y="1211079"/>
            <a:ext cx="2631367" cy="93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ПЕРВИЧНАЯ</a:t>
            </a:r>
          </a:p>
          <a:p>
            <a:pPr algn="ctr"/>
            <a:r>
              <a:rPr lang="ru-RU" sz="2800" b="1" i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(общая)</a:t>
            </a:r>
            <a:endParaRPr lang="ru-RU" sz="2800" i="1" dirty="0">
              <a:solidFill>
                <a:srgbClr val="001A00"/>
              </a:solidFill>
            </a:endParaRPr>
          </a:p>
        </p:txBody>
      </p:sp>
      <p:sp>
        <p:nvSpPr>
          <p:cNvPr id="8" name="Прямоугольник 29"/>
          <p:cNvSpPr>
            <a:spLocks noChangeArrowheads="1"/>
          </p:cNvSpPr>
          <p:nvPr/>
        </p:nvSpPr>
        <p:spPr bwMode="auto">
          <a:xfrm>
            <a:off x="0" y="3451071"/>
            <a:ext cx="2631367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ВТОРИЧНАЯ</a:t>
            </a:r>
            <a:endParaRPr lang="ru-RU" sz="2800" dirty="0">
              <a:solidFill>
                <a:srgbClr val="001A00"/>
              </a:solidFill>
            </a:endParaRPr>
          </a:p>
        </p:txBody>
      </p:sp>
      <p:sp>
        <p:nvSpPr>
          <p:cNvPr id="9" name="Прямоугольник 29"/>
          <p:cNvSpPr>
            <a:spLocks noChangeArrowheads="1"/>
          </p:cNvSpPr>
          <p:nvPr/>
        </p:nvSpPr>
        <p:spPr bwMode="auto">
          <a:xfrm>
            <a:off x="0" y="5130348"/>
            <a:ext cx="2631367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ТРЕТИЧНАЯ</a:t>
            </a:r>
            <a:endParaRPr lang="ru-RU" sz="2800" dirty="0">
              <a:solidFill>
                <a:srgbClr val="001A00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5400000">
            <a:off x="1847590" y="1631865"/>
            <a:ext cx="432000" cy="396000"/>
          </a:xfrm>
          <a:prstGeom prst="upArrow">
            <a:avLst/>
          </a:prstGeom>
          <a:gradFill rotWithShape="1">
            <a:gsLst>
              <a:gs pos="0">
                <a:srgbClr val="008000"/>
              </a:gs>
              <a:gs pos="6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5400000">
            <a:off x="1922352" y="3949494"/>
            <a:ext cx="432000" cy="396000"/>
          </a:xfrm>
          <a:prstGeom prst="upArrow">
            <a:avLst/>
          </a:prstGeom>
          <a:gradFill rotWithShape="1">
            <a:gsLst>
              <a:gs pos="0">
                <a:srgbClr val="008000"/>
              </a:gs>
              <a:gs pos="6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5400000">
            <a:off x="1867718" y="5654650"/>
            <a:ext cx="432000" cy="396000"/>
          </a:xfrm>
          <a:prstGeom prst="upArrow">
            <a:avLst/>
          </a:prstGeom>
          <a:gradFill rotWithShape="1">
            <a:gsLst>
              <a:gs pos="0">
                <a:srgbClr val="008000"/>
              </a:gs>
              <a:gs pos="6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AutoShape 42"/>
          <p:cNvSpPr>
            <a:spLocks noChangeArrowheads="1"/>
          </p:cNvSpPr>
          <p:nvPr/>
        </p:nvSpPr>
        <p:spPr bwMode="gray">
          <a:xfrm>
            <a:off x="2380892" y="1146499"/>
            <a:ext cx="6633712" cy="199351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00"/>
            </a:solidFill>
            <a:round/>
            <a:headEnd/>
            <a:tailEnd/>
          </a:ln>
          <a:effectLst>
            <a:outerShdw dist="63500" dir="2388348" sx="100999" sy="100999" algn="ctr" rotWithShape="0">
              <a:srgbClr val="FBE0BD">
                <a:alpha val="45998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1A00"/>
              </a:solidFill>
              <a:effectLst/>
              <a:latin typeface="Arial" pitchFamily="34" charset="0"/>
            </a:endParaRPr>
          </a:p>
        </p:txBody>
      </p:sp>
      <p:sp>
        <p:nvSpPr>
          <p:cNvPr id="14" name="AutoShape 42"/>
          <p:cNvSpPr>
            <a:spLocks noChangeArrowheads="1"/>
          </p:cNvSpPr>
          <p:nvPr/>
        </p:nvSpPr>
        <p:spPr bwMode="gray">
          <a:xfrm>
            <a:off x="2441275" y="3360612"/>
            <a:ext cx="6596332" cy="154781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00"/>
            </a:solidFill>
            <a:round/>
            <a:headEnd/>
            <a:tailEnd/>
          </a:ln>
          <a:effectLst>
            <a:outerShdw dist="63500" dir="2388348" sx="100999" sy="100999" algn="ctr" rotWithShape="0">
              <a:srgbClr val="FBE0BD">
                <a:alpha val="45998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1A00"/>
              </a:solidFill>
              <a:effectLst/>
              <a:latin typeface="Arial" pitchFamily="34" charset="0"/>
            </a:endParaRPr>
          </a:p>
        </p:txBody>
      </p:sp>
      <p:sp>
        <p:nvSpPr>
          <p:cNvPr id="15" name="AutoShape 42"/>
          <p:cNvSpPr>
            <a:spLocks noChangeArrowheads="1"/>
          </p:cNvSpPr>
          <p:nvPr/>
        </p:nvSpPr>
        <p:spPr bwMode="gray">
          <a:xfrm>
            <a:off x="2441275" y="5180787"/>
            <a:ext cx="6538822" cy="128039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00"/>
            </a:solidFill>
            <a:round/>
            <a:headEnd/>
            <a:tailEnd/>
          </a:ln>
          <a:effectLst>
            <a:outerShdw dist="63500" dir="2388348" sx="100999" sy="100999" algn="ctr" rotWithShape="0">
              <a:srgbClr val="FBE0BD">
                <a:alpha val="45998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1A00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0671" y="3414479"/>
            <a:ext cx="63835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направлена на выявление факторов риска, провоцирующих суицидальные наклонности, на своевременное выявление учащихся, имеющих измененное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состояние, склонных 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суицидоопасному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поведению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8914" y="5286410"/>
            <a:ext cx="6625086" cy="10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направлена на снижение последствий и уменьшение вероятности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парасуицида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включает в себя социально-педагогическую поддержку и психологическую помощь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суициденту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его социальному окружению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84408" y="1325456"/>
            <a:ext cx="6469812" cy="171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воспитание позитивно ориентированной личности, формирование культуры здорового образа жизни, ценностных ориентаций, укрепление психического здоровья подростков, формирование навыков конструктивного взаимодействия с окружающими, развитие коммуникативных способностей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2143" y="853901"/>
            <a:ext cx="9144000" cy="955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8060" y="181155"/>
            <a:ext cx="8369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ШКОЛЬНЫЕ СЛУЖБЫ МЕДИАЦИИ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dirty="0">
              <a:solidFill>
                <a:srgbClr val="001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29"/>
          <p:cNvSpPr>
            <a:spLocks noChangeArrowheads="1"/>
          </p:cNvSpPr>
          <p:nvPr/>
        </p:nvSpPr>
        <p:spPr bwMode="auto">
          <a:xfrm>
            <a:off x="914400" y="1314597"/>
            <a:ext cx="1794294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sz="4000" i="1" dirty="0">
              <a:solidFill>
                <a:srgbClr val="001A00"/>
              </a:solidFill>
            </a:endParaRPr>
          </a:p>
        </p:txBody>
      </p:sp>
      <p:sp>
        <p:nvSpPr>
          <p:cNvPr id="8" name="Прямоугольник 29"/>
          <p:cNvSpPr>
            <a:spLocks noChangeArrowheads="1"/>
          </p:cNvSpPr>
          <p:nvPr/>
        </p:nvSpPr>
        <p:spPr bwMode="auto">
          <a:xfrm>
            <a:off x="879894" y="2079472"/>
            <a:ext cx="1846053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 rot="5400000">
            <a:off x="2736111" y="1467964"/>
            <a:ext cx="432000" cy="396000"/>
          </a:xfrm>
          <a:prstGeom prst="upArrow">
            <a:avLst/>
          </a:prstGeom>
          <a:gradFill rotWithShape="1">
            <a:gsLst>
              <a:gs pos="0">
                <a:srgbClr val="008000"/>
              </a:gs>
              <a:gs pos="6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5400000">
            <a:off x="2586586" y="2258718"/>
            <a:ext cx="432000" cy="396000"/>
          </a:xfrm>
          <a:prstGeom prst="upArrow">
            <a:avLst/>
          </a:prstGeom>
          <a:gradFill rotWithShape="1">
            <a:gsLst>
              <a:gs pos="0">
                <a:srgbClr val="008000"/>
              </a:gs>
              <a:gs pos="6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664" y="1602934"/>
            <a:ext cx="3666227" cy="385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125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9669" y="2372265"/>
            <a:ext cx="366622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636053" y="2812212"/>
            <a:ext cx="4376893" cy="4571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46408" y="3094008"/>
            <a:ext cx="3666227" cy="385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195  педагогов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0401" y="4014157"/>
            <a:ext cx="63749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173 службы медиации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10800000">
            <a:off x="3506736" y="3446288"/>
            <a:ext cx="432000" cy="396000"/>
          </a:xfrm>
          <a:prstGeom prst="upArrow">
            <a:avLst/>
          </a:prstGeom>
          <a:gradFill rotWithShape="1">
            <a:gsLst>
              <a:gs pos="0">
                <a:srgbClr val="008000"/>
              </a:gs>
              <a:gs pos="6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1541" y="4372011"/>
            <a:ext cx="8686798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800"/>
              </a:lnSpc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Ветковский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Наровлянский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нет;</a:t>
            </a:r>
          </a:p>
          <a:p>
            <a:pPr lvl="0" algn="just">
              <a:lnSpc>
                <a:spcPts val="28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Петриковский – 1;</a:t>
            </a:r>
          </a:p>
          <a:p>
            <a:pPr lvl="0" algn="just">
              <a:lnSpc>
                <a:spcPts val="28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Брагинский,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Б-Кошелевский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 Октябрьский – 2;</a:t>
            </a:r>
          </a:p>
          <a:p>
            <a:pPr lvl="0" algn="just">
              <a:lnSpc>
                <a:spcPts val="2800"/>
              </a:lnSpc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Жлобинский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Лоевский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Мозырский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-3 </a:t>
            </a:r>
          </a:p>
          <a:p>
            <a:pPr lvl="0" algn="just">
              <a:lnSpc>
                <a:spcPts val="1800"/>
              </a:lnSpc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755" y="190148"/>
            <a:ext cx="8369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A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dirty="0">
              <a:solidFill>
                <a:srgbClr val="001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6C93-E12A-4FE9-928A-4A7DF8E6D6F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7" name="Рисунок 16" descr="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869135"/>
            <a:ext cx="9144000" cy="95514"/>
          </a:xfrm>
          <a:prstGeom prst="rect">
            <a:avLst/>
          </a:prstGeom>
        </p:spPr>
      </p:pic>
      <p:sp>
        <p:nvSpPr>
          <p:cNvPr id="9218" name="Прямоугольник 29"/>
          <p:cNvSpPr>
            <a:spLocks noChangeArrowheads="1"/>
          </p:cNvSpPr>
          <p:nvPr/>
        </p:nvSpPr>
        <p:spPr bwMode="auto">
          <a:xfrm>
            <a:off x="370935" y="1225150"/>
            <a:ext cx="8517817" cy="6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A0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1A00"/>
                </a:solidFill>
                <a:effectLst/>
                <a:latin typeface="Times New Roman" pitchFamily="18" charset="0"/>
                <a:cs typeface="Times New Roman" pitchFamily="18" charset="0"/>
              </a:rPr>
              <a:t> позитивного социально-психологического климата в учреждении образования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1A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рямоугольник 29"/>
          <p:cNvSpPr>
            <a:spLocks noChangeArrowheads="1"/>
          </p:cNvSpPr>
          <p:nvPr/>
        </p:nvSpPr>
        <p:spPr bwMode="auto">
          <a:xfrm>
            <a:off x="465828" y="2156033"/>
            <a:ext cx="8488038" cy="6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ts val="23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Качественное проведение комплексной психодиагностики </a:t>
            </a:r>
          </a:p>
          <a:p>
            <a:pPr lvl="0" algn="ctr">
              <a:lnSpc>
                <a:spcPts val="23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работа по ее результату</a:t>
            </a:r>
          </a:p>
        </p:txBody>
      </p:sp>
      <p:sp>
        <p:nvSpPr>
          <p:cNvPr id="9220" name="Прямоугольник 29"/>
          <p:cNvSpPr>
            <a:spLocks noChangeArrowheads="1"/>
          </p:cNvSpPr>
          <p:nvPr/>
        </p:nvSpPr>
        <p:spPr bwMode="auto">
          <a:xfrm>
            <a:off x="258793" y="3348918"/>
            <a:ext cx="8651940" cy="6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ts val="23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Регулярное проведение информационной работы с педагогическим коллективом и законными представителями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gray">
          <a:xfrm>
            <a:off x="224287" y="1224139"/>
            <a:ext cx="8729931" cy="72543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00"/>
            </a:solidFill>
            <a:round/>
            <a:headEnd/>
            <a:tailEnd/>
          </a:ln>
          <a:effectLst>
            <a:outerShdw dist="63500" dir="2388348" sx="100999" sy="100999" algn="ctr" rotWithShape="0">
              <a:srgbClr val="FBE0BD">
                <a:alpha val="45998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1A00"/>
              </a:solidFill>
              <a:effectLst/>
              <a:latin typeface="Arial" pitchFamily="34" charset="0"/>
            </a:endParaRPr>
          </a:p>
        </p:txBody>
      </p:sp>
      <p:sp>
        <p:nvSpPr>
          <p:cNvPr id="9" name="AutoShape 42"/>
          <p:cNvSpPr>
            <a:spLocks noChangeArrowheads="1"/>
          </p:cNvSpPr>
          <p:nvPr/>
        </p:nvSpPr>
        <p:spPr bwMode="gray">
          <a:xfrm>
            <a:off x="232913" y="2106738"/>
            <a:ext cx="8729931" cy="78311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00"/>
            </a:solidFill>
            <a:round/>
            <a:headEnd/>
            <a:tailEnd/>
          </a:ln>
          <a:effectLst>
            <a:outerShdw dist="63500" dir="2388348" sx="100999" sy="100999" algn="ctr" rotWithShape="0">
              <a:srgbClr val="FBE0BD">
                <a:alpha val="45998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1A00"/>
              </a:solidFill>
              <a:effectLst/>
              <a:latin typeface="Arial" pitchFamily="34" charset="0"/>
            </a:endParaRPr>
          </a:p>
        </p:txBody>
      </p:sp>
      <p:sp>
        <p:nvSpPr>
          <p:cNvPr id="10" name="AutoShape 42"/>
          <p:cNvSpPr>
            <a:spLocks noChangeArrowheads="1"/>
          </p:cNvSpPr>
          <p:nvPr/>
        </p:nvSpPr>
        <p:spPr bwMode="gray">
          <a:xfrm>
            <a:off x="241538" y="3236864"/>
            <a:ext cx="8712679" cy="93752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00"/>
            </a:solidFill>
            <a:round/>
            <a:headEnd/>
            <a:tailEnd/>
          </a:ln>
          <a:effectLst>
            <a:outerShdw dist="63500" dir="2388348" sx="100999" sy="100999" algn="ctr" rotWithShape="0">
              <a:srgbClr val="FBE0BD">
                <a:alpha val="45998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1A00"/>
              </a:solidFill>
              <a:effectLst/>
              <a:latin typeface="Arial" pitchFamily="34" charset="0"/>
            </a:endParaRPr>
          </a:p>
        </p:txBody>
      </p:sp>
      <p:sp>
        <p:nvSpPr>
          <p:cNvPr id="11" name="AutoShape 42"/>
          <p:cNvSpPr>
            <a:spLocks noChangeArrowheads="1"/>
          </p:cNvSpPr>
          <p:nvPr/>
        </p:nvSpPr>
        <p:spPr bwMode="gray">
          <a:xfrm>
            <a:off x="236925" y="4442604"/>
            <a:ext cx="8760424" cy="184605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>
            <a:outerShdw dist="63500" dir="2388348" sx="100999" sy="100999" algn="ctr" rotWithShape="0">
              <a:srgbClr val="FBE0BD">
                <a:alpha val="45998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1A00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0549" y="4606508"/>
            <a:ext cx="8617790" cy="1504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2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Своевременное оказание индивидуальной социально-педагогической поддержки и психологической помощи обучающимся, имеющим трудности в социализации, в общении со сверстниками, конфликтные взаимоотношения с родителями и т.д.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2839</TotalTime>
  <Words>383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 работе педагогических коллективов учреждений образования по профилактике суицидального поведения несовершеннолетних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 работе педагогических коллективов учреждений образования по профилактике суицидального поведения несовершеннолетних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Nadezda</dc:creator>
  <cp:lastModifiedBy>User</cp:lastModifiedBy>
  <cp:revision>495</cp:revision>
  <dcterms:created xsi:type="dcterms:W3CDTF">2019-02-11T06:00:29Z</dcterms:created>
  <dcterms:modified xsi:type="dcterms:W3CDTF">2021-12-07T06:29:35Z</dcterms:modified>
</cp:coreProperties>
</file>